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4" r:id="rId4"/>
    <p:sldId id="271" r:id="rId5"/>
    <p:sldId id="273" r:id="rId6"/>
    <p:sldId id="276" r:id="rId7"/>
    <p:sldId id="268" r:id="rId8"/>
    <p:sldId id="264" r:id="rId9"/>
    <p:sldId id="260" r:id="rId10"/>
    <p:sldId id="262" r:id="rId11"/>
    <p:sldId id="269" r:id="rId12"/>
    <p:sldId id="261" r:id="rId13"/>
    <p:sldId id="267" r:id="rId14"/>
    <p:sldId id="272" r:id="rId15"/>
    <p:sldId id="270" r:id="rId16"/>
    <p:sldId id="266" r:id="rId17"/>
    <p:sldId id="27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5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72" autoAdjust="0"/>
  </p:normalViewPr>
  <p:slideViewPr>
    <p:cSldViewPr snapToGrid="0">
      <p:cViewPr varScale="1">
        <p:scale>
          <a:sx n="92" d="100"/>
          <a:sy n="92" d="100"/>
        </p:scale>
        <p:origin x="782" y="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4792F94-5E1D-47DB-93AC-2D7E64D14D05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480837C-E657-4080-93BC-9A1CA89BF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83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837C-E657-4080-93BC-9A1CA89BFBB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44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837C-E657-4080-93BC-9A1CA89BFBB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13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837C-E657-4080-93BC-9A1CA89BFBB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79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837C-E657-4080-93BC-9A1CA89BFBB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837C-E657-4080-93BC-9A1CA89BFBB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3361757" y="981074"/>
            <a:ext cx="5344093" cy="5139643"/>
          </a:xfrm>
          <a:prstGeom prst="rect">
            <a:avLst/>
          </a:prstGeom>
          <a:noFill/>
          <a:effectLst>
            <a:glow rad="863600">
              <a:schemeClr val="accent1">
                <a:lumMod val="20000"/>
                <a:lumOff val="80000"/>
                <a:alpha val="0"/>
              </a:schemeClr>
            </a:glo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3076485"/>
            <a:ext cx="9673839" cy="898356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網路請購系統 資訊安全強化</a:t>
            </a:r>
            <a:endParaRPr lang="zh-TW" alt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64" y="-37766335"/>
            <a:ext cx="72" cy="823906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64" y="-37613935"/>
            <a:ext cx="72" cy="823906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90250" y="4553737"/>
            <a:ext cx="3988520" cy="73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112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5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11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日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57800" y="5505450"/>
            <a:ext cx="176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</a:rPr>
              <a:t>主計室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7016" y="957128"/>
            <a:ext cx="9626372" cy="5537940"/>
          </a:xfrm>
        </p:spPr>
        <p:txBody>
          <a:bodyPr>
            <a:normAutofit/>
          </a:bodyPr>
          <a:lstStyle/>
          <a:p>
            <a:pPr marL="354013" indent="-354013" algn="just">
              <a:lnSpc>
                <a:spcPts val="35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第一次以個人帳號登入系統：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帳號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預設為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個人身分證字號，並給予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預設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ACC0000@@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，登入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系統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後請立即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至「輔助項目服務」，使用「</a:t>
            </a:r>
            <a:r>
              <a:rPr lang="zh-TW" altLang="en-US" sz="24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更改密碼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  功能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變更密碼並設定忘記密碼時所需之相關資訊。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algn="just">
              <a:lnSpc>
                <a:spcPts val="35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zh-TW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強制</a:t>
            </a:r>
            <a:r>
              <a:rPr lang="zh-TW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最低密碼複雜度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密碼長度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8-10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碼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，需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同時含英文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不分大小寫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數字及特殊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符號。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</a:t>
            </a:r>
            <a:r>
              <a:rPr lang="zh-TW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不可使用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&lt;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&gt;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!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‘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%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_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=)</a:t>
            </a:r>
            <a:endParaRPr lang="en-US" altLang="zh-TW" b="1" dirty="0">
              <a:solidFill>
                <a:srgbClr val="C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54013" indent="-354013" algn="just">
              <a:lnSpc>
                <a:spcPts val="35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zh-TW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登入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錯誤次數限制：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54013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身分驗證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達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次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錯誤時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系統將自動鎖定關閉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15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分鐘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內不允許繼續嘗試登入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83" y="2066752"/>
            <a:ext cx="280440" cy="2987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55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826" y="1605059"/>
            <a:ext cx="6334003" cy="40494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38757" y="921011"/>
            <a:ext cx="213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更改密碼：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4228" y="4170785"/>
            <a:ext cx="877077" cy="11010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59583" y="1505731"/>
            <a:ext cx="153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  <a:latin typeface="+mn-ea"/>
              </a:rPr>
              <a:t>1.</a:t>
            </a:r>
            <a:r>
              <a:rPr lang="zh-TW" altLang="en-US" dirty="0" smtClean="0">
                <a:latin typeface="+mn-ea"/>
              </a:rPr>
              <a:t>系統畫面：</a:t>
            </a:r>
            <a:endParaRPr lang="zh-TW" altLang="en-US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0685" y="5670294"/>
            <a:ext cx="98845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ts val="3000"/>
              </a:lnSpc>
            </a:pPr>
            <a:r>
              <a:rPr lang="en-US" altLang="zh-TW" dirty="0" smtClean="0">
                <a:solidFill>
                  <a:schemeClr val="accent1"/>
                </a:solidFill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未</a:t>
            </a:r>
            <a:r>
              <a:rPr lang="zh-TW" altLang="en-US" dirty="0">
                <a:latin typeface="+mn-ea"/>
              </a:rPr>
              <a:t>填</a:t>
            </a:r>
            <a:r>
              <a:rPr lang="zh-TW" altLang="en-US" dirty="0" smtClean="0">
                <a:latin typeface="+mn-ea"/>
              </a:rPr>
              <a:t>「提示訊息」、「答案」、「寄送新密碼用</a:t>
            </a:r>
            <a:r>
              <a:rPr lang="en-US" altLang="zh-TW" dirty="0" smtClean="0">
                <a:latin typeface="+mn-ea"/>
              </a:rPr>
              <a:t>Email</a:t>
            </a:r>
            <a:r>
              <a:rPr lang="zh-TW" altLang="en-US" dirty="0" smtClean="0">
                <a:latin typeface="+mn-ea"/>
              </a:rPr>
              <a:t>」等資訊，之後若忘記密碼，將無法自行透過系統處理，需填寫「</a:t>
            </a:r>
            <a:r>
              <a:rPr lang="zh-TW" altLang="zh-TW" dirty="0"/>
              <a:t>請購系統重行設定預設密碼申請書</a:t>
            </a:r>
            <a:r>
              <a:rPr lang="zh-TW" altLang="en-US" dirty="0" smtClean="0">
                <a:latin typeface="+mn-ea"/>
              </a:rPr>
              <a:t>」 ，送主計室重行設定預設密碼。</a:t>
            </a:r>
            <a:endParaRPr lang="zh-TW" altLang="en-US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80107" y="1586204"/>
            <a:ext cx="998375" cy="28924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81126" y="1959428"/>
            <a:ext cx="895739" cy="2239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八角星形 9"/>
          <p:cNvSpPr/>
          <p:nvPr/>
        </p:nvSpPr>
        <p:spPr>
          <a:xfrm>
            <a:off x="8498827" y="1436913"/>
            <a:ext cx="337263" cy="279141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八角星形 13"/>
          <p:cNvSpPr/>
          <p:nvPr/>
        </p:nvSpPr>
        <p:spPr>
          <a:xfrm>
            <a:off x="5104326" y="1781664"/>
            <a:ext cx="344367" cy="348793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八角星形 14"/>
          <p:cNvSpPr/>
          <p:nvPr/>
        </p:nvSpPr>
        <p:spPr>
          <a:xfrm>
            <a:off x="5323309" y="2948667"/>
            <a:ext cx="323850" cy="314325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動作按鈕: 資訊 11">
            <a:hlinkClick r:id="rId5" action="ppaction://hlinksldjump" highlightClick="1"/>
          </p:cNvPr>
          <p:cNvSpPr/>
          <p:nvPr/>
        </p:nvSpPr>
        <p:spPr>
          <a:xfrm>
            <a:off x="8279362" y="6189305"/>
            <a:ext cx="177282" cy="195943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6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3747" y="969264"/>
            <a:ext cx="9632947" cy="5337268"/>
          </a:xfrm>
        </p:spPr>
        <p:txBody>
          <a:bodyPr>
            <a:normAutofit/>
          </a:bodyPr>
          <a:lstStyle/>
          <a:p>
            <a:pPr marL="360000">
              <a:lnSpc>
                <a:spcPts val="3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</a:t>
            </a:r>
            <a:r>
              <a:rPr lang="zh-TW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效期限制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有效期為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90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，時間屆滿將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請更換密碼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請購系統    輔助項目服務    更改密碼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pPr marL="360000" indent="0" algn="just">
              <a:lnSpc>
                <a:spcPts val="3500"/>
              </a:lnSpc>
              <a:spcBef>
                <a:spcPts val="0"/>
              </a:spcBef>
              <a:buNone/>
            </a:pP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0"/>
              </a:spcBef>
              <a:buNone/>
            </a:pP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>
              <a:lnSpc>
                <a:spcPts val="3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密碼修改規則：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更換密碼時不可以與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前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次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使用過密碼相同。</a:t>
            </a:r>
          </a:p>
          <a:p>
            <a:pPr marL="360000">
              <a:lnSpc>
                <a:spcPts val="3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zh-TW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驗證碼機制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每次登入均須輸入驗證碼，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以防止自動化程式及暴力破解。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3189927" y="2133305"/>
            <a:ext cx="159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4820394" y="2134314"/>
            <a:ext cx="159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68" y="2502508"/>
            <a:ext cx="7222516" cy="10045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68066" y="2526384"/>
            <a:ext cx="1131216" cy="40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58412" y="3102990"/>
            <a:ext cx="941110" cy="300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0080" y="956650"/>
            <a:ext cx="9616614" cy="1569267"/>
          </a:xfrm>
        </p:spPr>
        <p:txBody>
          <a:bodyPr/>
          <a:lstStyle/>
          <a:p>
            <a:pPr marL="3600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忘記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密碼：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36000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請至請購系統點選「忘記密碼」 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密碼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忘記時提示訊息    答案    寄送新密碼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申請書上提供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Email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登入後請更改密碼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6388938" y="1715958"/>
            <a:ext cx="207804" cy="8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10" y="2677886"/>
            <a:ext cx="5342616" cy="4002832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9536465" y="1719069"/>
            <a:ext cx="207804" cy="8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0628147" y="1709737"/>
            <a:ext cx="207804" cy="8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532007" y="2138946"/>
            <a:ext cx="207804" cy="8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70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57419" y="986325"/>
            <a:ext cx="514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請購系統重行設定預設密碼申請書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1748" y="1724627"/>
            <a:ext cx="8048065" cy="44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9" y="1651422"/>
            <a:ext cx="7709868" cy="4662755"/>
          </a:xfrm>
        </p:spPr>
      </p:pic>
      <p:sp>
        <p:nvSpPr>
          <p:cNvPr id="6" name="矩形 5"/>
          <p:cNvSpPr/>
          <p:nvPr/>
        </p:nvSpPr>
        <p:spPr>
          <a:xfrm>
            <a:off x="1447399" y="2528115"/>
            <a:ext cx="681135" cy="2052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972735" y="586859"/>
            <a:ext cx="399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92105" y="967664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部門及計畫經費授權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八角星形 8"/>
          <p:cNvSpPr/>
          <p:nvPr/>
        </p:nvSpPr>
        <p:spPr>
          <a:xfrm>
            <a:off x="2605087" y="1814027"/>
            <a:ext cx="238125" cy="200025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>
                <a:solidFill>
                  <a:schemeClr val="tx1"/>
                </a:solidFill>
              </a:rPr>
              <a:t>1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八角星形 11"/>
          <p:cNvSpPr/>
          <p:nvPr/>
        </p:nvSpPr>
        <p:spPr>
          <a:xfrm>
            <a:off x="2870631" y="2159643"/>
            <a:ext cx="247650" cy="228600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>
                <a:solidFill>
                  <a:schemeClr val="tx1"/>
                </a:solidFill>
              </a:rPr>
              <a:t>2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八角星形 12"/>
          <p:cNvSpPr/>
          <p:nvPr/>
        </p:nvSpPr>
        <p:spPr>
          <a:xfrm>
            <a:off x="1269435" y="2442776"/>
            <a:ext cx="271560" cy="244151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</a:rPr>
              <a:t>3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sp>
        <p:nvSpPr>
          <p:cNvPr id="14" name="八角星形 13"/>
          <p:cNvSpPr/>
          <p:nvPr/>
        </p:nvSpPr>
        <p:spPr>
          <a:xfrm>
            <a:off x="1279135" y="3116747"/>
            <a:ext cx="235405" cy="248621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4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sp>
        <p:nvSpPr>
          <p:cNvPr id="15" name="八角星形 14"/>
          <p:cNvSpPr/>
          <p:nvPr/>
        </p:nvSpPr>
        <p:spPr>
          <a:xfrm>
            <a:off x="3027602" y="3824600"/>
            <a:ext cx="266701" cy="238126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5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2444" y="3040818"/>
            <a:ext cx="1110343" cy="2985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八角星形 15"/>
          <p:cNvSpPr/>
          <p:nvPr/>
        </p:nvSpPr>
        <p:spPr>
          <a:xfrm>
            <a:off x="2944198" y="2923019"/>
            <a:ext cx="246872" cy="248428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</a:rPr>
              <a:t>6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5431" y="1959619"/>
            <a:ext cx="765111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八角星形 16"/>
          <p:cNvSpPr/>
          <p:nvPr/>
        </p:nvSpPr>
        <p:spPr>
          <a:xfrm>
            <a:off x="1172341" y="1788954"/>
            <a:ext cx="238125" cy="200025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>
                <a:solidFill>
                  <a:schemeClr val="tx1"/>
                </a:solidFill>
              </a:rPr>
              <a:t>1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5" name="文字方塊 4"/>
          <p:cNvSpPr txBox="1"/>
          <p:nvPr/>
        </p:nvSpPr>
        <p:spPr>
          <a:xfrm>
            <a:off x="8078771" y="1687394"/>
            <a:ext cx="4015819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1400" dirty="0"/>
              <a:t>步驟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：點選「部門請購查詢」或「計畫請</a:t>
            </a:r>
            <a:r>
              <a:rPr lang="zh-TW" altLang="en-US" sz="1400" dirty="0"/>
              <a:t>購查詢</a:t>
            </a:r>
            <a:r>
              <a:rPr lang="zh-TW" altLang="en-US" sz="1400" dirty="0" smtClean="0"/>
              <a:t>」</a:t>
            </a:r>
            <a:endParaRPr lang="en-US" altLang="zh-TW" sz="1400" dirty="0" smtClean="0"/>
          </a:p>
          <a:p>
            <a:pPr>
              <a:lnSpc>
                <a:spcPts val="4000"/>
              </a:lnSpc>
            </a:pPr>
            <a:r>
              <a:rPr lang="zh-TW" altLang="en-US" sz="1400" dirty="0" smtClean="0"/>
              <a:t>步驟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：</a:t>
            </a:r>
            <a:r>
              <a:rPr lang="zh-TW" altLang="en-US" sz="1400" dirty="0"/>
              <a:t>點選</a:t>
            </a:r>
            <a:r>
              <a:rPr lang="zh-TW" altLang="en-US" sz="1400" dirty="0" smtClean="0"/>
              <a:t>「經費授權」</a:t>
            </a:r>
            <a:endParaRPr lang="en-US" altLang="zh-TW" sz="1400" dirty="0" smtClean="0"/>
          </a:p>
          <a:p>
            <a:pPr>
              <a:lnSpc>
                <a:spcPts val="4000"/>
              </a:lnSpc>
            </a:pPr>
            <a:r>
              <a:rPr lang="zh-TW" altLang="en-US" sz="1400" dirty="0" smtClean="0"/>
              <a:t>步驟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：選擇擬授權部門或計畫</a:t>
            </a:r>
            <a:endParaRPr lang="en-US" altLang="zh-TW" sz="1400" dirty="0" smtClean="0"/>
          </a:p>
          <a:p>
            <a:pPr marL="715963" indent="-715963">
              <a:lnSpc>
                <a:spcPts val="4000"/>
              </a:lnSpc>
            </a:pPr>
            <a:r>
              <a:rPr lang="zh-TW" altLang="en-US" sz="1400" dirty="0" smtClean="0"/>
              <a:t>步驟</a:t>
            </a:r>
            <a:r>
              <a:rPr lang="en-US" altLang="zh-TW" sz="1400" dirty="0" smtClean="0"/>
              <a:t>4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：下列方式擇一進行授權</a:t>
            </a:r>
            <a:endParaRPr lang="en-US" altLang="zh-TW" sz="1400" dirty="0" smtClean="0"/>
          </a:p>
          <a:p>
            <a:pPr marL="715963" indent="-715963">
              <a:lnSpc>
                <a:spcPts val="2500"/>
              </a:lnSpc>
            </a:pPr>
            <a:r>
              <a:rPr lang="en-US" altLang="zh-TW" sz="1400" dirty="0" smtClean="0"/>
              <a:t>    (1)</a:t>
            </a:r>
            <a:r>
              <a:rPr lang="zh-TW" altLang="en-US" sz="1400" dirty="0" smtClean="0"/>
              <a:t>直接於「使用者代碼」鍵入</a:t>
            </a:r>
            <a:r>
              <a:rPr lang="zh-TW" altLang="en-US" sz="1400" dirty="0"/>
              <a:t>被</a:t>
            </a:r>
            <a:r>
              <a:rPr lang="zh-TW" altLang="en-US" sz="1400" dirty="0" smtClean="0"/>
              <a:t>受權人帳號。</a:t>
            </a:r>
            <a:endParaRPr lang="en-US" altLang="zh-TW" sz="1400" dirty="0" smtClean="0"/>
          </a:p>
          <a:p>
            <a:pPr marL="442913" indent="-442913">
              <a:lnSpc>
                <a:spcPts val="2500"/>
              </a:lnSpc>
            </a:pPr>
            <a:r>
              <a:rPr lang="en-US" altLang="zh-TW" sz="1400" dirty="0"/>
              <a:t> </a:t>
            </a:r>
            <a:r>
              <a:rPr lang="en-US" altLang="zh-TW" sz="1400" dirty="0" smtClean="0"/>
              <a:t>   (2)</a:t>
            </a:r>
            <a:r>
              <a:rPr lang="zh-TW" altLang="en-US" sz="1400" dirty="0" smtClean="0"/>
              <a:t>點選「查」，以被授權人姓名關鍵字進行查詢。</a:t>
            </a:r>
            <a:endParaRPr lang="en-US" altLang="zh-TW" sz="1400" dirty="0" smtClean="0"/>
          </a:p>
          <a:p>
            <a:pPr marL="631825" indent="-631825">
              <a:lnSpc>
                <a:spcPts val="4000"/>
              </a:lnSpc>
            </a:pPr>
            <a:r>
              <a:rPr lang="zh-TW" altLang="en-US" sz="1400" dirty="0" smtClean="0"/>
              <a:t>步驟</a:t>
            </a:r>
            <a:r>
              <a:rPr lang="en-US" altLang="zh-TW" sz="1400" dirty="0" smtClean="0"/>
              <a:t>6</a:t>
            </a:r>
            <a:r>
              <a:rPr lang="zh-TW" altLang="en-US" sz="1400" dirty="0" smtClean="0"/>
              <a:t>：點選擬授權</a:t>
            </a:r>
            <a:r>
              <a:rPr lang="zh-TW" altLang="en-US" sz="1400" dirty="0"/>
              <a:t>之經費</a:t>
            </a:r>
            <a:r>
              <a:rPr lang="zh-TW" altLang="en-US" sz="1400" dirty="0" smtClean="0"/>
              <a:t>用途及勾選授權之權限。</a:t>
            </a:r>
            <a:endParaRPr lang="en-US" altLang="zh-TW" sz="1400" dirty="0" smtClean="0"/>
          </a:p>
          <a:p>
            <a:pPr marL="631825" indent="-631825">
              <a:lnSpc>
                <a:spcPts val="4000"/>
              </a:lnSpc>
            </a:pPr>
            <a:r>
              <a:rPr lang="zh-TW" altLang="en-US" sz="1400" dirty="0" smtClean="0"/>
              <a:t>步驟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 ：點選「存入」。</a:t>
            </a:r>
            <a:endParaRPr lang="zh-TW" altLang="en-US" sz="1400" dirty="0"/>
          </a:p>
        </p:txBody>
      </p:sp>
      <p:sp>
        <p:nvSpPr>
          <p:cNvPr id="20" name="八角星形 19"/>
          <p:cNvSpPr/>
          <p:nvPr/>
        </p:nvSpPr>
        <p:spPr>
          <a:xfrm>
            <a:off x="2125637" y="2858603"/>
            <a:ext cx="246872" cy="248428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7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6293" y="974756"/>
            <a:ext cx="9496425" cy="5612655"/>
          </a:xfrm>
        </p:spPr>
        <p:txBody>
          <a:bodyPr>
            <a:normAutofit fontScale="92500"/>
          </a:bodyPr>
          <a:lstStyle/>
          <a:p>
            <a:pPr marL="360000">
              <a:spcBef>
                <a:spcPts val="2400"/>
              </a:spcBef>
            </a:pPr>
            <a:r>
              <a:rPr lang="zh-TW" altLang="en-US" sz="2400" b="1" dirty="0" smtClean="0"/>
              <a:t>閒置帳號禁用作業：</a:t>
            </a:r>
            <a:endParaRPr lang="en-US" altLang="zh-TW" sz="2400" b="1" dirty="0" smtClean="0"/>
          </a:p>
          <a:p>
            <a:pPr marL="541338" indent="-187325">
              <a:lnSpc>
                <a:spcPts val="3000"/>
              </a:lnSpc>
              <a:buNone/>
            </a:pPr>
            <a:r>
              <a:rPr lang="en-US" altLang="zh-TW" sz="1900" dirty="0" smtClean="0">
                <a:solidFill>
                  <a:schemeClr val="accent1"/>
                </a:solidFill>
                <a:latin typeface="+mn-ea"/>
              </a:rPr>
              <a:t>1</a:t>
            </a:r>
            <a:r>
              <a:rPr lang="en-US" altLang="zh-TW" sz="1900" dirty="0" smtClean="0">
                <a:latin typeface="+mn-ea"/>
              </a:rPr>
              <a:t>.</a:t>
            </a:r>
            <a:r>
              <a:rPr lang="zh-TW" altLang="en-US" sz="1900" dirty="0" smtClean="0">
                <a:latin typeface="+mn-ea"/>
              </a:rPr>
              <a:t> 系統</a:t>
            </a:r>
            <a:r>
              <a:rPr lang="zh-TW" altLang="en-US" sz="1900" dirty="0">
                <a:latin typeface="+mn-ea"/>
              </a:rPr>
              <a:t>逾</a:t>
            </a:r>
            <a:r>
              <a:rPr lang="en-US" altLang="zh-TW" sz="1900" dirty="0">
                <a:latin typeface="+mn-ea"/>
              </a:rPr>
              <a:t>6</a:t>
            </a:r>
            <a:r>
              <a:rPr lang="zh-TW" altLang="en-US" sz="1900" dirty="0">
                <a:latin typeface="+mn-ea"/>
              </a:rPr>
              <a:t>個月未有任何登入紀錄之帳號，將會進行「禁用</a:t>
            </a:r>
            <a:r>
              <a:rPr lang="zh-TW" altLang="en-US" sz="1900" dirty="0" smtClean="0">
                <a:latin typeface="+mn-ea"/>
              </a:rPr>
              <a:t>」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+mn-ea"/>
            </a:endParaRPr>
          </a:p>
          <a:p>
            <a:pPr marL="536575" indent="-177800">
              <a:lnSpc>
                <a:spcPts val="2500"/>
              </a:lnSpc>
              <a:spcBef>
                <a:spcPts val="1800"/>
              </a:spcBef>
              <a:buNone/>
            </a:pPr>
            <a:r>
              <a:rPr lang="en-US" altLang="zh-TW" sz="1900" dirty="0" smtClean="0">
                <a:solidFill>
                  <a:schemeClr val="accent1"/>
                </a:solidFill>
                <a:latin typeface="+mn-ea"/>
              </a:rPr>
              <a:t>2.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禁用帳號如需重啟，請填寫「線上請購系統</a:t>
            </a:r>
            <a:r>
              <a:rPr lang="zh-TW" altLang="en-US" sz="1900" dirty="0">
                <a:solidFill>
                  <a:schemeClr val="tx1"/>
                </a:solidFill>
                <a:latin typeface="+mn-ea"/>
              </a:rPr>
              <a:t>帳號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及使用權限申請書」，送主計室辦理。</a:t>
            </a:r>
            <a:endParaRPr lang="en-US" altLang="zh-TW" sz="1900" dirty="0" smtClean="0">
              <a:solidFill>
                <a:schemeClr val="tx1"/>
              </a:solidFill>
              <a:latin typeface="+mn-ea"/>
            </a:endParaRPr>
          </a:p>
          <a:p>
            <a:pPr marL="360000" indent="0">
              <a:lnSpc>
                <a:spcPts val="2000"/>
              </a:lnSpc>
              <a:spcBef>
                <a:spcPts val="1800"/>
              </a:spcBef>
              <a:buNone/>
            </a:pPr>
            <a:r>
              <a:rPr lang="en-US" altLang="zh-TW" sz="1900" dirty="0">
                <a:solidFill>
                  <a:schemeClr val="accent1"/>
                </a:solidFill>
                <a:latin typeface="+mn-ea"/>
              </a:rPr>
              <a:t>3.</a:t>
            </a:r>
            <a:r>
              <a:rPr lang="en-US" altLang="zh-TW" sz="1900" dirty="0">
                <a:solidFill>
                  <a:schemeClr val="tx1"/>
                </a:solidFill>
                <a:latin typeface="+mn-ea"/>
              </a:rPr>
              <a:t>112</a:t>
            </a:r>
            <a:r>
              <a:rPr lang="zh-TW" altLang="en-US" sz="19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z="1900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19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z="1900" dirty="0">
                <a:solidFill>
                  <a:schemeClr val="tx1"/>
                </a:solidFill>
                <a:latin typeface="+mn-ea"/>
              </a:rPr>
              <a:t>15</a:t>
            </a:r>
            <a:r>
              <a:rPr lang="zh-TW" altLang="en-US" sz="1900" dirty="0">
                <a:solidFill>
                  <a:schemeClr val="tx1"/>
                </a:solidFill>
                <a:latin typeface="+mn-ea"/>
              </a:rPr>
              <a:t>日將進行首次系統逾</a:t>
            </a:r>
            <a:r>
              <a:rPr lang="en-US" altLang="zh-TW" sz="1900" dirty="0">
                <a:solidFill>
                  <a:schemeClr val="tx1"/>
                </a:solidFill>
                <a:latin typeface="+mn-ea"/>
              </a:rPr>
              <a:t>6</a:t>
            </a:r>
            <a:r>
              <a:rPr lang="zh-TW" altLang="en-US" sz="1900" dirty="0">
                <a:solidFill>
                  <a:schemeClr val="tx1"/>
                </a:solidFill>
                <a:latin typeface="+mn-ea"/>
              </a:rPr>
              <a:t>個月</a:t>
            </a:r>
            <a:r>
              <a:rPr lang="zh-TW" altLang="en-US" sz="1900" dirty="0">
                <a:latin typeface="+mn-ea"/>
              </a:rPr>
              <a:t>未有任何登入紀錄之帳號禁用作業。</a:t>
            </a:r>
            <a:endParaRPr lang="en-US" altLang="zh-TW" sz="1900" dirty="0">
              <a:latin typeface="+mn-ea"/>
            </a:endParaRPr>
          </a:p>
          <a:p>
            <a:pPr marL="360000">
              <a:lnSpc>
                <a:spcPts val="3500"/>
              </a:lnSpc>
              <a:spcBef>
                <a:spcPts val="3000"/>
              </a:spcBef>
            </a:pPr>
            <a:r>
              <a:rPr lang="zh-TW" altLang="en-US" sz="2400" b="1" dirty="0" smtClean="0"/>
              <a:t>離職</a:t>
            </a:r>
            <a:r>
              <a:rPr lang="zh-TW" altLang="en-US" sz="2400" b="1" dirty="0"/>
              <a:t>或更換</a:t>
            </a:r>
            <a:r>
              <a:rPr lang="zh-TW" altLang="en-US" sz="2400" b="1" dirty="0" smtClean="0"/>
              <a:t>單位：</a:t>
            </a:r>
            <a:endParaRPr lang="en-US" altLang="zh-TW" sz="2400" b="1" dirty="0" smtClean="0"/>
          </a:p>
          <a:p>
            <a:pPr marL="360000" indent="0" algn="just"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zh-TW" sz="1900" dirty="0">
                <a:solidFill>
                  <a:schemeClr val="accent1"/>
                </a:solidFill>
                <a:latin typeface="+mn-ea"/>
              </a:rPr>
              <a:t>1.</a:t>
            </a:r>
            <a:r>
              <a:rPr lang="zh-TW" altLang="en-US" sz="1900" dirty="0">
                <a:latin typeface="+mn-ea"/>
              </a:rPr>
              <a:t>離職</a:t>
            </a:r>
            <a:r>
              <a:rPr lang="zh-TW" altLang="en-US" sz="1900" dirty="0" smtClean="0">
                <a:latin typeface="+mn-ea"/>
              </a:rPr>
              <a:t>：</a:t>
            </a:r>
            <a:endParaRPr lang="en-US" altLang="zh-TW" sz="1900" dirty="0" smtClean="0">
              <a:latin typeface="+mn-ea"/>
            </a:endParaRPr>
          </a:p>
          <a:p>
            <a:pPr marL="360000" indent="0" algn="just">
              <a:spcBef>
                <a:spcPts val="600"/>
              </a:spcBef>
              <a:buNone/>
            </a:pPr>
            <a:r>
              <a:rPr lang="zh-TW" altLang="en-US" sz="1900" dirty="0" smtClean="0">
                <a:latin typeface="+mn-ea"/>
              </a:rPr>
              <a:t>   </a:t>
            </a:r>
            <a:r>
              <a:rPr lang="zh-TW" altLang="en-US" sz="1900" dirty="0">
                <a:latin typeface="+mn-ea"/>
              </a:rPr>
              <a:t>依離職單</a:t>
            </a:r>
            <a:r>
              <a:rPr lang="zh-TW" altLang="en-US" sz="1900" dirty="0" smtClean="0">
                <a:latin typeface="+mn-ea"/>
              </a:rPr>
              <a:t>於</a:t>
            </a:r>
            <a:r>
              <a:rPr lang="zh-TW" altLang="en-US" sz="1900" dirty="0">
                <a:latin typeface="+mn-ea"/>
              </a:rPr>
              <a:t>離職日起取消使用權限</a:t>
            </a:r>
            <a:r>
              <a:rPr lang="en-US" altLang="zh-TW" sz="1900" dirty="0">
                <a:latin typeface="+mn-ea"/>
              </a:rPr>
              <a:t>(</a:t>
            </a:r>
            <a:r>
              <a:rPr lang="zh-TW" altLang="en-US" sz="1900" dirty="0">
                <a:latin typeface="+mn-ea"/>
              </a:rPr>
              <a:t>禁用</a:t>
            </a:r>
            <a:r>
              <a:rPr lang="en-US" altLang="zh-TW" sz="1900" dirty="0">
                <a:latin typeface="+mn-ea"/>
              </a:rPr>
              <a:t>)</a:t>
            </a:r>
            <a:r>
              <a:rPr lang="zh-TW" altLang="en-US" sz="1900" dirty="0">
                <a:latin typeface="+mn-ea"/>
              </a:rPr>
              <a:t>。</a:t>
            </a:r>
            <a:endParaRPr lang="en-US" altLang="zh-TW" sz="1900" dirty="0">
              <a:latin typeface="+mn-ea"/>
            </a:endParaRPr>
          </a:p>
          <a:p>
            <a:pPr marL="360000" indent="0" algn="just">
              <a:lnSpc>
                <a:spcPts val="3000"/>
              </a:lnSpc>
              <a:spcBef>
                <a:spcPts val="1800"/>
              </a:spcBef>
              <a:buNone/>
            </a:pPr>
            <a:r>
              <a:rPr lang="en-US" altLang="zh-TW" sz="1900" dirty="0">
                <a:solidFill>
                  <a:schemeClr val="accent1"/>
                </a:solidFill>
                <a:latin typeface="+mn-ea"/>
              </a:rPr>
              <a:t>2.</a:t>
            </a:r>
            <a:r>
              <a:rPr lang="zh-TW" altLang="en-US" sz="1900" dirty="0">
                <a:latin typeface="+mn-ea"/>
              </a:rPr>
              <a:t>更換單位</a:t>
            </a:r>
            <a:r>
              <a:rPr lang="zh-TW" altLang="en-US" sz="1900" dirty="0" smtClean="0">
                <a:latin typeface="+mn-ea"/>
              </a:rPr>
              <a:t>：</a:t>
            </a:r>
            <a:endParaRPr lang="en-US" altLang="zh-TW" sz="1900" dirty="0" smtClean="0">
              <a:latin typeface="+mn-ea"/>
            </a:endParaRPr>
          </a:p>
          <a:p>
            <a:pPr marL="1966913" indent="-1406525" algn="just">
              <a:spcBef>
                <a:spcPts val="600"/>
              </a:spcBef>
              <a:buNone/>
            </a:pPr>
            <a:r>
              <a:rPr lang="zh-TW" altLang="en-US" sz="1900" dirty="0" smtClean="0">
                <a:latin typeface="+mn-ea"/>
              </a:rPr>
              <a:t>原工作單位：自主計室知悉日起取消原使用權限</a:t>
            </a:r>
            <a:r>
              <a:rPr lang="en-US" altLang="zh-TW" sz="1900" dirty="0" smtClean="0">
                <a:latin typeface="+mn-ea"/>
              </a:rPr>
              <a:t>(</a:t>
            </a:r>
            <a:r>
              <a:rPr lang="zh-TW" altLang="en-US" sz="1900" dirty="0" smtClean="0">
                <a:latin typeface="+mn-ea"/>
              </a:rPr>
              <a:t>禁用</a:t>
            </a:r>
            <a:r>
              <a:rPr lang="en-US" altLang="zh-TW" sz="1900" dirty="0" smtClean="0">
                <a:latin typeface="+mn-ea"/>
              </a:rPr>
              <a:t>) 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 smtClean="0">
              <a:latin typeface="+mn-ea"/>
            </a:endParaRPr>
          </a:p>
          <a:p>
            <a:pPr marL="1958975" indent="-1408113" algn="just">
              <a:lnSpc>
                <a:spcPts val="3000"/>
              </a:lnSpc>
              <a:buNone/>
              <a:tabLst>
                <a:tab pos="517525" algn="l"/>
                <a:tab pos="1968500" algn="l"/>
                <a:tab pos="1978025" algn="l"/>
              </a:tabLst>
            </a:pPr>
            <a:r>
              <a:rPr lang="zh-TW" altLang="en-US" sz="1900" dirty="0" smtClean="0">
                <a:latin typeface="+mn-ea"/>
              </a:rPr>
              <a:t>新</a:t>
            </a:r>
            <a:r>
              <a:rPr lang="zh-TW" altLang="en-US" sz="1900" dirty="0">
                <a:latin typeface="+mn-ea"/>
              </a:rPr>
              <a:t>工作單位：視業務需要，填寫「線上請購</a:t>
            </a:r>
            <a:r>
              <a:rPr lang="zh-TW" altLang="en-US" sz="1900" dirty="0" smtClean="0">
                <a:latin typeface="+mn-ea"/>
              </a:rPr>
              <a:t>系統帳號及使用</a:t>
            </a:r>
            <a:r>
              <a:rPr lang="zh-TW" altLang="en-US" sz="1900" dirty="0">
                <a:latin typeface="+mn-ea"/>
              </a:rPr>
              <a:t>權限申請書」並</a:t>
            </a:r>
            <a:r>
              <a:rPr lang="zh-TW" altLang="en-US" sz="1900" dirty="0" smtClean="0">
                <a:latin typeface="+mn-ea"/>
              </a:rPr>
              <a:t>經計畫主持人</a:t>
            </a:r>
            <a:r>
              <a:rPr lang="en-US" altLang="zh-TW" sz="1900" dirty="0" smtClean="0">
                <a:latin typeface="+mn-ea"/>
              </a:rPr>
              <a:t>/</a:t>
            </a:r>
            <a:r>
              <a:rPr lang="zh-TW" altLang="en-US" sz="1900" dirty="0" smtClean="0">
                <a:latin typeface="+mn-ea"/>
              </a:rPr>
              <a:t>單位主管核</a:t>
            </a:r>
            <a:r>
              <a:rPr lang="zh-TW" altLang="en-US" sz="1900" dirty="0">
                <a:latin typeface="+mn-ea"/>
              </a:rPr>
              <a:t>章後，送主計室辦理系統設定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59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0124" y="976603"/>
            <a:ext cx="9675735" cy="5490186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相關期程彙整如下：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marL="358775" indent="-358775">
              <a:lnSpc>
                <a:spcPts val="2880"/>
              </a:lnSpc>
              <a:spcBef>
                <a:spcPts val="2400"/>
              </a:spcBef>
              <a:tabLst>
                <a:tab pos="2328863" algn="l"/>
              </a:tabLst>
            </a:pP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112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15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日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：主計室於請購系統辦理首次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禁用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作業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逾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個月未有任何登入紀錄之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帳號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2880"/>
              </a:lnSpc>
              <a:spcBef>
                <a:spcPts val="2400"/>
              </a:spcBef>
            </a:pP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112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19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日前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：填妥「線上請購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系統帳號及使用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權限申請書」並經計畫主持人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單位主管核章後，送主計室辦理請購系統個人帳號設定。</a:t>
            </a:r>
          </a:p>
          <a:p>
            <a:pPr>
              <a:lnSpc>
                <a:spcPts val="2880"/>
              </a:lnSpc>
              <a:spcBef>
                <a:spcPts val="240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112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26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日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下午</a:t>
            </a: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時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：關閉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請購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系統，辦理相關</a:t>
            </a:r>
            <a:r>
              <a:rPr lang="zh-TW" altLang="zh-TW" sz="2000" dirty="0" smtClean="0"/>
              <a:t>設定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與轉換。</a:t>
            </a:r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2880"/>
              </a:lnSpc>
              <a:spcBef>
                <a:spcPts val="240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112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29</a:t>
            </a:r>
            <a:r>
              <a:rPr lang="zh-TW" altLang="en-US" sz="2000" dirty="0">
                <a:solidFill>
                  <a:srgbClr val="C00000"/>
                </a:solidFill>
                <a:latin typeface="+mn-ea"/>
              </a:rPr>
              <a:t>日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上午</a:t>
            </a: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10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時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：重啟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請購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系統，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開始使用個人帳密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登入。</a:t>
            </a:r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2880"/>
              </a:lnSpc>
              <a:spcBef>
                <a:spcPts val="2400"/>
              </a:spcBef>
            </a:pPr>
            <a:r>
              <a:rPr lang="en-US" altLang="zh-TW" sz="2000" dirty="0">
                <a:solidFill>
                  <a:srgbClr val="C00000"/>
                </a:solidFill>
                <a:latin typeface="+mn-ea"/>
              </a:rPr>
              <a:t>112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年</a:t>
            </a: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8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TW" sz="2000" dirty="0" smtClean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2000" dirty="0" smtClean="0">
                <a:solidFill>
                  <a:srgbClr val="C00000"/>
                </a:solidFill>
                <a:latin typeface="+mn-ea"/>
              </a:rPr>
              <a:t>日起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：原帳號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含單位帳號與現有非以身分證字號設定之個人帳號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 禁用請購系統。</a:t>
            </a:r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83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7071" y="649748"/>
            <a:ext cx="8911687" cy="58084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59910" y="1230594"/>
            <a:ext cx="9667453" cy="5161153"/>
          </a:xfrm>
        </p:spPr>
        <p:txBody>
          <a:bodyPr>
            <a:noAutofit/>
          </a:bodyPr>
          <a:lstStyle/>
          <a:p>
            <a:pPr marL="360000" algn="just">
              <a:lnSpc>
                <a:spcPts val="4500"/>
              </a:lnSpc>
            </a:pPr>
            <a:r>
              <a:rPr lang="zh-TW" altLang="en-US" sz="2400" dirty="0" smtClean="0">
                <a:latin typeface="+mn-ea"/>
              </a:rPr>
              <a:t>本校與艾富資訊股份有限公司租賃之網</a:t>
            </a:r>
            <a:r>
              <a:rPr lang="zh-TW" altLang="en-US" sz="2400" dirty="0">
                <a:latin typeface="+mn-ea"/>
              </a:rPr>
              <a:t>路請購</a:t>
            </a:r>
            <a:r>
              <a:rPr lang="zh-TW" altLang="en-US" sz="2400" dirty="0" smtClean="0">
                <a:latin typeface="+mn-ea"/>
              </a:rPr>
              <a:t>系統，內涉廠商</a:t>
            </a:r>
            <a:r>
              <a:rPr lang="zh-TW" altLang="en-US" sz="2400" dirty="0">
                <a:latin typeface="+mn-ea"/>
              </a:rPr>
              <a:t>與</a:t>
            </a:r>
            <a:r>
              <a:rPr lang="zh-TW" altLang="en-US" sz="2400" dirty="0" smtClean="0">
                <a:latin typeface="+mn-ea"/>
              </a:rPr>
              <a:t>個人身分證字號、戶籍地址、銀行帳號等資訊，另</a:t>
            </a:r>
            <a:r>
              <a:rPr lang="zh-TW" altLang="en-US" sz="2400" dirty="0">
                <a:latin typeface="+mn-ea"/>
              </a:rPr>
              <a:t>請購</a:t>
            </a:r>
            <a:r>
              <a:rPr lang="zh-TW" altLang="en-US" sz="2400" dirty="0" smtClean="0">
                <a:latin typeface="+mn-ea"/>
              </a:rPr>
              <a:t>系統提供</a:t>
            </a:r>
            <a:r>
              <a:rPr lang="zh-TW" altLang="en-US" sz="2400" dirty="0">
                <a:latin typeface="+mn-ea"/>
              </a:rPr>
              <a:t>全校需辦理經費請購</a:t>
            </a:r>
            <a:r>
              <a:rPr lang="zh-TW" altLang="en-US" sz="2400" dirty="0" smtClean="0">
                <a:latin typeface="+mn-ea"/>
              </a:rPr>
              <a:t>及報支之</a:t>
            </a:r>
            <a:r>
              <a:rPr lang="zh-TW" altLang="en-US" sz="2400" dirty="0">
                <a:latin typeface="+mn-ea"/>
              </a:rPr>
              <a:t>同仁使用， 使用人數眾多，為</a:t>
            </a:r>
            <a:r>
              <a:rPr lang="zh-TW" altLang="en-US" sz="2400" dirty="0" smtClean="0">
                <a:latin typeface="+mn-ea"/>
              </a:rPr>
              <a:t>因應「資</a:t>
            </a:r>
            <a:r>
              <a:rPr lang="zh-TW" altLang="en-US" sz="2400" dirty="0">
                <a:latin typeface="+mn-ea"/>
              </a:rPr>
              <a:t>通安全管</a:t>
            </a:r>
            <a:r>
              <a:rPr lang="zh-TW" altLang="en-US" sz="2400" dirty="0" smtClean="0">
                <a:latin typeface="+mn-ea"/>
              </a:rPr>
              <a:t>理法</a:t>
            </a:r>
            <a:r>
              <a:rPr lang="zh-TW" altLang="en-US" sz="2400" dirty="0">
                <a:latin typeface="+mn-ea"/>
              </a:rPr>
              <a:t>」</a:t>
            </a:r>
            <a:r>
              <a:rPr lang="zh-TW" altLang="en-US" sz="2400" dirty="0" smtClean="0">
                <a:latin typeface="+mn-ea"/>
              </a:rPr>
              <a:t>要求，經</a:t>
            </a:r>
            <a:r>
              <a:rPr lang="en-US" altLang="zh-TW" sz="2400" dirty="0" smtClean="0">
                <a:latin typeface="+mn-ea"/>
              </a:rPr>
              <a:t>111</a:t>
            </a:r>
            <a:r>
              <a:rPr lang="zh-TW" altLang="en-US" sz="2400" dirty="0" smtClean="0">
                <a:latin typeface="+mn-ea"/>
              </a:rPr>
              <a:t>年</a:t>
            </a:r>
            <a:r>
              <a:rPr lang="en-US" altLang="zh-TW" sz="2400" dirty="0" smtClean="0">
                <a:latin typeface="+mn-ea"/>
              </a:rPr>
              <a:t>12</a:t>
            </a:r>
            <a:r>
              <a:rPr lang="zh-TW" altLang="en-US" sz="2400" dirty="0" smtClean="0">
                <a:latin typeface="+mn-ea"/>
              </a:rPr>
              <a:t>月</a:t>
            </a:r>
            <a:r>
              <a:rPr lang="en-US" altLang="zh-TW" sz="2400" dirty="0" smtClean="0">
                <a:latin typeface="+mn-ea"/>
              </a:rPr>
              <a:t>7</a:t>
            </a:r>
            <a:r>
              <a:rPr lang="zh-TW" altLang="en-US" sz="2400" dirty="0" smtClean="0">
                <a:latin typeface="+mn-ea"/>
              </a:rPr>
              <a:t>日簽奉核准，自</a:t>
            </a:r>
            <a:r>
              <a:rPr lang="en-US" altLang="zh-TW" sz="2400" dirty="0" smtClean="0">
                <a:latin typeface="+mn-ea"/>
              </a:rPr>
              <a:t>112</a:t>
            </a:r>
            <a:r>
              <a:rPr lang="zh-TW" altLang="en-US" sz="2400" dirty="0">
                <a:latin typeface="+mn-ea"/>
              </a:rPr>
              <a:t>年起租賃</a:t>
            </a:r>
            <a:r>
              <a:rPr lang="zh-TW" altLang="en-US" sz="2400" dirty="0" smtClean="0">
                <a:latin typeface="+mn-ea"/>
              </a:rPr>
              <a:t>契約納入</a:t>
            </a:r>
            <a:r>
              <a:rPr lang="zh-TW" altLang="en-US" sz="2400" dirty="0">
                <a:latin typeface="+mn-ea"/>
              </a:rPr>
              <a:t>「資通安全管理法」 </a:t>
            </a:r>
            <a:r>
              <a:rPr lang="zh-TW" altLang="en-US" sz="2400" dirty="0" smtClean="0">
                <a:latin typeface="+mn-ea"/>
              </a:rPr>
              <a:t>規範，實施資訊安全控管。惟</a:t>
            </a:r>
            <a:r>
              <a:rPr lang="zh-TW" altLang="en-US" sz="2400" dirty="0">
                <a:latin typeface="+mn-ea"/>
              </a:rPr>
              <a:t>因</a:t>
            </a:r>
            <a:r>
              <a:rPr lang="en-US" altLang="zh-TW" sz="2400" dirty="0">
                <a:latin typeface="+mn-ea"/>
              </a:rPr>
              <a:t>111</a:t>
            </a:r>
            <a:r>
              <a:rPr lang="zh-TW" altLang="en-US" sz="2400" dirty="0">
                <a:latin typeface="+mn-ea"/>
              </a:rPr>
              <a:t>年度關帳及</a:t>
            </a:r>
            <a:r>
              <a:rPr lang="en-US" altLang="zh-TW" sz="2400" dirty="0">
                <a:latin typeface="+mn-ea"/>
              </a:rPr>
              <a:t>112</a:t>
            </a:r>
            <a:r>
              <a:rPr lang="zh-TW" altLang="en-US" sz="2400" dirty="0" smtClean="0">
                <a:latin typeface="+mn-ea"/>
              </a:rPr>
              <a:t>年度</a:t>
            </a:r>
            <a:r>
              <a:rPr lang="zh-TW" altLang="en-US" sz="2400" dirty="0">
                <a:latin typeface="+mn-ea"/>
              </a:rPr>
              <a:t>開始之初</a:t>
            </a:r>
            <a:r>
              <a:rPr lang="zh-TW" altLang="en-US" sz="2400" dirty="0" smtClean="0">
                <a:latin typeface="+mn-ea"/>
              </a:rPr>
              <a:t>，各單位處理新舊計畫結報與啟動，業務繁忙，而調整</a:t>
            </a:r>
            <a:r>
              <a:rPr lang="zh-TW" altLang="en-US" sz="2400" dirty="0">
                <a:latin typeface="+mn-ea"/>
              </a:rPr>
              <a:t>及設定各項</a:t>
            </a:r>
            <a:r>
              <a:rPr lang="zh-TW" altLang="en-US" sz="2400" dirty="0" smtClean="0">
                <a:latin typeface="+mn-ea"/>
              </a:rPr>
              <a:t>功能後，各單位尚須</a:t>
            </a:r>
            <a:r>
              <a:rPr lang="zh-TW" altLang="en-US" sz="2400" dirty="0">
                <a:latin typeface="+mn-ea"/>
              </a:rPr>
              <a:t>熟悉</a:t>
            </a:r>
            <a:r>
              <a:rPr lang="zh-TW" altLang="en-US" sz="2400" dirty="0" smtClean="0">
                <a:latin typeface="+mn-ea"/>
              </a:rPr>
              <a:t>系統，恐致</a:t>
            </a:r>
            <a:r>
              <a:rPr lang="zh-TW" altLang="en-US" sz="2400" dirty="0">
                <a:latin typeface="+mn-ea"/>
              </a:rPr>
              <a:t>影響報帳時效，故訂於</a:t>
            </a:r>
            <a:r>
              <a:rPr lang="en-US" altLang="zh-TW" sz="2400" dirty="0">
                <a:latin typeface="+mn-ea"/>
              </a:rPr>
              <a:t>112</a:t>
            </a:r>
            <a:r>
              <a:rPr lang="zh-TW" altLang="en-US" sz="2400" dirty="0" smtClean="0">
                <a:latin typeface="+mn-ea"/>
              </a:rPr>
              <a:t>年</a:t>
            </a:r>
            <a:r>
              <a:rPr lang="en-US" altLang="zh-TW" sz="2400" dirty="0" smtClean="0">
                <a:latin typeface="+mn-ea"/>
              </a:rPr>
              <a:t>5</a:t>
            </a:r>
            <a:r>
              <a:rPr lang="zh-TW" altLang="en-US" sz="2400" dirty="0" smtClean="0">
                <a:latin typeface="+mn-ea"/>
              </a:rPr>
              <a:t>月</a:t>
            </a:r>
            <a:r>
              <a:rPr lang="zh-TW" altLang="en-US" sz="2400" dirty="0">
                <a:latin typeface="+mn-ea"/>
              </a:rPr>
              <a:t>藝術</a:t>
            </a:r>
            <a:r>
              <a:rPr lang="zh-TW" altLang="en-US" sz="2400" dirty="0" smtClean="0">
                <a:latin typeface="+mn-ea"/>
              </a:rPr>
              <a:t>季春季公演結束</a:t>
            </a:r>
            <a:r>
              <a:rPr lang="zh-TW" altLang="en-US" sz="2400" dirty="0">
                <a:latin typeface="+mn-ea"/>
              </a:rPr>
              <a:t>後</a:t>
            </a:r>
            <a:r>
              <a:rPr lang="zh-TW" altLang="en-US" sz="2400" dirty="0" smtClean="0">
                <a:latin typeface="+mn-ea"/>
              </a:rPr>
              <a:t>啟動請購系統</a:t>
            </a:r>
            <a:r>
              <a:rPr lang="zh-TW" altLang="en-US" sz="2400" dirty="0">
                <a:latin typeface="+mn-ea"/>
              </a:rPr>
              <a:t>資安功能強化調整與</a:t>
            </a:r>
            <a:r>
              <a:rPr lang="zh-TW" altLang="en-US" sz="2400" dirty="0" smtClean="0">
                <a:latin typeface="+mn-ea"/>
              </a:rPr>
              <a:t>設定。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67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9478" y="1267231"/>
            <a:ext cx="10320332" cy="5590769"/>
          </a:xfrm>
        </p:spPr>
        <p:txBody>
          <a:bodyPr>
            <a:normAutofit fontScale="85000" lnSpcReduction="10000"/>
          </a:bodyPr>
          <a:lstStyle/>
          <a:p>
            <a:pPr marL="360000">
              <a:lnSpc>
                <a:spcPts val="2500"/>
              </a:lnSpc>
              <a:spcBef>
                <a:spcPts val="1200"/>
              </a:spcBef>
            </a:pPr>
            <a:r>
              <a:rPr lang="zh-TW" altLang="en-US" sz="2400" b="1" dirty="0">
                <a:latin typeface="+mn-ea"/>
              </a:rPr>
              <a:t>網路請購系統登入方式由單位共用帳密，變更為個人帳密：</a:t>
            </a:r>
            <a:endParaRPr lang="en-US" altLang="zh-TW" sz="2400" b="1" dirty="0">
              <a:latin typeface="+mn-ea"/>
            </a:endParaRPr>
          </a:p>
          <a:p>
            <a:pPr marL="360000" algn="just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100" dirty="0" smtClean="0">
                <a:latin typeface="+mn-ea"/>
              </a:rPr>
              <a:t>請購系統中部門預算及計畫經費相關權限</a:t>
            </a:r>
            <a:r>
              <a:rPr lang="zh-TW" altLang="en-US" sz="2100" dirty="0">
                <a:latin typeface="+mn-ea"/>
              </a:rPr>
              <a:t>原始</a:t>
            </a:r>
            <a:r>
              <a:rPr lang="zh-TW" altLang="en-US" sz="2100" dirty="0" smtClean="0">
                <a:latin typeface="+mn-ea"/>
              </a:rPr>
              <a:t>設定應為計畫主持人</a:t>
            </a:r>
            <a:r>
              <a:rPr lang="en-US" altLang="zh-TW" sz="2100" dirty="0" smtClean="0">
                <a:latin typeface="+mn-ea"/>
              </a:rPr>
              <a:t>/</a:t>
            </a:r>
            <a:r>
              <a:rPr lang="zh-TW" altLang="en-US" sz="2100" dirty="0" smtClean="0">
                <a:latin typeface="+mn-ea"/>
              </a:rPr>
              <a:t>單位主管  </a:t>
            </a:r>
            <a:r>
              <a:rPr lang="zh-TW" altLang="en-US" sz="2100" dirty="0">
                <a:latin typeface="+mn-ea"/>
              </a:rPr>
              <a:t>，單位</a:t>
            </a:r>
            <a:r>
              <a:rPr lang="zh-TW" altLang="en-US" sz="2100" dirty="0" smtClean="0">
                <a:latin typeface="+mn-ea"/>
              </a:rPr>
              <a:t>同仁</a:t>
            </a:r>
            <a:r>
              <a:rPr lang="zh-TW" altLang="en-US" sz="2100" dirty="0">
                <a:latin typeface="+mn-ea"/>
              </a:rPr>
              <a:t>需透過授權</a:t>
            </a:r>
            <a:r>
              <a:rPr lang="zh-TW" altLang="en-US" sz="2100" dirty="0" smtClean="0">
                <a:latin typeface="+mn-ea"/>
              </a:rPr>
              <a:t>取得系統請</a:t>
            </a:r>
            <a:r>
              <a:rPr lang="zh-TW" altLang="en-US" sz="2100" dirty="0">
                <a:latin typeface="+mn-ea"/>
              </a:rPr>
              <a:t>購、核銷及查詢等使用</a:t>
            </a:r>
            <a:r>
              <a:rPr lang="zh-TW" altLang="en-US" sz="2100" dirty="0" smtClean="0">
                <a:latin typeface="+mn-ea"/>
              </a:rPr>
              <a:t>權限。</a:t>
            </a:r>
            <a:endParaRPr lang="en-US" altLang="zh-TW" sz="2100" dirty="0" smtClean="0">
              <a:latin typeface="+mn-ea"/>
            </a:endParaRPr>
          </a:p>
          <a:p>
            <a:pPr marL="354013" indent="-354013" algn="just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TW" sz="2100" dirty="0" smtClean="0">
                <a:latin typeface="+mn-ea"/>
              </a:rPr>
              <a:t>112</a:t>
            </a:r>
            <a:r>
              <a:rPr lang="zh-TW" altLang="en-US" sz="2100" dirty="0" smtClean="0">
                <a:latin typeface="+mn-ea"/>
              </a:rPr>
              <a:t>年度</a:t>
            </a:r>
            <a:r>
              <a:rPr lang="zh-TW" altLang="en-US" sz="2100" dirty="0" smtClean="0"/>
              <a:t>請購系統相關</a:t>
            </a:r>
            <a:r>
              <a:rPr lang="zh-TW" altLang="zh-TW" sz="2100" dirty="0" smtClean="0"/>
              <a:t>權限授權方式如下</a:t>
            </a:r>
            <a:r>
              <a:rPr lang="zh-TW" altLang="en-US" sz="2100" dirty="0" smtClean="0">
                <a:latin typeface="+mn-ea"/>
              </a:rPr>
              <a:t>，請擇一</a:t>
            </a:r>
            <a:r>
              <a:rPr lang="zh-TW" altLang="en-US" sz="1900" dirty="0" smtClean="0">
                <a:latin typeface="+mn-ea"/>
              </a:rPr>
              <a:t>： </a:t>
            </a:r>
            <a:r>
              <a:rPr lang="en-US" altLang="zh-TW" sz="1900" dirty="0" smtClean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1900" dirty="0" smtClean="0">
                <a:solidFill>
                  <a:srgbClr val="C00000"/>
                </a:solidFill>
                <a:latin typeface="+mn-ea"/>
              </a:rPr>
              <a:t>以計畫主持人</a:t>
            </a:r>
            <a:r>
              <a:rPr lang="en-US" altLang="zh-TW" sz="1900" dirty="0" smtClean="0">
                <a:solidFill>
                  <a:srgbClr val="C00000"/>
                </a:solidFill>
                <a:latin typeface="+mn-ea"/>
              </a:rPr>
              <a:t>/</a:t>
            </a:r>
            <a:r>
              <a:rPr lang="zh-TW" altLang="en-US" sz="1900" dirty="0" smtClean="0">
                <a:solidFill>
                  <a:srgbClr val="C00000"/>
                </a:solidFill>
                <a:latin typeface="+mn-ea"/>
              </a:rPr>
              <a:t>單位主管自行於系統授權為原則</a:t>
            </a:r>
            <a:r>
              <a:rPr lang="en-US" altLang="zh-TW" sz="1900" dirty="0" smtClean="0">
                <a:solidFill>
                  <a:srgbClr val="C00000"/>
                </a:solidFill>
                <a:latin typeface="+mn-ea"/>
              </a:rPr>
              <a:t>)</a:t>
            </a:r>
            <a:endParaRPr lang="en-US" altLang="zh-TW" sz="2100" dirty="0" smtClean="0">
              <a:latin typeface="+mn-ea"/>
            </a:endParaRPr>
          </a:p>
          <a:p>
            <a:pPr marL="631825" indent="-273050" algn="just">
              <a:lnSpc>
                <a:spcPts val="3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1900" dirty="0" smtClean="0">
                <a:latin typeface="+mn-ea"/>
              </a:rPr>
              <a:t>計畫主持人</a:t>
            </a:r>
            <a:r>
              <a:rPr lang="en-US" altLang="zh-TW" sz="1900" dirty="0" smtClean="0">
                <a:latin typeface="+mn-ea"/>
              </a:rPr>
              <a:t>/</a:t>
            </a:r>
            <a:r>
              <a:rPr lang="zh-TW" altLang="en-US" sz="1900" dirty="0" smtClean="0">
                <a:latin typeface="+mn-ea"/>
              </a:rPr>
              <a:t>單位主管：自行於請購系統授權，只能一層授權，可授權給多人。</a:t>
            </a:r>
            <a:endParaRPr lang="en-US" altLang="zh-TW" sz="1900" dirty="0" smtClean="0">
              <a:latin typeface="+mn-ea"/>
            </a:endParaRPr>
          </a:p>
          <a:p>
            <a:pPr marL="631825" indent="-95250" algn="just" defTabSz="447675">
              <a:lnSpc>
                <a:spcPts val="1500"/>
              </a:lnSpc>
              <a:buFont typeface="微軟正黑體" panose="020B0604030504040204" pitchFamily="34" charset="-120"/>
              <a:buChar char="※"/>
              <a:tabLst>
                <a:tab pos="1166813" algn="l"/>
              </a:tabLst>
            </a:pPr>
            <a:r>
              <a:rPr lang="zh-TW" altLang="en-US" sz="1400" dirty="0" smtClean="0">
                <a:solidFill>
                  <a:schemeClr val="tx1"/>
                </a:solidFill>
                <a:latin typeface="+mn-ea"/>
              </a:rPr>
              <a:t>   請購系統經費授權僅能做一層授權，無法做二層以上授權。</a:t>
            </a:r>
            <a:endParaRPr lang="en-US" altLang="zh-TW" sz="1400" dirty="0" smtClean="0">
              <a:latin typeface="+mn-ea"/>
            </a:endParaRPr>
          </a:p>
          <a:p>
            <a:pPr marL="631825" indent="-273050" algn="just">
              <a:lnSpc>
                <a:spcPts val="2500"/>
              </a:lnSpc>
              <a:spcBef>
                <a:spcPts val="600"/>
              </a:spcBef>
              <a:buFont typeface="+mj-lt"/>
              <a:buAutoNum type="arabicParenR" startAt="2"/>
            </a:pPr>
            <a:r>
              <a:rPr lang="zh-TW" altLang="en-US" sz="1900" dirty="0" smtClean="0">
                <a:latin typeface="+mn-ea"/>
              </a:rPr>
              <a:t>現有計畫透過申請書授權：同計畫僅能做一次授權，若需授權多人，由申請書被授權人透過系統授權給其他使用者。</a:t>
            </a:r>
            <a:endParaRPr lang="en-US" altLang="zh-TW" sz="1900" dirty="0">
              <a:latin typeface="+mn-ea"/>
            </a:endParaRPr>
          </a:p>
          <a:p>
            <a:pPr marL="360000" algn="just">
              <a:lnSpc>
                <a:spcPts val="3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zh-TW" altLang="en-US" sz="2100" dirty="0">
                <a:latin typeface="+mn-ea"/>
              </a:rPr>
              <a:t>請購系統的更新由系統商直接進行，惟使用者帳號密碼之建置，需由各單位主管及有使用需求的人員填寫「線上請購系統帳號及使用權限申請書</a:t>
            </a:r>
            <a:r>
              <a:rPr lang="zh-TW" altLang="en-US" sz="2100" dirty="0" smtClean="0">
                <a:latin typeface="+mn-ea"/>
              </a:rPr>
              <a:t>」  ，</a:t>
            </a:r>
            <a:r>
              <a:rPr lang="zh-TW" altLang="en-US" sz="2100" dirty="0">
                <a:latin typeface="+mn-ea"/>
              </a:rPr>
              <a:t>並於本年</a:t>
            </a:r>
            <a:r>
              <a:rPr lang="en-US" altLang="zh-TW" sz="2100" dirty="0">
                <a:latin typeface="+mn-ea"/>
              </a:rPr>
              <a:t>5</a:t>
            </a:r>
            <a:r>
              <a:rPr lang="zh-TW" altLang="en-US" sz="2100" dirty="0">
                <a:latin typeface="+mn-ea"/>
              </a:rPr>
              <a:t>月</a:t>
            </a:r>
            <a:r>
              <a:rPr lang="en-US" altLang="zh-TW" sz="2100" dirty="0">
                <a:latin typeface="+mn-ea"/>
              </a:rPr>
              <a:t>19</a:t>
            </a:r>
            <a:r>
              <a:rPr lang="zh-TW" altLang="en-US" sz="2100" dirty="0">
                <a:latin typeface="+mn-ea"/>
              </a:rPr>
              <a:t>日前提供主計室進行資料之建置。更新後之系統預計於</a:t>
            </a:r>
            <a:r>
              <a:rPr lang="en-US" altLang="zh-TW" sz="2100" dirty="0">
                <a:latin typeface="+mn-ea"/>
              </a:rPr>
              <a:t>5</a:t>
            </a:r>
            <a:r>
              <a:rPr lang="zh-TW" altLang="en-US" sz="2100" dirty="0">
                <a:latin typeface="+mn-ea"/>
              </a:rPr>
              <a:t>月</a:t>
            </a:r>
            <a:r>
              <a:rPr lang="en-US" altLang="zh-TW" sz="2100" dirty="0">
                <a:latin typeface="+mn-ea"/>
              </a:rPr>
              <a:t>29</a:t>
            </a:r>
            <a:r>
              <a:rPr lang="zh-TW" altLang="en-US" sz="2100" dirty="0">
                <a:latin typeface="+mn-ea"/>
              </a:rPr>
              <a:t>日上線</a:t>
            </a:r>
            <a:r>
              <a:rPr lang="zh-TW" altLang="en-US" sz="2100" dirty="0" smtClean="0">
                <a:latin typeface="+mn-ea"/>
              </a:rPr>
              <a:t>，屆時</a:t>
            </a:r>
            <a:r>
              <a:rPr lang="zh-TW" altLang="en-US" sz="2100" dirty="0">
                <a:latin typeface="+mn-ea"/>
              </a:rPr>
              <a:t>使用者需以個人帳號及密碼登入，原單位帳號密碼將留用至</a:t>
            </a:r>
            <a:r>
              <a:rPr lang="en-US" altLang="zh-TW" sz="2100" dirty="0">
                <a:latin typeface="+mn-ea"/>
              </a:rPr>
              <a:t>7</a:t>
            </a:r>
            <a:r>
              <a:rPr lang="zh-TW" altLang="en-US" sz="2100" dirty="0">
                <a:latin typeface="+mn-ea"/>
              </a:rPr>
              <a:t>月</a:t>
            </a:r>
            <a:r>
              <a:rPr lang="en-US" altLang="zh-TW" sz="2100" dirty="0">
                <a:latin typeface="+mn-ea"/>
              </a:rPr>
              <a:t>31</a:t>
            </a:r>
            <a:r>
              <a:rPr lang="zh-TW" altLang="en-US" sz="2100" dirty="0">
                <a:latin typeface="+mn-ea"/>
              </a:rPr>
              <a:t>日</a:t>
            </a:r>
            <a:r>
              <a:rPr lang="zh-TW" altLang="en-US" sz="2100" dirty="0" smtClean="0">
                <a:latin typeface="+mn-ea"/>
              </a:rPr>
              <a:t>止</a:t>
            </a:r>
            <a:r>
              <a:rPr lang="en-US" altLang="zh-TW" sz="2100" dirty="0" smtClean="0">
                <a:latin typeface="+mn-ea"/>
              </a:rPr>
              <a:t>(</a:t>
            </a:r>
            <a:r>
              <a:rPr lang="zh-TW" altLang="en-US" sz="2100" dirty="0" smtClean="0">
                <a:latin typeface="+mn-ea"/>
              </a:rPr>
              <a:t>密碼需修改為符合資安之規定</a:t>
            </a:r>
            <a:r>
              <a:rPr lang="en-US" altLang="zh-TW" sz="2100" dirty="0" smtClean="0">
                <a:latin typeface="+mn-ea"/>
              </a:rPr>
              <a:t>)</a:t>
            </a:r>
            <a:r>
              <a:rPr lang="zh-TW" altLang="en-US" sz="2100" dirty="0" smtClean="0">
                <a:latin typeface="+mn-ea"/>
              </a:rPr>
              <a:t>。</a:t>
            </a:r>
            <a:endParaRPr lang="en-US" altLang="zh-TW" sz="2100" dirty="0">
              <a:latin typeface="+mn-ea"/>
            </a:endParaRPr>
          </a:p>
          <a:p>
            <a:pPr marL="358775" indent="-358775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altLang="zh-TW" sz="2100" dirty="0">
                <a:latin typeface="+mn-ea"/>
              </a:rPr>
              <a:t>5</a:t>
            </a:r>
            <a:r>
              <a:rPr lang="zh-TW" altLang="en-US" sz="2100" dirty="0">
                <a:latin typeface="+mn-ea"/>
              </a:rPr>
              <a:t>月</a:t>
            </a:r>
            <a:r>
              <a:rPr lang="en-US" altLang="zh-TW" sz="2100" dirty="0">
                <a:latin typeface="+mn-ea"/>
              </a:rPr>
              <a:t>29</a:t>
            </a:r>
            <a:r>
              <a:rPr lang="zh-TW" altLang="en-US" sz="2100" dirty="0">
                <a:latin typeface="+mn-ea"/>
              </a:rPr>
              <a:t>日後倘有新增使用者及計畫者可隨時提出申請，另各單位主管</a:t>
            </a:r>
            <a:r>
              <a:rPr lang="en-US" altLang="zh-TW" sz="2100" dirty="0">
                <a:latin typeface="+mn-ea"/>
              </a:rPr>
              <a:t>/</a:t>
            </a:r>
            <a:r>
              <a:rPr lang="zh-TW" altLang="en-US" sz="2100" dirty="0">
                <a:latin typeface="+mn-ea"/>
              </a:rPr>
              <a:t>計畫主持人需對使用者功能權限進行授權，授權方式將公告於主計室網頁。</a:t>
            </a:r>
            <a:endParaRPr lang="en-US" altLang="zh-TW" sz="2100" dirty="0">
              <a:latin typeface="+mn-ea"/>
            </a:endParaRPr>
          </a:p>
        </p:txBody>
      </p:sp>
      <p:sp>
        <p:nvSpPr>
          <p:cNvPr id="4" name="動作按鈕: 資訊 3">
            <a:hlinkClick r:id="rId4" action="ppaction://hlinksldjump" highlightClick="1"/>
          </p:cNvPr>
          <p:cNvSpPr/>
          <p:nvPr/>
        </p:nvSpPr>
        <p:spPr>
          <a:xfrm>
            <a:off x="9129090" y="3084775"/>
            <a:ext cx="177282" cy="195943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資訊 4">
            <a:hlinkClick r:id="rId5" action="ppaction://hlinksldjump" highlightClick="1"/>
          </p:cNvPr>
          <p:cNvSpPr/>
          <p:nvPr/>
        </p:nvSpPr>
        <p:spPr>
          <a:xfrm>
            <a:off x="9574104" y="1781602"/>
            <a:ext cx="177282" cy="195943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612295" y="673590"/>
            <a:ext cx="8911687" cy="52957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資安功能強化調整與設定</a:t>
            </a:r>
            <a:endParaRPr lang="zh-TW" altLang="en-US" dirty="0"/>
          </a:p>
        </p:txBody>
      </p:sp>
      <p:sp>
        <p:nvSpPr>
          <p:cNvPr id="10" name="動作按鈕: 資訊 9">
            <a:hlinkClick r:id="rId6" action="ppaction://hlinksldjump" highlightClick="1"/>
          </p:cNvPr>
          <p:cNvSpPr/>
          <p:nvPr/>
        </p:nvSpPr>
        <p:spPr>
          <a:xfrm>
            <a:off x="6849375" y="4981134"/>
            <a:ext cx="177282" cy="195943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8173" y="979712"/>
            <a:ext cx="9554546" cy="5299790"/>
          </a:xfrm>
        </p:spPr>
        <p:txBody>
          <a:bodyPr>
            <a:noAutofit/>
          </a:bodyPr>
          <a:lstStyle/>
          <a:p>
            <a:pPr marL="354013" indent="-354013" algn="just">
              <a:lnSpc>
                <a:spcPts val="3000"/>
              </a:lnSpc>
              <a:buFont typeface="+mj-lt"/>
              <a:buAutoNum type="arabicPeriod" startAt="5"/>
            </a:pPr>
            <a:r>
              <a:rPr lang="zh-TW" altLang="en-US" dirty="0" smtClean="0">
                <a:latin typeface="+mn-ea"/>
              </a:rPr>
              <a:t>主計室依各單位提出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線上請購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系統帳號及使用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權限申請書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」辦理「</a:t>
            </a:r>
            <a:r>
              <a:rPr lang="zh-TW" altLang="en-US" dirty="0">
                <a:latin typeface="+mn-ea"/>
              </a:rPr>
              <a:t>部門</a:t>
            </a:r>
            <a:r>
              <a:rPr lang="zh-TW" altLang="en-US" dirty="0" smtClean="0">
                <a:latin typeface="+mn-ea"/>
              </a:rPr>
              <a:t>」及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計畫管理</a:t>
            </a:r>
            <a:r>
              <a:rPr lang="zh-TW" altLang="en-US" dirty="0" smtClean="0">
                <a:latin typeface="+mn-ea"/>
              </a:rPr>
              <a:t>」系統權限設定後，使用者以個人帳密登入辦理部門及計畫預算請購與</a:t>
            </a:r>
            <a:r>
              <a:rPr lang="zh-TW" altLang="en-US" dirty="0">
                <a:latin typeface="+mn-ea"/>
              </a:rPr>
              <a:t>核銷</a:t>
            </a:r>
            <a:r>
              <a:rPr lang="zh-TW" altLang="en-US" dirty="0" smtClean="0">
                <a:latin typeface="+mn-ea"/>
              </a:rPr>
              <a:t>等作業程序原則上均未改變。</a:t>
            </a:r>
            <a:endParaRPr lang="en-US" altLang="zh-TW" dirty="0" smtClean="0">
              <a:latin typeface="+mn-ea"/>
            </a:endParaRPr>
          </a:p>
          <a:p>
            <a:pPr marL="354013" indent="-354013" algn="just">
              <a:lnSpc>
                <a:spcPts val="3000"/>
              </a:lnSpc>
              <a:spcBef>
                <a:spcPts val="3000"/>
              </a:spcBef>
              <a:buFont typeface="+mj-lt"/>
              <a:buAutoNum type="arabicPeriod" startAt="5"/>
            </a:pPr>
            <a:r>
              <a:rPr lang="zh-TW" altLang="en-US" dirty="0"/>
              <a:t>改由個人帳密登入後，僅能查看個人建置的請購、核銷及清冊等資料，如需查詢被授權部門、計畫整體收支明細等，請由「計畫清單」、「用途明細」、「收支明細」、「請購明細」、「流用明細」及「購案品項」進行查詢。</a:t>
            </a:r>
          </a:p>
          <a:p>
            <a:pPr marL="354013" indent="-354013" algn="just">
              <a:lnSpc>
                <a:spcPts val="3000"/>
              </a:lnSpc>
              <a:buFont typeface="+mj-lt"/>
              <a:buAutoNum type="arabicPeriod" startAt="5"/>
            </a:pPr>
            <a:endParaRPr lang="en-US" altLang="zh-TW" dirty="0" smtClean="0">
              <a:latin typeface="+mn-ea"/>
            </a:endParaRPr>
          </a:p>
          <a:p>
            <a:pPr marL="354013" indent="-354013" algn="just">
              <a:lnSpc>
                <a:spcPts val="3000"/>
              </a:lnSpc>
              <a:buFont typeface="+mj-lt"/>
              <a:buAutoNum type="arabicPeriod" startAt="5"/>
            </a:pP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1" y="4021494"/>
            <a:ext cx="9120426" cy="14462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96947" y="5029200"/>
            <a:ext cx="5281126" cy="29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84921" y="4086807"/>
            <a:ext cx="1048132" cy="339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87019" y="4080589"/>
            <a:ext cx="1048132" cy="339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81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9510" y="961053"/>
            <a:ext cx="9563878" cy="5618856"/>
          </a:xfrm>
        </p:spPr>
        <p:txBody>
          <a:bodyPr>
            <a:normAutofit/>
          </a:bodyPr>
          <a:lstStyle/>
          <a:p>
            <a:pPr marL="354013" indent="-354013" algn="just">
              <a:lnSpc>
                <a:spcPts val="3000"/>
              </a:lnSpc>
              <a:spcBef>
                <a:spcPts val="1800"/>
              </a:spcBef>
              <a:buFont typeface="+mj-lt"/>
              <a:buAutoNum type="arabicPeriod" startAt="7"/>
              <a:tabLst>
                <a:tab pos="801688" algn="l"/>
              </a:tabLst>
            </a:pPr>
            <a:r>
              <a:rPr lang="zh-TW" altLang="en-US" dirty="0">
                <a:latin typeface="+mn-ea"/>
              </a:rPr>
              <a:t>藝術新四力、高教深耕及特色</a:t>
            </a:r>
            <a:r>
              <a:rPr lang="zh-TW" altLang="en-US" dirty="0" smtClean="0">
                <a:latin typeface="+mn-ea"/>
              </a:rPr>
              <a:t>躍升等</a:t>
            </a:r>
            <a:r>
              <a:rPr lang="zh-TW" altLang="en-US" dirty="0">
                <a:latin typeface="+mn-ea"/>
              </a:rPr>
              <a:t>具統籌性質的計畫，由主辦單位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如教務處、研發處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辦理授權事宜。</a:t>
            </a:r>
            <a:endParaRPr lang="en-US" altLang="zh-TW" dirty="0">
              <a:latin typeface="+mn-ea"/>
            </a:endParaRPr>
          </a:p>
          <a:p>
            <a:pPr marL="354013" indent="-354013">
              <a:lnSpc>
                <a:spcPts val="3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請購系統擬於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112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26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下午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時關閉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，俾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利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艾富資訊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股份有限公司</a:t>
            </a:r>
            <a:r>
              <a:rPr lang="zh-TW" altLang="zh-TW" dirty="0"/>
              <a:t>啟用資通相關設定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及主計室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同仁依據各單位所送「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線上請購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系統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帳號及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使用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權限申請書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」，辦理登入方式轉換相關設定作業，並於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112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29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上午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時重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啟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756" y="783675"/>
            <a:ext cx="4186583" cy="479517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請購系統計畫權限原始設定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7" y="1989054"/>
            <a:ext cx="5608129" cy="40441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26005" y="2837467"/>
            <a:ext cx="641021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1887" y="2007910"/>
            <a:ext cx="5624165" cy="403467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936611" y="2931738"/>
            <a:ext cx="631596" cy="20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9" name="文字方塊 8"/>
          <p:cNvSpPr txBox="1"/>
          <p:nvPr/>
        </p:nvSpPr>
        <p:spPr>
          <a:xfrm>
            <a:off x="659876" y="1564849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部門預算：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38041" y="1556993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計畫預算：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04072" y="762391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+mn-ea"/>
              </a:rPr>
              <a:t>線上請購</a:t>
            </a:r>
            <a:r>
              <a:rPr lang="zh-TW" altLang="zh-TW" sz="2400" dirty="0" smtClean="0">
                <a:latin typeface="+mn-ea"/>
              </a:rPr>
              <a:t>系統</a:t>
            </a:r>
            <a:r>
              <a:rPr lang="zh-TW" altLang="en-US" sz="2400" dirty="0" smtClean="0">
                <a:latin typeface="+mn-ea"/>
              </a:rPr>
              <a:t>帳號及</a:t>
            </a:r>
            <a:r>
              <a:rPr lang="zh-TW" altLang="zh-TW" sz="2400" dirty="0" smtClean="0">
                <a:latin typeface="+mn-ea"/>
              </a:rPr>
              <a:t>使用</a:t>
            </a:r>
            <a:r>
              <a:rPr lang="zh-TW" altLang="zh-TW" sz="2400" dirty="0">
                <a:latin typeface="+mn-ea"/>
              </a:rPr>
              <a:t>權限申請書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2424" y="1385741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年度：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66699" y="1443873"/>
            <a:ext cx="13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113</a:t>
            </a:r>
            <a:r>
              <a:rPr lang="zh-TW" altLang="en-US" dirty="0" smtClean="0"/>
              <a:t>年度起：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52" y="1512479"/>
            <a:ext cx="3682395" cy="52252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614" y="1498862"/>
            <a:ext cx="3672871" cy="52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1494" y="1016870"/>
            <a:ext cx="9555199" cy="14744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如何下載「</a:t>
            </a:r>
            <a:r>
              <a:rPr lang="zh-TW" altLang="zh-TW" sz="2400" dirty="0" smtClean="0">
                <a:latin typeface="+mn-ea"/>
              </a:rPr>
              <a:t>線</a:t>
            </a:r>
            <a:r>
              <a:rPr lang="zh-TW" altLang="zh-TW" sz="2400" dirty="0">
                <a:latin typeface="+mn-ea"/>
              </a:rPr>
              <a:t>上請購</a:t>
            </a:r>
            <a:r>
              <a:rPr lang="zh-TW" altLang="zh-TW" sz="2400" dirty="0" smtClean="0">
                <a:latin typeface="+mn-ea"/>
              </a:rPr>
              <a:t>系統</a:t>
            </a:r>
            <a:r>
              <a:rPr lang="zh-TW" altLang="en-US" sz="2400" dirty="0" smtClean="0">
                <a:latin typeface="+mn-ea"/>
              </a:rPr>
              <a:t>帳號及</a:t>
            </a:r>
            <a:r>
              <a:rPr lang="zh-TW" altLang="zh-TW" sz="2400" dirty="0" smtClean="0">
                <a:latin typeface="+mn-ea"/>
              </a:rPr>
              <a:t>使用</a:t>
            </a:r>
            <a:r>
              <a:rPr lang="zh-TW" altLang="zh-TW" sz="2400" dirty="0">
                <a:latin typeface="+mn-ea"/>
              </a:rPr>
              <a:t>權限</a:t>
            </a:r>
            <a:r>
              <a:rPr lang="zh-TW" altLang="zh-TW" sz="2400" dirty="0" smtClean="0">
                <a:latin typeface="+mn-ea"/>
              </a:rPr>
              <a:t>申請書</a:t>
            </a:r>
            <a:r>
              <a:rPr lang="zh-TW" altLang="en-US" sz="2400" dirty="0" smtClean="0">
                <a:latin typeface="+mn-ea"/>
              </a:rPr>
              <a:t>」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marL="288000" indent="0">
              <a:lnSpc>
                <a:spcPts val="3000"/>
              </a:lnSpc>
              <a:spcBef>
                <a:spcPts val="4800"/>
              </a:spcBef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/>
                </a:solidFill>
              </a:rPr>
              <a:t>學校網頁       行政單位         主計室           表格下載         申請用表格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04" y="2892367"/>
            <a:ext cx="4144149" cy="3133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652" y="2911028"/>
            <a:ext cx="4613387" cy="313303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488541" y="2154478"/>
            <a:ext cx="284672" cy="12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V="1">
            <a:off x="5085584" y="2165972"/>
            <a:ext cx="284672" cy="12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V="1">
            <a:off x="6506891" y="2154479"/>
            <a:ext cx="284672" cy="12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V="1">
            <a:off x="8281214" y="2165972"/>
            <a:ext cx="284672" cy="12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118225" y="5840963"/>
            <a:ext cx="577970" cy="1380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497595" y="4826568"/>
            <a:ext cx="489911" cy="2107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078580" y="2974633"/>
            <a:ext cx="529840" cy="2050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84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8812" y="1000642"/>
            <a:ext cx="3241057" cy="594894"/>
          </a:xfrm>
        </p:spPr>
        <p:txBody>
          <a:bodyPr/>
          <a:lstStyle/>
          <a:p>
            <a:pPr marL="360000" indent="0">
              <a:buFont typeface="+mj-lt"/>
              <a:buAutoNum type="arabicPeriod" startAt="2"/>
            </a:pPr>
            <a:r>
              <a:rPr lang="zh-TW" altLang="en-US" sz="2000" dirty="0" smtClean="0"/>
              <a:t>請購系統首頁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07" y="1673523"/>
            <a:ext cx="8287933" cy="46619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14714" y="3571355"/>
            <a:ext cx="1087302" cy="170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9" b="-136"/>
          <a:stretch/>
        </p:blipFill>
        <p:spPr>
          <a:xfrm>
            <a:off x="11049000" y="5829300"/>
            <a:ext cx="939670" cy="9144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02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TM02900771[[fn=切割線]]</Template>
  <TotalTime>5318</TotalTime>
  <Words>1538</Words>
  <Application>Microsoft Office PowerPoint</Application>
  <PresentationFormat>寬螢幕</PresentationFormat>
  <Paragraphs>92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微軟正黑體</vt:lpstr>
      <vt:lpstr>微軟正黑體 Light</vt:lpstr>
      <vt:lpstr>新細明體</vt:lpstr>
      <vt:lpstr>Arial</vt:lpstr>
      <vt:lpstr>Calibri</vt:lpstr>
      <vt:lpstr>Century Gothic</vt:lpstr>
      <vt:lpstr>Wingdings</vt:lpstr>
      <vt:lpstr>Wingdings 3</vt:lpstr>
      <vt:lpstr>絲縷</vt:lpstr>
      <vt:lpstr>網路請購系統 資訊安全強化</vt:lpstr>
      <vt:lpstr>前言</vt:lpstr>
      <vt:lpstr>資安功能強化調整與設定</vt:lpstr>
      <vt:lpstr>PowerPoint 簡報</vt:lpstr>
      <vt:lpstr>PowerPoint 簡報</vt:lpstr>
      <vt:lpstr>請購系統計畫權限原始設定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請購系統 資安開通與設定</dc:title>
  <dc:creator>ACCIS-1133</dc:creator>
  <cp:lastModifiedBy>ACCIS-1133</cp:lastModifiedBy>
  <cp:revision>478</cp:revision>
  <cp:lastPrinted>2023-05-10T23:53:22Z</cp:lastPrinted>
  <dcterms:created xsi:type="dcterms:W3CDTF">2023-04-11T03:55:42Z</dcterms:created>
  <dcterms:modified xsi:type="dcterms:W3CDTF">2023-05-29T05:38:42Z</dcterms:modified>
</cp:coreProperties>
</file>