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7" r:id="rId1"/>
  </p:sldMasterIdLst>
  <p:sldIdLst>
    <p:sldId id="256" r:id="rId2"/>
    <p:sldId id="257" r:id="rId3"/>
    <p:sldId id="258" r:id="rId4"/>
    <p:sldId id="259" r:id="rId5"/>
    <p:sldId id="260" r:id="rId6"/>
    <p:sldId id="263" r:id="rId7"/>
    <p:sldId id="265" r:id="rId8"/>
    <p:sldId id="267" r:id="rId9"/>
    <p:sldId id="269" r:id="rId10"/>
    <p:sldId id="288" r:id="rId11"/>
    <p:sldId id="289" r:id="rId12"/>
    <p:sldId id="290" r:id="rId13"/>
    <p:sldId id="291" r:id="rId14"/>
    <p:sldId id="292" r:id="rId15"/>
    <p:sldId id="286" r:id="rId16"/>
    <p:sldId id="284" r:id="rId17"/>
    <p:sldId id="285" r:id="rId18"/>
    <p:sldId id="287" r:id="rId19"/>
    <p:sldId id="275" r:id="rId20"/>
    <p:sldId id="276" r:id="rId21"/>
    <p:sldId id="277" r:id="rId22"/>
    <p:sldId id="279" r:id="rId23"/>
    <p:sldId id="280" r:id="rId24"/>
    <p:sldId id="281" r:id="rId25"/>
    <p:sldId id="283" r:id="rId26"/>
    <p:sldId id="282" r:id="rId27"/>
    <p:sldId id="293" r:id="rId28"/>
  </p:sldIdLst>
  <p:sldSz cx="12192000" cy="6858000"/>
  <p:notesSz cx="6797675" cy="9926638"/>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CCIS-1133" initials="A" lastIdx="1" clrIdx="0">
    <p:extLst>
      <p:ext uri="{19B8F6BF-5375-455C-9EA6-DF929625EA0E}">
        <p15:presenceInfo xmlns:p15="http://schemas.microsoft.com/office/powerpoint/2012/main" userId="89fd5681789ab52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E1"/>
    <a:srgbClr val="FFFFFF"/>
    <a:srgbClr val="0000FF"/>
    <a:srgbClr val="FFF3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734457-B746-4142-8149-F64C05D9302E}" v="72" dt="2024-02-20T01:23:44.744"/>
  </p1510:revLst>
</p1510:revInfo>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3" autoAdjust="0"/>
    <p:restoredTop sz="95928" autoAdjust="0"/>
  </p:normalViewPr>
  <p:slideViewPr>
    <p:cSldViewPr snapToGrid="0">
      <p:cViewPr varScale="1">
        <p:scale>
          <a:sx n="98" d="100"/>
          <a:sy n="98" d="100"/>
        </p:scale>
        <p:origin x="462" y="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942DF9-52DA-48FB-B127-3C9FB1E3FF3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TW" altLang="en-US"/>
        </a:p>
      </dgm:t>
    </dgm:pt>
    <dgm:pt modelId="{ED157CE0-E7E6-4C9A-857C-1B451EDFB437}">
      <dgm:prSet phldrT="[文字]" custT="1"/>
      <dgm:spPr>
        <a:solidFill>
          <a:schemeClr val="tx2">
            <a:lumMod val="60000"/>
            <a:lumOff val="40000"/>
          </a:schemeClr>
        </a:solidFill>
      </dgm:spPr>
      <dgm:t>
        <a:bodyPr/>
        <a:lstStyle/>
        <a:p>
          <a:r>
            <a:rPr lang="zh-TW" altLang="en-US" sz="2000" baseline="0" dirty="0" smtClean="0"/>
            <a:t>教育部補</a:t>
          </a:r>
          <a:r>
            <a:rPr lang="en-US" altLang="en-US" sz="2000" baseline="0" dirty="0" smtClean="0"/>
            <a:t>(</a:t>
          </a:r>
          <a:r>
            <a:rPr lang="zh-TW" altLang="en-US" sz="2000" baseline="0" dirty="0" smtClean="0"/>
            <a:t>捐</a:t>
          </a:r>
          <a:r>
            <a:rPr lang="en-US" altLang="en-US" sz="2000" baseline="0" dirty="0" smtClean="0"/>
            <a:t>)</a:t>
          </a:r>
          <a:r>
            <a:rPr lang="zh-TW" altLang="en-US" sz="2000" baseline="0" dirty="0" smtClean="0"/>
            <a:t>助及委辦經費核撥結報作業要點及解釋彙編</a:t>
          </a:r>
          <a:endParaRPr lang="zh-TW" altLang="en-US" sz="2000" baseline="0" dirty="0"/>
        </a:p>
      </dgm:t>
    </dgm:pt>
    <dgm:pt modelId="{C83DA1AB-1566-4C42-97A1-377C5535513B}" type="parTrans" cxnId="{64A0BC7E-97F4-412C-BCE6-F72BDFE114A8}">
      <dgm:prSet/>
      <dgm:spPr/>
      <dgm:t>
        <a:bodyPr/>
        <a:lstStyle/>
        <a:p>
          <a:endParaRPr lang="zh-TW" altLang="en-US"/>
        </a:p>
      </dgm:t>
    </dgm:pt>
    <dgm:pt modelId="{80BBAD12-E6C5-4EE1-B4C7-73073FB1B853}" type="sibTrans" cxnId="{64A0BC7E-97F4-412C-BCE6-F72BDFE114A8}">
      <dgm:prSet/>
      <dgm:spPr/>
      <dgm:t>
        <a:bodyPr/>
        <a:lstStyle/>
        <a:p>
          <a:endParaRPr lang="zh-TW" altLang="en-US"/>
        </a:p>
      </dgm:t>
    </dgm:pt>
    <dgm:pt modelId="{5FC114B8-ED09-49F9-8B31-989818ADC5AE}">
      <dgm:prSet phldrT="[文字]" custT="1"/>
      <dgm:spPr>
        <a:solidFill>
          <a:schemeClr val="tx2">
            <a:lumMod val="60000"/>
            <a:lumOff val="40000"/>
          </a:schemeClr>
        </a:solidFill>
      </dgm:spPr>
      <dgm:t>
        <a:bodyPr/>
        <a:lstStyle/>
        <a:p>
          <a:r>
            <a:rPr lang="zh-TW" altLang="en-US" sz="2000" dirty="0" smtClean="0">
              <a:solidFill>
                <a:schemeClr val="bg1"/>
              </a:solidFill>
            </a:rPr>
            <a:t>教育部及所屬機關</a:t>
          </a:r>
          <a:r>
            <a:rPr lang="en-US" altLang="zh-TW" sz="2000" dirty="0" smtClean="0">
              <a:solidFill>
                <a:schemeClr val="bg1"/>
              </a:solidFill>
            </a:rPr>
            <a:t>(</a:t>
          </a:r>
          <a:r>
            <a:rPr lang="zh-TW" altLang="en-US" sz="2000" dirty="0" smtClean="0">
              <a:solidFill>
                <a:schemeClr val="bg1"/>
              </a:solidFill>
            </a:rPr>
            <a:t>構</a:t>
          </a:r>
          <a:r>
            <a:rPr lang="en-US" altLang="zh-TW" sz="2000" dirty="0" smtClean="0">
              <a:solidFill>
                <a:schemeClr val="bg1"/>
              </a:solidFill>
            </a:rPr>
            <a:t>)</a:t>
          </a:r>
          <a:r>
            <a:rPr lang="zh-TW" altLang="en-US" sz="2000" dirty="0" smtClean="0">
              <a:solidFill>
                <a:schemeClr val="bg1"/>
              </a:solidFill>
            </a:rPr>
            <a:t>辦理各類會議講習訓練與研討</a:t>
          </a:r>
          <a:r>
            <a:rPr lang="en-US" altLang="zh-TW" sz="2000" dirty="0" smtClean="0">
              <a:solidFill>
                <a:schemeClr val="bg1"/>
              </a:solidFill>
            </a:rPr>
            <a:t>(</a:t>
          </a:r>
          <a:r>
            <a:rPr lang="zh-TW" altLang="en-US" sz="2000" dirty="0" smtClean="0">
              <a:solidFill>
                <a:schemeClr val="bg1"/>
              </a:solidFill>
            </a:rPr>
            <a:t>習</a:t>
          </a:r>
          <a:r>
            <a:rPr lang="en-US" altLang="zh-TW" sz="2000" dirty="0" smtClean="0">
              <a:solidFill>
                <a:schemeClr val="bg1"/>
              </a:solidFill>
            </a:rPr>
            <a:t>)</a:t>
          </a:r>
          <a:r>
            <a:rPr lang="zh-TW" altLang="en-US" sz="2000" dirty="0" smtClean="0">
              <a:solidFill>
                <a:schemeClr val="bg1"/>
              </a:solidFill>
            </a:rPr>
            <a:t>會管理要點</a:t>
          </a:r>
          <a:endParaRPr lang="zh-TW" altLang="en-US" sz="2000" dirty="0">
            <a:solidFill>
              <a:schemeClr val="bg1"/>
            </a:solidFill>
          </a:endParaRPr>
        </a:p>
      </dgm:t>
    </dgm:pt>
    <dgm:pt modelId="{8096FAA4-A61F-4A1A-814D-BF0A61603D62}" type="parTrans" cxnId="{F40770F5-A70F-4E2D-B37C-3E4B3E6E0FF9}">
      <dgm:prSet/>
      <dgm:spPr/>
      <dgm:t>
        <a:bodyPr/>
        <a:lstStyle/>
        <a:p>
          <a:endParaRPr lang="zh-TW" altLang="en-US"/>
        </a:p>
      </dgm:t>
    </dgm:pt>
    <dgm:pt modelId="{F9A68585-33BE-4CBD-87CE-1408F567A5C1}" type="sibTrans" cxnId="{F40770F5-A70F-4E2D-B37C-3E4B3E6E0FF9}">
      <dgm:prSet/>
      <dgm:spPr/>
      <dgm:t>
        <a:bodyPr/>
        <a:lstStyle/>
        <a:p>
          <a:endParaRPr lang="zh-TW" altLang="en-US"/>
        </a:p>
      </dgm:t>
    </dgm:pt>
    <dgm:pt modelId="{3DEFFDE1-CC93-4465-AA71-E1785E7BC17F}">
      <dgm:prSet phldrT="[文字]" custT="1"/>
      <dgm:spPr>
        <a:solidFill>
          <a:schemeClr val="tx2">
            <a:lumMod val="60000"/>
            <a:lumOff val="40000"/>
          </a:schemeClr>
        </a:solidFill>
      </dgm:spPr>
      <dgm:t>
        <a:bodyPr/>
        <a:lstStyle/>
        <a:p>
          <a:r>
            <a:rPr lang="zh-TW" altLang="en-US" sz="2000" baseline="0" dirty="0" smtClean="0"/>
            <a:t>教育部補</a:t>
          </a:r>
          <a:r>
            <a:rPr lang="en-US" altLang="en-US" sz="2000" baseline="0" dirty="0" smtClean="0"/>
            <a:t>(</a:t>
          </a:r>
          <a:r>
            <a:rPr lang="zh-TW" altLang="en-US" sz="2000" baseline="0" dirty="0" smtClean="0"/>
            <a:t>捐</a:t>
          </a:r>
          <a:r>
            <a:rPr lang="en-US" altLang="en-US" sz="2000" baseline="0" dirty="0" smtClean="0"/>
            <a:t>)</a:t>
          </a:r>
          <a:r>
            <a:rPr lang="zh-TW" altLang="en-US" sz="2000" baseline="0" dirty="0" smtClean="0"/>
            <a:t>助及委辦經費編列基準表</a:t>
          </a:r>
          <a:endParaRPr lang="zh-TW" altLang="en-US" sz="2000" baseline="0" dirty="0"/>
        </a:p>
      </dgm:t>
    </dgm:pt>
    <dgm:pt modelId="{00F9966C-C17C-45A4-92F7-A86C3774E7C6}" type="parTrans" cxnId="{A645A1A5-B3BF-4F22-95FB-2BBBDFDC703D}">
      <dgm:prSet/>
      <dgm:spPr/>
      <dgm:t>
        <a:bodyPr/>
        <a:lstStyle/>
        <a:p>
          <a:endParaRPr lang="zh-TW" altLang="en-US"/>
        </a:p>
      </dgm:t>
    </dgm:pt>
    <dgm:pt modelId="{4EB16EED-9B05-4710-8BE2-F3A4B180D7A5}" type="sibTrans" cxnId="{A645A1A5-B3BF-4F22-95FB-2BBBDFDC703D}">
      <dgm:prSet/>
      <dgm:spPr/>
      <dgm:t>
        <a:bodyPr/>
        <a:lstStyle/>
        <a:p>
          <a:endParaRPr lang="zh-TW" altLang="en-US"/>
        </a:p>
      </dgm:t>
    </dgm:pt>
    <dgm:pt modelId="{F0B2B73E-3365-4FB4-A04A-496E8E86635E}">
      <dgm:prSet phldrT="[文字]" custT="1"/>
      <dgm:spPr>
        <a:solidFill>
          <a:schemeClr val="tx2">
            <a:lumMod val="60000"/>
            <a:lumOff val="40000"/>
          </a:schemeClr>
        </a:solidFill>
      </dgm:spPr>
      <dgm:t>
        <a:bodyPr/>
        <a:lstStyle/>
        <a:p>
          <a:r>
            <a:rPr lang="zh-TW" altLang="en-US" sz="2000" dirty="0" smtClean="0">
              <a:solidFill>
                <a:schemeClr val="bg1"/>
              </a:solidFill>
            </a:rPr>
            <a:t>各補助計畫相關規定</a:t>
          </a:r>
          <a:endParaRPr lang="zh-TW" altLang="en-US" sz="2000" dirty="0">
            <a:solidFill>
              <a:schemeClr val="bg1"/>
            </a:solidFill>
          </a:endParaRPr>
        </a:p>
      </dgm:t>
    </dgm:pt>
    <dgm:pt modelId="{0C1BB239-B9D6-4E98-84D8-119D26048A72}" type="parTrans" cxnId="{6B92ABF2-67FF-4ECE-BC4C-2F365003B4A4}">
      <dgm:prSet/>
      <dgm:spPr/>
      <dgm:t>
        <a:bodyPr/>
        <a:lstStyle/>
        <a:p>
          <a:endParaRPr lang="zh-TW" altLang="en-US"/>
        </a:p>
      </dgm:t>
    </dgm:pt>
    <dgm:pt modelId="{A706A82F-0E90-46A8-B317-679A18A27D85}" type="sibTrans" cxnId="{6B92ABF2-67FF-4ECE-BC4C-2F365003B4A4}">
      <dgm:prSet/>
      <dgm:spPr/>
      <dgm:t>
        <a:bodyPr/>
        <a:lstStyle/>
        <a:p>
          <a:endParaRPr lang="zh-TW" altLang="en-US"/>
        </a:p>
      </dgm:t>
    </dgm:pt>
    <dgm:pt modelId="{B9371F95-1309-430B-96AC-F78507D9993D}">
      <dgm:prSet phldrT="[文字]" custT="1"/>
      <dgm:spPr>
        <a:solidFill>
          <a:schemeClr val="tx2">
            <a:lumMod val="60000"/>
            <a:lumOff val="40000"/>
          </a:schemeClr>
        </a:solidFill>
      </dgm:spPr>
      <dgm:t>
        <a:bodyPr/>
        <a:lstStyle/>
        <a:p>
          <a:r>
            <a:rPr lang="zh-TW" altLang="en-US" sz="2000" dirty="0" smtClean="0">
              <a:solidFill>
                <a:schemeClr val="bg1"/>
              </a:solidFill>
            </a:rPr>
            <a:t>本校相關規定</a:t>
          </a:r>
          <a:endParaRPr lang="zh-TW" altLang="en-US" sz="2000" dirty="0">
            <a:solidFill>
              <a:schemeClr val="bg1"/>
            </a:solidFill>
          </a:endParaRPr>
        </a:p>
      </dgm:t>
    </dgm:pt>
    <dgm:pt modelId="{07CCE482-E316-41F5-83F8-88C0DB1DB65B}" type="sibTrans" cxnId="{EA421041-33CF-42B9-9978-BE5995DCF4D8}">
      <dgm:prSet/>
      <dgm:spPr/>
      <dgm:t>
        <a:bodyPr/>
        <a:lstStyle/>
        <a:p>
          <a:endParaRPr lang="zh-TW" altLang="en-US"/>
        </a:p>
      </dgm:t>
    </dgm:pt>
    <dgm:pt modelId="{2B8243AE-FF8B-4A68-A90D-203090BC9967}" type="parTrans" cxnId="{EA421041-33CF-42B9-9978-BE5995DCF4D8}">
      <dgm:prSet/>
      <dgm:spPr/>
      <dgm:t>
        <a:bodyPr/>
        <a:lstStyle/>
        <a:p>
          <a:endParaRPr lang="zh-TW" altLang="en-US"/>
        </a:p>
      </dgm:t>
    </dgm:pt>
    <dgm:pt modelId="{BA209B0B-4E8B-45C3-BA55-F2F9BABCF552}" type="pres">
      <dgm:prSet presAssocID="{25942DF9-52DA-48FB-B127-3C9FB1E3FF35}" presName="linear" presStyleCnt="0">
        <dgm:presLayoutVars>
          <dgm:dir/>
          <dgm:animLvl val="lvl"/>
          <dgm:resizeHandles val="exact"/>
        </dgm:presLayoutVars>
      </dgm:prSet>
      <dgm:spPr/>
      <dgm:t>
        <a:bodyPr/>
        <a:lstStyle/>
        <a:p>
          <a:endParaRPr lang="zh-TW" altLang="en-US"/>
        </a:p>
      </dgm:t>
    </dgm:pt>
    <dgm:pt modelId="{B41A7BD0-C79B-4ED9-8A8A-13727B92918B}" type="pres">
      <dgm:prSet presAssocID="{ED157CE0-E7E6-4C9A-857C-1B451EDFB437}" presName="parentLin" presStyleCnt="0"/>
      <dgm:spPr/>
    </dgm:pt>
    <dgm:pt modelId="{31640949-457D-4ABB-8F67-E70107D18B53}" type="pres">
      <dgm:prSet presAssocID="{ED157CE0-E7E6-4C9A-857C-1B451EDFB437}" presName="parentLeftMargin" presStyleLbl="node1" presStyleIdx="0" presStyleCnt="5"/>
      <dgm:spPr/>
      <dgm:t>
        <a:bodyPr/>
        <a:lstStyle/>
        <a:p>
          <a:endParaRPr lang="zh-TW" altLang="en-US"/>
        </a:p>
      </dgm:t>
    </dgm:pt>
    <dgm:pt modelId="{B9B7DC68-80AA-4229-991F-99A108507560}" type="pres">
      <dgm:prSet presAssocID="{ED157CE0-E7E6-4C9A-857C-1B451EDFB437}" presName="parentText" presStyleLbl="node1" presStyleIdx="0" presStyleCnt="5" custScaleX="107258" custScaleY="187476" custLinFactNeighborY="21720">
        <dgm:presLayoutVars>
          <dgm:chMax val="0"/>
          <dgm:bulletEnabled val="1"/>
        </dgm:presLayoutVars>
      </dgm:prSet>
      <dgm:spPr/>
      <dgm:t>
        <a:bodyPr/>
        <a:lstStyle/>
        <a:p>
          <a:endParaRPr lang="zh-TW" altLang="en-US"/>
        </a:p>
      </dgm:t>
    </dgm:pt>
    <dgm:pt modelId="{C55504D6-7BAA-47F7-B56D-7B4F7A86411C}" type="pres">
      <dgm:prSet presAssocID="{ED157CE0-E7E6-4C9A-857C-1B451EDFB437}" presName="negativeSpace" presStyleCnt="0"/>
      <dgm:spPr/>
    </dgm:pt>
    <dgm:pt modelId="{2219EBC2-F0AD-4AC6-9F5E-44AB6180F7C6}" type="pres">
      <dgm:prSet presAssocID="{ED157CE0-E7E6-4C9A-857C-1B451EDFB437}" presName="childText" presStyleLbl="conFgAcc1" presStyleIdx="0" presStyleCnt="5" custScaleY="172005" custLinFactY="-100015" custLinFactNeighborX="-81" custLinFactNeighborY="-200000">
        <dgm:presLayoutVars>
          <dgm:bulletEnabled val="1"/>
        </dgm:presLayoutVars>
      </dgm:prSet>
      <dgm:spPr>
        <a:ln w="3175">
          <a:solidFill>
            <a:schemeClr val="accent1"/>
          </a:solidFill>
        </a:ln>
      </dgm:spPr>
    </dgm:pt>
    <dgm:pt modelId="{ED29ADDF-D5CA-44AE-B18D-5896EA4900CE}" type="pres">
      <dgm:prSet presAssocID="{80BBAD12-E6C5-4EE1-B4C7-73073FB1B853}" presName="spaceBetweenRectangles" presStyleCnt="0"/>
      <dgm:spPr/>
    </dgm:pt>
    <dgm:pt modelId="{ABEBCA51-8FB3-4DDC-8730-3834D04C8DFA}" type="pres">
      <dgm:prSet presAssocID="{3DEFFDE1-CC93-4465-AA71-E1785E7BC17F}" presName="parentLin" presStyleCnt="0"/>
      <dgm:spPr/>
    </dgm:pt>
    <dgm:pt modelId="{6B9223C6-B3EE-433C-AE36-F8294C072C49}" type="pres">
      <dgm:prSet presAssocID="{3DEFFDE1-CC93-4465-AA71-E1785E7BC17F}" presName="parentLeftMargin" presStyleLbl="node1" presStyleIdx="0" presStyleCnt="5"/>
      <dgm:spPr/>
      <dgm:t>
        <a:bodyPr/>
        <a:lstStyle/>
        <a:p>
          <a:endParaRPr lang="zh-TW" altLang="en-US"/>
        </a:p>
      </dgm:t>
    </dgm:pt>
    <dgm:pt modelId="{1B892E73-A95A-43B5-B82C-17663AFC281D}" type="pres">
      <dgm:prSet presAssocID="{3DEFFDE1-CC93-4465-AA71-E1785E7BC17F}" presName="parentText" presStyleLbl="node1" presStyleIdx="1" presStyleCnt="5" custScaleX="107029" custScaleY="191032" custLinFactNeighborX="1618" custLinFactNeighborY="7899">
        <dgm:presLayoutVars>
          <dgm:chMax val="0"/>
          <dgm:bulletEnabled val="1"/>
        </dgm:presLayoutVars>
      </dgm:prSet>
      <dgm:spPr/>
      <dgm:t>
        <a:bodyPr/>
        <a:lstStyle/>
        <a:p>
          <a:endParaRPr lang="zh-TW" altLang="en-US"/>
        </a:p>
      </dgm:t>
    </dgm:pt>
    <dgm:pt modelId="{0315795A-3398-4C92-826F-1998E2B068F8}" type="pres">
      <dgm:prSet presAssocID="{3DEFFDE1-CC93-4465-AA71-E1785E7BC17F}" presName="negativeSpace" presStyleCnt="0"/>
      <dgm:spPr/>
    </dgm:pt>
    <dgm:pt modelId="{50219117-D35D-4C10-98B4-A556C2207F8E}" type="pres">
      <dgm:prSet presAssocID="{3DEFFDE1-CC93-4465-AA71-E1785E7BC17F}" presName="childText" presStyleLbl="conFgAcc1" presStyleIdx="1" presStyleCnt="5" custScaleY="178667" custLinFactY="-128305" custLinFactNeighborY="-200000">
        <dgm:presLayoutVars>
          <dgm:bulletEnabled val="1"/>
        </dgm:presLayoutVars>
      </dgm:prSet>
      <dgm:spPr>
        <a:ln w="3175">
          <a:solidFill>
            <a:schemeClr val="accent1"/>
          </a:solidFill>
        </a:ln>
      </dgm:spPr>
    </dgm:pt>
    <dgm:pt modelId="{190099D2-576D-43EC-9C8D-74B1521A831B}" type="pres">
      <dgm:prSet presAssocID="{4EB16EED-9B05-4710-8BE2-F3A4B180D7A5}" presName="spaceBetweenRectangles" presStyleCnt="0"/>
      <dgm:spPr/>
    </dgm:pt>
    <dgm:pt modelId="{586AAC1E-EE6A-4B09-BBE0-F827C3D44689}" type="pres">
      <dgm:prSet presAssocID="{5FC114B8-ED09-49F9-8B31-989818ADC5AE}" presName="parentLin" presStyleCnt="0"/>
      <dgm:spPr/>
    </dgm:pt>
    <dgm:pt modelId="{0427FBBE-3714-4B9F-B779-23E763AD25E4}" type="pres">
      <dgm:prSet presAssocID="{5FC114B8-ED09-49F9-8B31-989818ADC5AE}" presName="parentLeftMargin" presStyleLbl="node1" presStyleIdx="1" presStyleCnt="5"/>
      <dgm:spPr/>
      <dgm:t>
        <a:bodyPr/>
        <a:lstStyle/>
        <a:p>
          <a:endParaRPr lang="zh-TW" altLang="en-US"/>
        </a:p>
      </dgm:t>
    </dgm:pt>
    <dgm:pt modelId="{F07BE8B3-9F19-4ACF-9DE8-B6DEAC9DB7A5}" type="pres">
      <dgm:prSet presAssocID="{5FC114B8-ED09-49F9-8B31-989818ADC5AE}" presName="parentText" presStyleLbl="node1" presStyleIdx="2" presStyleCnt="5" custScaleX="107226" custScaleY="198002" custLinFactNeighborY="-11206">
        <dgm:presLayoutVars>
          <dgm:chMax val="0"/>
          <dgm:bulletEnabled val="1"/>
        </dgm:presLayoutVars>
      </dgm:prSet>
      <dgm:spPr/>
      <dgm:t>
        <a:bodyPr/>
        <a:lstStyle/>
        <a:p>
          <a:endParaRPr lang="zh-TW" altLang="en-US"/>
        </a:p>
      </dgm:t>
    </dgm:pt>
    <dgm:pt modelId="{575C39B0-DFBF-4664-B1B4-4586344919D6}" type="pres">
      <dgm:prSet presAssocID="{5FC114B8-ED09-49F9-8B31-989818ADC5AE}" presName="negativeSpace" presStyleCnt="0"/>
      <dgm:spPr/>
    </dgm:pt>
    <dgm:pt modelId="{E7D8B381-B3B0-4F92-8487-38FF04F33EDA}" type="pres">
      <dgm:prSet presAssocID="{5FC114B8-ED09-49F9-8B31-989818ADC5AE}" presName="childText" presStyleLbl="conFgAcc1" presStyleIdx="2" presStyleCnt="5" custScaleY="175076" custLinFactY="-156085" custLinFactNeighborX="81" custLinFactNeighborY="-200000">
        <dgm:presLayoutVars>
          <dgm:bulletEnabled val="1"/>
        </dgm:presLayoutVars>
      </dgm:prSet>
      <dgm:spPr>
        <a:ln w="3175">
          <a:solidFill>
            <a:schemeClr val="accent1"/>
          </a:solidFill>
        </a:ln>
      </dgm:spPr>
      <dgm:t>
        <a:bodyPr/>
        <a:lstStyle/>
        <a:p>
          <a:endParaRPr lang="zh-TW" altLang="en-US"/>
        </a:p>
      </dgm:t>
    </dgm:pt>
    <dgm:pt modelId="{A8E0659A-1E81-405D-B65F-898AFFFA442F}" type="pres">
      <dgm:prSet presAssocID="{F9A68585-33BE-4CBD-87CE-1408F567A5C1}" presName="spaceBetweenRectangles" presStyleCnt="0"/>
      <dgm:spPr/>
    </dgm:pt>
    <dgm:pt modelId="{7AFCB315-69AE-4689-98B6-79763D1FB1F8}" type="pres">
      <dgm:prSet presAssocID="{F0B2B73E-3365-4FB4-A04A-496E8E86635E}" presName="parentLin" presStyleCnt="0"/>
      <dgm:spPr/>
    </dgm:pt>
    <dgm:pt modelId="{358A9117-8CA1-4C27-91D9-A6B9CC34A7E4}" type="pres">
      <dgm:prSet presAssocID="{F0B2B73E-3365-4FB4-A04A-496E8E86635E}" presName="parentLeftMargin" presStyleLbl="node1" presStyleIdx="2" presStyleCnt="5"/>
      <dgm:spPr/>
      <dgm:t>
        <a:bodyPr/>
        <a:lstStyle/>
        <a:p>
          <a:endParaRPr lang="zh-TW" altLang="en-US"/>
        </a:p>
      </dgm:t>
    </dgm:pt>
    <dgm:pt modelId="{4E3F5428-866A-41C8-AB62-ACEAC7D6E7F9}" type="pres">
      <dgm:prSet presAssocID="{F0B2B73E-3365-4FB4-A04A-496E8E86635E}" presName="parentText" presStyleLbl="node1" presStyleIdx="3" presStyleCnt="5" custScaleX="107337" custScaleY="190055" custLinFactNeighborX="-3237" custLinFactNeighborY="-33438">
        <dgm:presLayoutVars>
          <dgm:chMax val="0"/>
          <dgm:bulletEnabled val="1"/>
        </dgm:presLayoutVars>
      </dgm:prSet>
      <dgm:spPr/>
      <dgm:t>
        <a:bodyPr/>
        <a:lstStyle/>
        <a:p>
          <a:endParaRPr lang="zh-TW" altLang="en-US"/>
        </a:p>
      </dgm:t>
    </dgm:pt>
    <dgm:pt modelId="{E10B1C73-7949-47AA-9281-3A4D1EA1876B}" type="pres">
      <dgm:prSet presAssocID="{F0B2B73E-3365-4FB4-A04A-496E8E86635E}" presName="negativeSpace" presStyleCnt="0"/>
      <dgm:spPr/>
    </dgm:pt>
    <dgm:pt modelId="{67DDC5E0-596C-4D18-9F29-5FD3E5A9F444}" type="pres">
      <dgm:prSet presAssocID="{F0B2B73E-3365-4FB4-A04A-496E8E86635E}" presName="childText" presStyleLbl="conFgAcc1" presStyleIdx="3" presStyleCnt="5" custScaleY="176651" custLinFactY="-168607" custLinFactNeighborX="324" custLinFactNeighborY="-200000">
        <dgm:presLayoutVars>
          <dgm:bulletEnabled val="1"/>
        </dgm:presLayoutVars>
      </dgm:prSet>
      <dgm:spPr/>
      <dgm:t>
        <a:bodyPr/>
        <a:lstStyle/>
        <a:p>
          <a:endParaRPr lang="zh-TW" altLang="en-US"/>
        </a:p>
      </dgm:t>
    </dgm:pt>
    <dgm:pt modelId="{87EAF623-15A4-4F55-AE3D-541F0C897EC7}" type="pres">
      <dgm:prSet presAssocID="{A706A82F-0E90-46A8-B317-679A18A27D85}" presName="spaceBetweenRectangles" presStyleCnt="0"/>
      <dgm:spPr/>
    </dgm:pt>
    <dgm:pt modelId="{7AD969A9-661A-4CA3-97E6-D4CFE899B7D1}" type="pres">
      <dgm:prSet presAssocID="{B9371F95-1309-430B-96AC-F78507D9993D}" presName="parentLin" presStyleCnt="0"/>
      <dgm:spPr/>
    </dgm:pt>
    <dgm:pt modelId="{1F4ED9BE-511B-4FFD-A01D-253863DF5972}" type="pres">
      <dgm:prSet presAssocID="{B9371F95-1309-430B-96AC-F78507D9993D}" presName="parentLeftMargin" presStyleLbl="node1" presStyleIdx="3" presStyleCnt="5"/>
      <dgm:spPr/>
      <dgm:t>
        <a:bodyPr/>
        <a:lstStyle/>
        <a:p>
          <a:endParaRPr lang="zh-TW" altLang="en-US"/>
        </a:p>
      </dgm:t>
    </dgm:pt>
    <dgm:pt modelId="{10EDA5FD-244A-4E2B-B82C-23E15EF78EC0}" type="pres">
      <dgm:prSet presAssocID="{B9371F95-1309-430B-96AC-F78507D9993D}" presName="parentText" presStyleLbl="node1" presStyleIdx="4" presStyleCnt="5" custScaleX="107568" custScaleY="196070" custLinFactNeighborX="-3236" custLinFactNeighborY="-60147">
        <dgm:presLayoutVars>
          <dgm:chMax val="0"/>
          <dgm:bulletEnabled val="1"/>
        </dgm:presLayoutVars>
      </dgm:prSet>
      <dgm:spPr/>
      <dgm:t>
        <a:bodyPr/>
        <a:lstStyle/>
        <a:p>
          <a:endParaRPr lang="zh-TW" altLang="en-US"/>
        </a:p>
      </dgm:t>
    </dgm:pt>
    <dgm:pt modelId="{F3B18619-FCA9-434D-9AA3-5DCA3666C5AC}" type="pres">
      <dgm:prSet presAssocID="{B9371F95-1309-430B-96AC-F78507D9993D}" presName="negativeSpace" presStyleCnt="0"/>
      <dgm:spPr/>
    </dgm:pt>
    <dgm:pt modelId="{A4724242-8171-4CD9-B2B7-8EF4153E3783}" type="pres">
      <dgm:prSet presAssocID="{B9371F95-1309-430B-96AC-F78507D9993D}" presName="childText" presStyleLbl="conFgAcc1" presStyleIdx="4" presStyleCnt="5" custScaleY="169490" custLinFactY="-136933" custLinFactNeighborX="81" custLinFactNeighborY="-200000">
        <dgm:presLayoutVars>
          <dgm:bulletEnabled val="1"/>
        </dgm:presLayoutVars>
      </dgm:prSet>
      <dgm:spPr/>
      <dgm:t>
        <a:bodyPr/>
        <a:lstStyle/>
        <a:p>
          <a:endParaRPr lang="zh-TW" altLang="en-US"/>
        </a:p>
      </dgm:t>
    </dgm:pt>
  </dgm:ptLst>
  <dgm:cxnLst>
    <dgm:cxn modelId="{7CB63759-5E27-42BA-94F6-EDCF4E995F0E}" type="presOf" srcId="{5FC114B8-ED09-49F9-8B31-989818ADC5AE}" destId="{0427FBBE-3714-4B9F-B779-23E763AD25E4}" srcOrd="0" destOrd="0" presId="urn:microsoft.com/office/officeart/2005/8/layout/list1"/>
    <dgm:cxn modelId="{3E9F371A-9811-488C-93E1-9324F41800A1}" type="presOf" srcId="{F0B2B73E-3365-4FB4-A04A-496E8E86635E}" destId="{358A9117-8CA1-4C27-91D9-A6B9CC34A7E4}" srcOrd="0" destOrd="0" presId="urn:microsoft.com/office/officeart/2005/8/layout/list1"/>
    <dgm:cxn modelId="{E92A8FA9-0DD6-471A-B97F-E96929F7A13E}" type="presOf" srcId="{B9371F95-1309-430B-96AC-F78507D9993D}" destId="{10EDA5FD-244A-4E2B-B82C-23E15EF78EC0}" srcOrd="1" destOrd="0" presId="urn:microsoft.com/office/officeart/2005/8/layout/list1"/>
    <dgm:cxn modelId="{64A0BC7E-97F4-412C-BCE6-F72BDFE114A8}" srcId="{25942DF9-52DA-48FB-B127-3C9FB1E3FF35}" destId="{ED157CE0-E7E6-4C9A-857C-1B451EDFB437}" srcOrd="0" destOrd="0" parTransId="{C83DA1AB-1566-4C42-97A1-377C5535513B}" sibTransId="{80BBAD12-E6C5-4EE1-B4C7-73073FB1B853}"/>
    <dgm:cxn modelId="{11B20094-0111-4F41-A304-7405DBED8B76}" type="presOf" srcId="{3DEFFDE1-CC93-4465-AA71-E1785E7BC17F}" destId="{1B892E73-A95A-43B5-B82C-17663AFC281D}" srcOrd="1" destOrd="0" presId="urn:microsoft.com/office/officeart/2005/8/layout/list1"/>
    <dgm:cxn modelId="{6B92ABF2-67FF-4ECE-BC4C-2F365003B4A4}" srcId="{25942DF9-52DA-48FB-B127-3C9FB1E3FF35}" destId="{F0B2B73E-3365-4FB4-A04A-496E8E86635E}" srcOrd="3" destOrd="0" parTransId="{0C1BB239-B9D6-4E98-84D8-119D26048A72}" sibTransId="{A706A82F-0E90-46A8-B317-679A18A27D85}"/>
    <dgm:cxn modelId="{E62D5CC3-21CB-43E8-86E0-4774844050C0}" type="presOf" srcId="{B9371F95-1309-430B-96AC-F78507D9993D}" destId="{1F4ED9BE-511B-4FFD-A01D-253863DF5972}" srcOrd="0" destOrd="0" presId="urn:microsoft.com/office/officeart/2005/8/layout/list1"/>
    <dgm:cxn modelId="{8A42E0C5-A8A7-4E70-ADFD-DD7561D02343}" type="presOf" srcId="{25942DF9-52DA-48FB-B127-3C9FB1E3FF35}" destId="{BA209B0B-4E8B-45C3-BA55-F2F9BABCF552}" srcOrd="0" destOrd="0" presId="urn:microsoft.com/office/officeart/2005/8/layout/list1"/>
    <dgm:cxn modelId="{6D3DB268-882B-4705-BCD4-72F8D57307EF}" type="presOf" srcId="{3DEFFDE1-CC93-4465-AA71-E1785E7BC17F}" destId="{6B9223C6-B3EE-433C-AE36-F8294C072C49}" srcOrd="0" destOrd="0" presId="urn:microsoft.com/office/officeart/2005/8/layout/list1"/>
    <dgm:cxn modelId="{7C4F1087-2A82-4FE1-B9CE-34FBF41CDB1A}" type="presOf" srcId="{5FC114B8-ED09-49F9-8B31-989818ADC5AE}" destId="{F07BE8B3-9F19-4ACF-9DE8-B6DEAC9DB7A5}" srcOrd="1" destOrd="0" presId="urn:microsoft.com/office/officeart/2005/8/layout/list1"/>
    <dgm:cxn modelId="{A645A1A5-B3BF-4F22-95FB-2BBBDFDC703D}" srcId="{25942DF9-52DA-48FB-B127-3C9FB1E3FF35}" destId="{3DEFFDE1-CC93-4465-AA71-E1785E7BC17F}" srcOrd="1" destOrd="0" parTransId="{00F9966C-C17C-45A4-92F7-A86C3774E7C6}" sibTransId="{4EB16EED-9B05-4710-8BE2-F3A4B180D7A5}"/>
    <dgm:cxn modelId="{00DCD423-948E-45A2-9E61-D6B65B14A4FE}" type="presOf" srcId="{ED157CE0-E7E6-4C9A-857C-1B451EDFB437}" destId="{31640949-457D-4ABB-8F67-E70107D18B53}" srcOrd="0" destOrd="0" presId="urn:microsoft.com/office/officeart/2005/8/layout/list1"/>
    <dgm:cxn modelId="{F40770F5-A70F-4E2D-B37C-3E4B3E6E0FF9}" srcId="{25942DF9-52DA-48FB-B127-3C9FB1E3FF35}" destId="{5FC114B8-ED09-49F9-8B31-989818ADC5AE}" srcOrd="2" destOrd="0" parTransId="{8096FAA4-A61F-4A1A-814D-BF0A61603D62}" sibTransId="{F9A68585-33BE-4CBD-87CE-1408F567A5C1}"/>
    <dgm:cxn modelId="{EA421041-33CF-42B9-9978-BE5995DCF4D8}" srcId="{25942DF9-52DA-48FB-B127-3C9FB1E3FF35}" destId="{B9371F95-1309-430B-96AC-F78507D9993D}" srcOrd="4" destOrd="0" parTransId="{2B8243AE-FF8B-4A68-A90D-203090BC9967}" sibTransId="{07CCE482-E316-41F5-83F8-88C0DB1DB65B}"/>
    <dgm:cxn modelId="{32AC45F5-CC7D-4058-911B-2AD0EA2747F2}" type="presOf" srcId="{F0B2B73E-3365-4FB4-A04A-496E8E86635E}" destId="{4E3F5428-866A-41C8-AB62-ACEAC7D6E7F9}" srcOrd="1" destOrd="0" presId="urn:microsoft.com/office/officeart/2005/8/layout/list1"/>
    <dgm:cxn modelId="{B9B1EC07-5C82-4684-B85A-70E50E6264BC}" type="presOf" srcId="{ED157CE0-E7E6-4C9A-857C-1B451EDFB437}" destId="{B9B7DC68-80AA-4229-991F-99A108507560}" srcOrd="1" destOrd="0" presId="urn:microsoft.com/office/officeart/2005/8/layout/list1"/>
    <dgm:cxn modelId="{E8592337-EA5E-454D-9A89-041BDDAA92D1}" type="presParOf" srcId="{BA209B0B-4E8B-45C3-BA55-F2F9BABCF552}" destId="{B41A7BD0-C79B-4ED9-8A8A-13727B92918B}" srcOrd="0" destOrd="0" presId="urn:microsoft.com/office/officeart/2005/8/layout/list1"/>
    <dgm:cxn modelId="{C20F039C-EDA1-4175-84C9-4A783F2C75F1}" type="presParOf" srcId="{B41A7BD0-C79B-4ED9-8A8A-13727B92918B}" destId="{31640949-457D-4ABB-8F67-E70107D18B53}" srcOrd="0" destOrd="0" presId="urn:microsoft.com/office/officeart/2005/8/layout/list1"/>
    <dgm:cxn modelId="{97CBC858-2ED5-4C49-994E-3F730398F4A1}" type="presParOf" srcId="{B41A7BD0-C79B-4ED9-8A8A-13727B92918B}" destId="{B9B7DC68-80AA-4229-991F-99A108507560}" srcOrd="1" destOrd="0" presId="urn:microsoft.com/office/officeart/2005/8/layout/list1"/>
    <dgm:cxn modelId="{782981CA-74C0-4C1B-90C7-FCB7502E3A91}" type="presParOf" srcId="{BA209B0B-4E8B-45C3-BA55-F2F9BABCF552}" destId="{C55504D6-7BAA-47F7-B56D-7B4F7A86411C}" srcOrd="1" destOrd="0" presId="urn:microsoft.com/office/officeart/2005/8/layout/list1"/>
    <dgm:cxn modelId="{9907523F-3BF1-4800-81C0-69D21DEB332F}" type="presParOf" srcId="{BA209B0B-4E8B-45C3-BA55-F2F9BABCF552}" destId="{2219EBC2-F0AD-4AC6-9F5E-44AB6180F7C6}" srcOrd="2" destOrd="0" presId="urn:microsoft.com/office/officeart/2005/8/layout/list1"/>
    <dgm:cxn modelId="{C1D558B8-C0FE-47C2-B019-36F37AE3F77A}" type="presParOf" srcId="{BA209B0B-4E8B-45C3-BA55-F2F9BABCF552}" destId="{ED29ADDF-D5CA-44AE-B18D-5896EA4900CE}" srcOrd="3" destOrd="0" presId="urn:microsoft.com/office/officeart/2005/8/layout/list1"/>
    <dgm:cxn modelId="{F05F28AB-240B-4266-8012-7DAE68B85F72}" type="presParOf" srcId="{BA209B0B-4E8B-45C3-BA55-F2F9BABCF552}" destId="{ABEBCA51-8FB3-4DDC-8730-3834D04C8DFA}" srcOrd="4" destOrd="0" presId="urn:microsoft.com/office/officeart/2005/8/layout/list1"/>
    <dgm:cxn modelId="{C686AD99-B157-44A7-A723-D13409C0E625}" type="presParOf" srcId="{ABEBCA51-8FB3-4DDC-8730-3834D04C8DFA}" destId="{6B9223C6-B3EE-433C-AE36-F8294C072C49}" srcOrd="0" destOrd="0" presId="urn:microsoft.com/office/officeart/2005/8/layout/list1"/>
    <dgm:cxn modelId="{53AC1847-1D2A-45D6-9B2A-6865FAF66A06}" type="presParOf" srcId="{ABEBCA51-8FB3-4DDC-8730-3834D04C8DFA}" destId="{1B892E73-A95A-43B5-B82C-17663AFC281D}" srcOrd="1" destOrd="0" presId="urn:microsoft.com/office/officeart/2005/8/layout/list1"/>
    <dgm:cxn modelId="{DDB1B849-8527-4CBB-89A2-CED73ACF83AE}" type="presParOf" srcId="{BA209B0B-4E8B-45C3-BA55-F2F9BABCF552}" destId="{0315795A-3398-4C92-826F-1998E2B068F8}" srcOrd="5" destOrd="0" presId="urn:microsoft.com/office/officeart/2005/8/layout/list1"/>
    <dgm:cxn modelId="{DBF32626-3DA0-493E-9F97-262309F25201}" type="presParOf" srcId="{BA209B0B-4E8B-45C3-BA55-F2F9BABCF552}" destId="{50219117-D35D-4C10-98B4-A556C2207F8E}" srcOrd="6" destOrd="0" presId="urn:microsoft.com/office/officeart/2005/8/layout/list1"/>
    <dgm:cxn modelId="{5FBCA38B-33DE-4567-B2AE-CD4906249E10}" type="presParOf" srcId="{BA209B0B-4E8B-45C3-BA55-F2F9BABCF552}" destId="{190099D2-576D-43EC-9C8D-74B1521A831B}" srcOrd="7" destOrd="0" presId="urn:microsoft.com/office/officeart/2005/8/layout/list1"/>
    <dgm:cxn modelId="{B95A8D8B-7C3C-43CD-A1F8-9741DD20D511}" type="presParOf" srcId="{BA209B0B-4E8B-45C3-BA55-F2F9BABCF552}" destId="{586AAC1E-EE6A-4B09-BBE0-F827C3D44689}" srcOrd="8" destOrd="0" presId="urn:microsoft.com/office/officeart/2005/8/layout/list1"/>
    <dgm:cxn modelId="{80ADDA82-C971-46B8-B757-2FF49945D195}" type="presParOf" srcId="{586AAC1E-EE6A-4B09-BBE0-F827C3D44689}" destId="{0427FBBE-3714-4B9F-B779-23E763AD25E4}" srcOrd="0" destOrd="0" presId="urn:microsoft.com/office/officeart/2005/8/layout/list1"/>
    <dgm:cxn modelId="{7E04ABB1-7CF6-458E-89B1-BA71338BD99D}" type="presParOf" srcId="{586AAC1E-EE6A-4B09-BBE0-F827C3D44689}" destId="{F07BE8B3-9F19-4ACF-9DE8-B6DEAC9DB7A5}" srcOrd="1" destOrd="0" presId="urn:microsoft.com/office/officeart/2005/8/layout/list1"/>
    <dgm:cxn modelId="{ABD3FA80-F264-4F5F-BE03-4AFC20DF6C8A}" type="presParOf" srcId="{BA209B0B-4E8B-45C3-BA55-F2F9BABCF552}" destId="{575C39B0-DFBF-4664-B1B4-4586344919D6}" srcOrd="9" destOrd="0" presId="urn:microsoft.com/office/officeart/2005/8/layout/list1"/>
    <dgm:cxn modelId="{BDC953F5-D627-4CC4-A466-EA39F6526E80}" type="presParOf" srcId="{BA209B0B-4E8B-45C3-BA55-F2F9BABCF552}" destId="{E7D8B381-B3B0-4F92-8487-38FF04F33EDA}" srcOrd="10" destOrd="0" presId="urn:microsoft.com/office/officeart/2005/8/layout/list1"/>
    <dgm:cxn modelId="{F78E487E-6B07-4198-9F3E-343B9E17CEDA}" type="presParOf" srcId="{BA209B0B-4E8B-45C3-BA55-F2F9BABCF552}" destId="{A8E0659A-1E81-405D-B65F-898AFFFA442F}" srcOrd="11" destOrd="0" presId="urn:microsoft.com/office/officeart/2005/8/layout/list1"/>
    <dgm:cxn modelId="{09DCDF98-874E-40DC-96E7-8B47429FEC18}" type="presParOf" srcId="{BA209B0B-4E8B-45C3-BA55-F2F9BABCF552}" destId="{7AFCB315-69AE-4689-98B6-79763D1FB1F8}" srcOrd="12" destOrd="0" presId="urn:microsoft.com/office/officeart/2005/8/layout/list1"/>
    <dgm:cxn modelId="{4FA7B0E4-E018-4239-BBDA-E8B863EBAD83}" type="presParOf" srcId="{7AFCB315-69AE-4689-98B6-79763D1FB1F8}" destId="{358A9117-8CA1-4C27-91D9-A6B9CC34A7E4}" srcOrd="0" destOrd="0" presId="urn:microsoft.com/office/officeart/2005/8/layout/list1"/>
    <dgm:cxn modelId="{997AF750-AD05-403A-A600-BE4FDC527968}" type="presParOf" srcId="{7AFCB315-69AE-4689-98B6-79763D1FB1F8}" destId="{4E3F5428-866A-41C8-AB62-ACEAC7D6E7F9}" srcOrd="1" destOrd="0" presId="urn:microsoft.com/office/officeart/2005/8/layout/list1"/>
    <dgm:cxn modelId="{0F4F72B7-C717-4D8F-9401-9E820DE3409B}" type="presParOf" srcId="{BA209B0B-4E8B-45C3-BA55-F2F9BABCF552}" destId="{E10B1C73-7949-47AA-9281-3A4D1EA1876B}" srcOrd="13" destOrd="0" presId="urn:microsoft.com/office/officeart/2005/8/layout/list1"/>
    <dgm:cxn modelId="{3FC8FA80-A232-44CF-BC5E-427EB09C276E}" type="presParOf" srcId="{BA209B0B-4E8B-45C3-BA55-F2F9BABCF552}" destId="{67DDC5E0-596C-4D18-9F29-5FD3E5A9F444}" srcOrd="14" destOrd="0" presId="urn:microsoft.com/office/officeart/2005/8/layout/list1"/>
    <dgm:cxn modelId="{1FF528F0-FFEF-4466-AD98-E5ED0F6EAEB9}" type="presParOf" srcId="{BA209B0B-4E8B-45C3-BA55-F2F9BABCF552}" destId="{87EAF623-15A4-4F55-AE3D-541F0C897EC7}" srcOrd="15" destOrd="0" presId="urn:microsoft.com/office/officeart/2005/8/layout/list1"/>
    <dgm:cxn modelId="{32C012DB-E500-430A-BAFE-B31095480D83}" type="presParOf" srcId="{BA209B0B-4E8B-45C3-BA55-F2F9BABCF552}" destId="{7AD969A9-661A-4CA3-97E6-D4CFE899B7D1}" srcOrd="16" destOrd="0" presId="urn:microsoft.com/office/officeart/2005/8/layout/list1"/>
    <dgm:cxn modelId="{B7A059EF-5F97-479A-A6F1-EDE19B84B62D}" type="presParOf" srcId="{7AD969A9-661A-4CA3-97E6-D4CFE899B7D1}" destId="{1F4ED9BE-511B-4FFD-A01D-253863DF5972}" srcOrd="0" destOrd="0" presId="urn:microsoft.com/office/officeart/2005/8/layout/list1"/>
    <dgm:cxn modelId="{881AFC52-0B4A-4B41-B1BD-5621F513EF0E}" type="presParOf" srcId="{7AD969A9-661A-4CA3-97E6-D4CFE899B7D1}" destId="{10EDA5FD-244A-4E2B-B82C-23E15EF78EC0}" srcOrd="1" destOrd="0" presId="urn:microsoft.com/office/officeart/2005/8/layout/list1"/>
    <dgm:cxn modelId="{7154EE6D-4A66-4F64-9E7C-A8DDF9A528A1}" type="presParOf" srcId="{BA209B0B-4E8B-45C3-BA55-F2F9BABCF552}" destId="{F3B18619-FCA9-434D-9AA3-5DCA3666C5AC}" srcOrd="17" destOrd="0" presId="urn:microsoft.com/office/officeart/2005/8/layout/list1"/>
    <dgm:cxn modelId="{8223CA0E-B4FF-4382-9A54-03C316292B0F}" type="presParOf" srcId="{BA209B0B-4E8B-45C3-BA55-F2F9BABCF552}" destId="{A4724242-8171-4CD9-B2B7-8EF4153E3783}"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19EBC2-F0AD-4AC6-9F5E-44AB6180F7C6}">
      <dsp:nvSpPr>
        <dsp:cNvPr id="0" name=""/>
        <dsp:cNvSpPr/>
      </dsp:nvSpPr>
      <dsp:spPr>
        <a:xfrm>
          <a:off x="0" y="109551"/>
          <a:ext cx="10972800" cy="476797"/>
        </a:xfrm>
        <a:prstGeom prst="rect">
          <a:avLst/>
        </a:prstGeom>
        <a:solidFill>
          <a:schemeClr val="lt1">
            <a:alpha val="90000"/>
            <a:hueOff val="0"/>
            <a:satOff val="0"/>
            <a:lumOff val="0"/>
            <a:alphaOff val="0"/>
          </a:schemeClr>
        </a:solidFill>
        <a:ln w="31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B9B7DC68-80AA-4229-991F-99A108507560}">
      <dsp:nvSpPr>
        <dsp:cNvPr id="0" name=""/>
        <dsp:cNvSpPr/>
      </dsp:nvSpPr>
      <dsp:spPr>
        <a:xfrm>
          <a:off x="548640" y="129709"/>
          <a:ext cx="8238444" cy="608772"/>
        </a:xfrm>
        <a:prstGeom prst="roundRect">
          <a:avLst/>
        </a:prstGeom>
        <a:solidFill>
          <a:schemeClr val="tx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89000">
            <a:lnSpc>
              <a:spcPct val="90000"/>
            </a:lnSpc>
            <a:spcBef>
              <a:spcPct val="0"/>
            </a:spcBef>
            <a:spcAft>
              <a:spcPct val="35000"/>
            </a:spcAft>
          </a:pPr>
          <a:r>
            <a:rPr lang="zh-TW" altLang="en-US" sz="2000" kern="1200" baseline="0" dirty="0" smtClean="0"/>
            <a:t>教育部補</a:t>
          </a:r>
          <a:r>
            <a:rPr lang="en-US" altLang="en-US" sz="2000" kern="1200" baseline="0" dirty="0" smtClean="0"/>
            <a:t>(</a:t>
          </a:r>
          <a:r>
            <a:rPr lang="zh-TW" altLang="en-US" sz="2000" kern="1200" baseline="0" dirty="0" smtClean="0"/>
            <a:t>捐</a:t>
          </a:r>
          <a:r>
            <a:rPr lang="en-US" altLang="en-US" sz="2000" kern="1200" baseline="0" dirty="0" smtClean="0"/>
            <a:t>)</a:t>
          </a:r>
          <a:r>
            <a:rPr lang="zh-TW" altLang="en-US" sz="2000" kern="1200" baseline="0" dirty="0" smtClean="0"/>
            <a:t>助及委辦經費核撥結報作業要點及解釋彙編</a:t>
          </a:r>
          <a:endParaRPr lang="zh-TW" altLang="en-US" sz="2000" kern="1200" baseline="0" dirty="0"/>
        </a:p>
      </dsp:txBody>
      <dsp:txXfrm>
        <a:off x="578358" y="159427"/>
        <a:ext cx="8179008" cy="549336"/>
      </dsp:txXfrm>
    </dsp:sp>
    <dsp:sp modelId="{50219117-D35D-4C10-98B4-A556C2207F8E}">
      <dsp:nvSpPr>
        <dsp:cNvPr id="0" name=""/>
        <dsp:cNvSpPr/>
      </dsp:nvSpPr>
      <dsp:spPr>
        <a:xfrm>
          <a:off x="0" y="1025288"/>
          <a:ext cx="10972800" cy="495264"/>
        </a:xfrm>
        <a:prstGeom prst="rect">
          <a:avLst/>
        </a:prstGeom>
        <a:solidFill>
          <a:schemeClr val="lt1">
            <a:alpha val="90000"/>
            <a:hueOff val="0"/>
            <a:satOff val="0"/>
            <a:lumOff val="0"/>
            <a:alphaOff val="0"/>
          </a:schemeClr>
        </a:solidFill>
        <a:ln w="31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1B892E73-A95A-43B5-B82C-17663AFC281D}">
      <dsp:nvSpPr>
        <dsp:cNvPr id="0" name=""/>
        <dsp:cNvSpPr/>
      </dsp:nvSpPr>
      <dsp:spPr>
        <a:xfrm>
          <a:off x="557516" y="1067440"/>
          <a:ext cx="8220854" cy="620319"/>
        </a:xfrm>
        <a:prstGeom prst="roundRect">
          <a:avLst/>
        </a:prstGeom>
        <a:solidFill>
          <a:schemeClr val="tx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89000">
            <a:lnSpc>
              <a:spcPct val="90000"/>
            </a:lnSpc>
            <a:spcBef>
              <a:spcPct val="0"/>
            </a:spcBef>
            <a:spcAft>
              <a:spcPct val="35000"/>
            </a:spcAft>
          </a:pPr>
          <a:r>
            <a:rPr lang="zh-TW" altLang="en-US" sz="2000" kern="1200" baseline="0" dirty="0" smtClean="0"/>
            <a:t>教育部補</a:t>
          </a:r>
          <a:r>
            <a:rPr lang="en-US" altLang="en-US" sz="2000" kern="1200" baseline="0" dirty="0" smtClean="0"/>
            <a:t>(</a:t>
          </a:r>
          <a:r>
            <a:rPr lang="zh-TW" altLang="en-US" sz="2000" kern="1200" baseline="0" dirty="0" smtClean="0"/>
            <a:t>捐</a:t>
          </a:r>
          <a:r>
            <a:rPr lang="en-US" altLang="en-US" sz="2000" kern="1200" baseline="0" dirty="0" smtClean="0"/>
            <a:t>)</a:t>
          </a:r>
          <a:r>
            <a:rPr lang="zh-TW" altLang="en-US" sz="2000" kern="1200" baseline="0" dirty="0" smtClean="0"/>
            <a:t>助及委辦經費編列基準表</a:t>
          </a:r>
          <a:endParaRPr lang="zh-TW" altLang="en-US" sz="2000" kern="1200" baseline="0" dirty="0"/>
        </a:p>
      </dsp:txBody>
      <dsp:txXfrm>
        <a:off x="587797" y="1097721"/>
        <a:ext cx="8160292" cy="559757"/>
      </dsp:txXfrm>
    </dsp:sp>
    <dsp:sp modelId="{E7D8B381-B3B0-4F92-8487-38FF04F33EDA}">
      <dsp:nvSpPr>
        <dsp:cNvPr id="0" name=""/>
        <dsp:cNvSpPr/>
      </dsp:nvSpPr>
      <dsp:spPr>
        <a:xfrm>
          <a:off x="0" y="1983539"/>
          <a:ext cx="10972800" cy="485310"/>
        </a:xfrm>
        <a:prstGeom prst="rect">
          <a:avLst/>
        </a:prstGeom>
        <a:solidFill>
          <a:schemeClr val="lt1">
            <a:alpha val="90000"/>
            <a:hueOff val="0"/>
            <a:satOff val="0"/>
            <a:lumOff val="0"/>
            <a:alphaOff val="0"/>
          </a:schemeClr>
        </a:solidFill>
        <a:ln w="31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F07BE8B3-9F19-4ACF-9DE8-B6DEAC9DB7A5}">
      <dsp:nvSpPr>
        <dsp:cNvPr id="0" name=""/>
        <dsp:cNvSpPr/>
      </dsp:nvSpPr>
      <dsp:spPr>
        <a:xfrm>
          <a:off x="548640" y="2018026"/>
          <a:ext cx="8235986" cy="642952"/>
        </a:xfrm>
        <a:prstGeom prst="roundRect">
          <a:avLst/>
        </a:prstGeom>
        <a:solidFill>
          <a:schemeClr val="tx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89000">
            <a:lnSpc>
              <a:spcPct val="90000"/>
            </a:lnSpc>
            <a:spcBef>
              <a:spcPct val="0"/>
            </a:spcBef>
            <a:spcAft>
              <a:spcPct val="35000"/>
            </a:spcAft>
          </a:pPr>
          <a:r>
            <a:rPr lang="zh-TW" altLang="en-US" sz="2000" kern="1200" dirty="0" smtClean="0">
              <a:solidFill>
                <a:schemeClr val="bg1"/>
              </a:solidFill>
            </a:rPr>
            <a:t>教育部及所屬機關</a:t>
          </a:r>
          <a:r>
            <a:rPr lang="en-US" altLang="zh-TW" sz="2000" kern="1200" dirty="0" smtClean="0">
              <a:solidFill>
                <a:schemeClr val="bg1"/>
              </a:solidFill>
            </a:rPr>
            <a:t>(</a:t>
          </a:r>
          <a:r>
            <a:rPr lang="zh-TW" altLang="en-US" sz="2000" kern="1200" dirty="0" smtClean="0">
              <a:solidFill>
                <a:schemeClr val="bg1"/>
              </a:solidFill>
            </a:rPr>
            <a:t>構</a:t>
          </a:r>
          <a:r>
            <a:rPr lang="en-US" altLang="zh-TW" sz="2000" kern="1200" dirty="0" smtClean="0">
              <a:solidFill>
                <a:schemeClr val="bg1"/>
              </a:solidFill>
            </a:rPr>
            <a:t>)</a:t>
          </a:r>
          <a:r>
            <a:rPr lang="zh-TW" altLang="en-US" sz="2000" kern="1200" dirty="0" smtClean="0">
              <a:solidFill>
                <a:schemeClr val="bg1"/>
              </a:solidFill>
            </a:rPr>
            <a:t>辦理各類會議講習訓練與研討</a:t>
          </a:r>
          <a:r>
            <a:rPr lang="en-US" altLang="zh-TW" sz="2000" kern="1200" dirty="0" smtClean="0">
              <a:solidFill>
                <a:schemeClr val="bg1"/>
              </a:solidFill>
            </a:rPr>
            <a:t>(</a:t>
          </a:r>
          <a:r>
            <a:rPr lang="zh-TW" altLang="en-US" sz="2000" kern="1200" dirty="0" smtClean="0">
              <a:solidFill>
                <a:schemeClr val="bg1"/>
              </a:solidFill>
            </a:rPr>
            <a:t>習</a:t>
          </a:r>
          <a:r>
            <a:rPr lang="en-US" altLang="zh-TW" sz="2000" kern="1200" dirty="0" smtClean="0">
              <a:solidFill>
                <a:schemeClr val="bg1"/>
              </a:solidFill>
            </a:rPr>
            <a:t>)</a:t>
          </a:r>
          <a:r>
            <a:rPr lang="zh-TW" altLang="en-US" sz="2000" kern="1200" dirty="0" smtClean="0">
              <a:solidFill>
                <a:schemeClr val="bg1"/>
              </a:solidFill>
            </a:rPr>
            <a:t>會管理要點</a:t>
          </a:r>
          <a:endParaRPr lang="zh-TW" altLang="en-US" sz="2000" kern="1200" dirty="0">
            <a:solidFill>
              <a:schemeClr val="bg1"/>
            </a:solidFill>
          </a:endParaRPr>
        </a:p>
      </dsp:txBody>
      <dsp:txXfrm>
        <a:off x="580026" y="2049412"/>
        <a:ext cx="8173214" cy="580180"/>
      </dsp:txXfrm>
    </dsp:sp>
    <dsp:sp modelId="{67DDC5E0-596C-4D18-9F29-5FD3E5A9F444}">
      <dsp:nvSpPr>
        <dsp:cNvPr id="0" name=""/>
        <dsp:cNvSpPr/>
      </dsp:nvSpPr>
      <dsp:spPr>
        <a:xfrm>
          <a:off x="0" y="2948325"/>
          <a:ext cx="10972800" cy="489676"/>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E3F5428-866A-41C8-AB62-ACEAC7D6E7F9}">
      <dsp:nvSpPr>
        <dsp:cNvPr id="0" name=""/>
        <dsp:cNvSpPr/>
      </dsp:nvSpPr>
      <dsp:spPr>
        <a:xfrm>
          <a:off x="530880" y="2971137"/>
          <a:ext cx="8244512" cy="617146"/>
        </a:xfrm>
        <a:prstGeom prst="roundRect">
          <a:avLst/>
        </a:prstGeom>
        <a:solidFill>
          <a:schemeClr val="tx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89000">
            <a:lnSpc>
              <a:spcPct val="90000"/>
            </a:lnSpc>
            <a:spcBef>
              <a:spcPct val="0"/>
            </a:spcBef>
            <a:spcAft>
              <a:spcPct val="35000"/>
            </a:spcAft>
          </a:pPr>
          <a:r>
            <a:rPr lang="zh-TW" altLang="en-US" sz="2000" kern="1200" dirty="0" smtClean="0">
              <a:solidFill>
                <a:schemeClr val="bg1"/>
              </a:solidFill>
            </a:rPr>
            <a:t>各補助計畫相關規定</a:t>
          </a:r>
          <a:endParaRPr lang="zh-TW" altLang="en-US" sz="2000" kern="1200" dirty="0">
            <a:solidFill>
              <a:schemeClr val="bg1"/>
            </a:solidFill>
          </a:endParaRPr>
        </a:p>
      </dsp:txBody>
      <dsp:txXfrm>
        <a:off x="561007" y="3001264"/>
        <a:ext cx="8184258" cy="556892"/>
      </dsp:txXfrm>
    </dsp:sp>
    <dsp:sp modelId="{A4724242-8171-4CD9-B2B7-8EF4153E3783}">
      <dsp:nvSpPr>
        <dsp:cNvPr id="0" name=""/>
        <dsp:cNvSpPr/>
      </dsp:nvSpPr>
      <dsp:spPr>
        <a:xfrm>
          <a:off x="0" y="3853600"/>
          <a:ext cx="10972800" cy="469826"/>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EDA5FD-244A-4E2B-B82C-23E15EF78EC0}">
      <dsp:nvSpPr>
        <dsp:cNvPr id="0" name=""/>
        <dsp:cNvSpPr/>
      </dsp:nvSpPr>
      <dsp:spPr>
        <a:xfrm>
          <a:off x="530886" y="3888271"/>
          <a:ext cx="8262255" cy="636678"/>
        </a:xfrm>
        <a:prstGeom prst="roundRect">
          <a:avLst/>
        </a:prstGeom>
        <a:solidFill>
          <a:schemeClr val="tx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89000">
            <a:lnSpc>
              <a:spcPct val="90000"/>
            </a:lnSpc>
            <a:spcBef>
              <a:spcPct val="0"/>
            </a:spcBef>
            <a:spcAft>
              <a:spcPct val="35000"/>
            </a:spcAft>
          </a:pPr>
          <a:r>
            <a:rPr lang="zh-TW" altLang="en-US" sz="2000" kern="1200" dirty="0" smtClean="0">
              <a:solidFill>
                <a:schemeClr val="bg1"/>
              </a:solidFill>
            </a:rPr>
            <a:t>本校相關規定</a:t>
          </a:r>
          <a:endParaRPr lang="zh-TW" altLang="en-US" sz="2000" kern="1200" dirty="0">
            <a:solidFill>
              <a:schemeClr val="bg1"/>
            </a:solidFill>
          </a:endParaRPr>
        </a:p>
      </dsp:txBody>
      <dsp:txXfrm>
        <a:off x="561966" y="3919351"/>
        <a:ext cx="8200095" cy="57451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EF58D-B62B-40BB-83AA-9D07CFC4ED26}"/>
              </a:ext>
            </a:extLst>
          </p:cNvPr>
          <p:cNvSpPr>
            <a:spLocks noGrp="1"/>
          </p:cNvSpPr>
          <p:nvPr>
            <p:ph type="ctrTitle"/>
          </p:nvPr>
        </p:nvSpPr>
        <p:spPr>
          <a:xfrm>
            <a:off x="612648" y="557783"/>
            <a:ext cx="10969752" cy="3130807"/>
          </a:xfrm>
        </p:spPr>
        <p:txBody>
          <a:bodyPr anchor="b">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6AC06D3-F571-4213-A2A4-6A1915120CED}"/>
              </a:ext>
            </a:extLst>
          </p:cNvPr>
          <p:cNvSpPr>
            <a:spLocks noGrp="1"/>
          </p:cNvSpPr>
          <p:nvPr>
            <p:ph type="subTitle" idx="1"/>
          </p:nvPr>
        </p:nvSpPr>
        <p:spPr>
          <a:xfrm>
            <a:off x="612648" y="3902206"/>
            <a:ext cx="10969752" cy="2240529"/>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75A10580-AD31-4B8F-8448-55A666AC1725}"/>
              </a:ext>
            </a:extLst>
          </p:cNvPr>
          <p:cNvSpPr>
            <a:spLocks noGrp="1"/>
          </p:cNvSpPr>
          <p:nvPr>
            <p:ph type="dt" sz="half" idx="10"/>
          </p:nvPr>
        </p:nvSpPr>
        <p:spPr/>
        <p:txBody>
          <a:bodyPr/>
          <a:lstStyle/>
          <a:p>
            <a:fld id="{79C5A860-F335-4252-AA00-24FB67ED2982}" type="datetime1">
              <a:rPr lang="en-US" smtClean="0"/>
              <a:t>3/5/2024</a:t>
            </a:fld>
            <a:endParaRPr lang="en-US"/>
          </a:p>
        </p:txBody>
      </p:sp>
      <p:sp>
        <p:nvSpPr>
          <p:cNvPr id="5" name="Footer Placeholder 4">
            <a:extLst>
              <a:ext uri="{FF2B5EF4-FFF2-40B4-BE49-F238E27FC236}">
                <a16:creationId xmlns:a16="http://schemas.microsoft.com/office/drawing/2014/main" id="{15EC99C8-515A-4FEA-9CD2-6D0BF46CF6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72AF1B-1868-4C05-B6C3-9EBF29A50AD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027057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170B0-C1C5-4976-80E8-6B4F90EB362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097593EE-493E-4BCE-8992-24CA63E1E0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80919F-FDDD-42FB-8422-A0665D558D00}"/>
              </a:ext>
            </a:extLst>
          </p:cNvPr>
          <p:cNvSpPr>
            <a:spLocks noGrp="1"/>
          </p:cNvSpPr>
          <p:nvPr>
            <p:ph type="dt" sz="half" idx="10"/>
          </p:nvPr>
        </p:nvSpPr>
        <p:spPr/>
        <p:txBody>
          <a:bodyPr/>
          <a:lstStyle/>
          <a:p>
            <a:fld id="{46AB1048-0047-48CA-88BA-D69B470942CF}" type="datetime1">
              <a:rPr lang="en-US" smtClean="0"/>
              <a:t>3/5/2024</a:t>
            </a:fld>
            <a:endParaRPr lang="en-US"/>
          </a:p>
        </p:txBody>
      </p:sp>
      <p:sp>
        <p:nvSpPr>
          <p:cNvPr id="5" name="Footer Placeholder 4">
            <a:extLst>
              <a:ext uri="{FF2B5EF4-FFF2-40B4-BE49-F238E27FC236}">
                <a16:creationId xmlns:a16="http://schemas.microsoft.com/office/drawing/2014/main" id="{A216D38A-35F8-4667-A1F4-49644471E9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9CC230-78B7-487B-9C95-CB00868F6F1F}"/>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256298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14CB826-D9AA-4689-B8C0-38D999F0D065}"/>
              </a:ext>
            </a:extLst>
          </p:cNvPr>
          <p:cNvSpPr>
            <a:spLocks noGrp="1"/>
          </p:cNvSpPr>
          <p:nvPr>
            <p:ph type="title" orient="vert"/>
          </p:nvPr>
        </p:nvSpPr>
        <p:spPr>
          <a:xfrm>
            <a:off x="8724900" y="557784"/>
            <a:ext cx="2854452" cy="5643420"/>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A61F1CDD-16FB-45E0-9887-24374C567647}"/>
              </a:ext>
            </a:extLst>
          </p:cNvPr>
          <p:cNvSpPr>
            <a:spLocks noGrp="1"/>
          </p:cNvSpPr>
          <p:nvPr>
            <p:ph type="body" orient="vert" idx="1"/>
          </p:nvPr>
        </p:nvSpPr>
        <p:spPr>
          <a:xfrm>
            <a:off x="612648" y="557784"/>
            <a:ext cx="7734300" cy="56434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6846397-BBD2-4426-B1F5-FD6EA3CDC866}"/>
              </a:ext>
            </a:extLst>
          </p:cNvPr>
          <p:cNvSpPr>
            <a:spLocks noGrp="1"/>
          </p:cNvSpPr>
          <p:nvPr>
            <p:ph type="dt" sz="half" idx="10"/>
          </p:nvPr>
        </p:nvSpPr>
        <p:spPr/>
        <p:txBody>
          <a:bodyPr/>
          <a:lstStyle/>
          <a:p>
            <a:fld id="{5BD83879-648C-49A9-81A2-0EF5946532D0}" type="datetime1">
              <a:rPr lang="en-US" smtClean="0"/>
              <a:t>3/5/2024</a:t>
            </a:fld>
            <a:endParaRPr lang="en-US"/>
          </a:p>
        </p:txBody>
      </p:sp>
      <p:sp>
        <p:nvSpPr>
          <p:cNvPr id="5" name="Footer Placeholder 4">
            <a:extLst>
              <a:ext uri="{FF2B5EF4-FFF2-40B4-BE49-F238E27FC236}">
                <a16:creationId xmlns:a16="http://schemas.microsoft.com/office/drawing/2014/main" id="{FDAB91E4-73D0-4ACD-8F54-00EE6FB1D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B28C61-59FE-44D6-A7D6-AAD292232778}"/>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956000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6D384-B2C5-42A4-9774-A931C39BA5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8D736C-5FCC-43BC-B824-A90F2CC5D1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4A3A50-B922-45BE-945D-7ED3EBD83F7C}"/>
              </a:ext>
            </a:extLst>
          </p:cNvPr>
          <p:cNvSpPr>
            <a:spLocks noGrp="1"/>
          </p:cNvSpPr>
          <p:nvPr>
            <p:ph type="dt" sz="half" idx="10"/>
          </p:nvPr>
        </p:nvSpPr>
        <p:spPr/>
        <p:txBody>
          <a:bodyPr/>
          <a:lstStyle/>
          <a:p>
            <a:fld id="{D04BC802-30E3-4658-9CCA-F873646FEC67}" type="datetime1">
              <a:rPr lang="en-US" smtClean="0"/>
              <a:t>3/5/2024</a:t>
            </a:fld>
            <a:endParaRPr lang="en-US"/>
          </a:p>
        </p:txBody>
      </p:sp>
      <p:sp>
        <p:nvSpPr>
          <p:cNvPr id="5" name="Footer Placeholder 4">
            <a:extLst>
              <a:ext uri="{FF2B5EF4-FFF2-40B4-BE49-F238E27FC236}">
                <a16:creationId xmlns:a16="http://schemas.microsoft.com/office/drawing/2014/main" id="{64241F78-20DE-4D53-BB25-79E5C4E1AB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643084-C669-4FDF-87D4-F22D36BB827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03788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6C559-800C-489A-9174-7901F92B0D47}"/>
              </a:ext>
            </a:extLst>
          </p:cNvPr>
          <p:cNvSpPr>
            <a:spLocks noGrp="1"/>
          </p:cNvSpPr>
          <p:nvPr>
            <p:ph type="title"/>
          </p:nvPr>
        </p:nvSpPr>
        <p:spPr>
          <a:xfrm>
            <a:off x="612648" y="557784"/>
            <a:ext cx="10969752" cy="3146400"/>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142B5C3-320B-4CFD-B6A7-A28C7E435B41}"/>
              </a:ext>
            </a:extLst>
          </p:cNvPr>
          <p:cNvSpPr>
            <a:spLocks noGrp="1"/>
          </p:cNvSpPr>
          <p:nvPr>
            <p:ph type="body" idx="1"/>
          </p:nvPr>
        </p:nvSpPr>
        <p:spPr>
          <a:xfrm>
            <a:off x="612648" y="3902207"/>
            <a:ext cx="10969752" cy="2187443"/>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FCA372-3F42-4113-A73B-5FDCF93CB5BC}"/>
              </a:ext>
            </a:extLst>
          </p:cNvPr>
          <p:cNvSpPr>
            <a:spLocks noGrp="1"/>
          </p:cNvSpPr>
          <p:nvPr>
            <p:ph type="dt" sz="half" idx="10"/>
          </p:nvPr>
        </p:nvSpPr>
        <p:spPr/>
        <p:txBody>
          <a:bodyPr/>
          <a:lstStyle/>
          <a:p>
            <a:fld id="{0AB227A3-19CE-4153-81CE-64EB7AB094B3}" type="datetime1">
              <a:rPr lang="en-US" smtClean="0"/>
              <a:t>3/5/2024</a:t>
            </a:fld>
            <a:endParaRPr lang="en-US"/>
          </a:p>
        </p:txBody>
      </p:sp>
      <p:sp>
        <p:nvSpPr>
          <p:cNvPr id="5" name="Footer Placeholder 4">
            <a:extLst>
              <a:ext uri="{FF2B5EF4-FFF2-40B4-BE49-F238E27FC236}">
                <a16:creationId xmlns:a16="http://schemas.microsoft.com/office/drawing/2014/main" id="{F0DA1197-0C78-4878-B086-5D206EA491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B83D8-FD42-44FF-AA20-944A519CC0B2}"/>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613965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685AA-B5C7-4E3D-85FA-94F3C73E59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3AFEEA-6F3F-4630-A950-61C05D2FAFBC}"/>
              </a:ext>
            </a:extLst>
          </p:cNvPr>
          <p:cNvSpPr>
            <a:spLocks noGrp="1"/>
          </p:cNvSpPr>
          <p:nvPr>
            <p:ph sz="half" idx="1"/>
          </p:nvPr>
        </p:nvSpPr>
        <p:spPr>
          <a:xfrm>
            <a:off x="609600" y="2081369"/>
            <a:ext cx="5410200" cy="40955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AC36817-B869-4D19-9EE8-A3166B0E1591}"/>
              </a:ext>
            </a:extLst>
          </p:cNvPr>
          <p:cNvSpPr>
            <a:spLocks noGrp="1"/>
          </p:cNvSpPr>
          <p:nvPr>
            <p:ph sz="half" idx="2"/>
          </p:nvPr>
        </p:nvSpPr>
        <p:spPr>
          <a:xfrm>
            <a:off x="6172202" y="2081369"/>
            <a:ext cx="5410200" cy="40955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FC074146-2374-4321-AEBB-3E9B09D7796D}"/>
              </a:ext>
            </a:extLst>
          </p:cNvPr>
          <p:cNvSpPr>
            <a:spLocks noGrp="1"/>
          </p:cNvSpPr>
          <p:nvPr>
            <p:ph type="dt" sz="half" idx="10"/>
          </p:nvPr>
        </p:nvSpPr>
        <p:spPr/>
        <p:txBody>
          <a:bodyPr/>
          <a:lstStyle/>
          <a:p>
            <a:fld id="{B819A100-10F6-477E-8847-29D479EF1C92}" type="datetime1">
              <a:rPr lang="en-US" smtClean="0"/>
              <a:t>3/5/2024</a:t>
            </a:fld>
            <a:endParaRPr lang="en-US"/>
          </a:p>
        </p:txBody>
      </p:sp>
      <p:sp>
        <p:nvSpPr>
          <p:cNvPr id="6" name="Footer Placeholder 5">
            <a:extLst>
              <a:ext uri="{FF2B5EF4-FFF2-40B4-BE49-F238E27FC236}">
                <a16:creationId xmlns:a16="http://schemas.microsoft.com/office/drawing/2014/main" id="{2C42337B-B902-4DC2-BB94-02B8A75492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4AD585-B83C-4ECF-AF42-8DDF6996B79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274621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A9ADB-3495-481F-BB4E-9C7128B17B1F}"/>
              </a:ext>
            </a:extLst>
          </p:cNvPr>
          <p:cNvSpPr>
            <a:spLocks noGrp="1"/>
          </p:cNvSpPr>
          <p:nvPr>
            <p:ph type="title"/>
          </p:nvPr>
        </p:nvSpPr>
        <p:spPr>
          <a:xfrm>
            <a:off x="609600" y="365125"/>
            <a:ext cx="10745788"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ED6FF4C-26CB-4281-A2F7-6CBE45186791}"/>
              </a:ext>
            </a:extLst>
          </p:cNvPr>
          <p:cNvSpPr>
            <a:spLocks noGrp="1"/>
          </p:cNvSpPr>
          <p:nvPr>
            <p:ph type="body" idx="1"/>
          </p:nvPr>
        </p:nvSpPr>
        <p:spPr>
          <a:xfrm>
            <a:off x="609600" y="1895096"/>
            <a:ext cx="5387975" cy="823912"/>
          </a:xfrm>
        </p:spPr>
        <p:txBody>
          <a:bodyPr anchor="b"/>
          <a:lstStyle>
            <a:lvl1pPr marL="0" indent="0">
              <a:buNone/>
              <a:defRPr sz="2400" b="0"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2E72A9-F222-45B4-9355-C04C05864139}"/>
              </a:ext>
            </a:extLst>
          </p:cNvPr>
          <p:cNvSpPr>
            <a:spLocks noGrp="1"/>
          </p:cNvSpPr>
          <p:nvPr>
            <p:ph sz="half" idx="2"/>
          </p:nvPr>
        </p:nvSpPr>
        <p:spPr>
          <a:xfrm>
            <a:off x="609600" y="2842211"/>
            <a:ext cx="5387975" cy="33474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4A699F6E-77AD-4EBC-BAF9-5A43CDEC41E2}"/>
              </a:ext>
            </a:extLst>
          </p:cNvPr>
          <p:cNvSpPr>
            <a:spLocks noGrp="1"/>
          </p:cNvSpPr>
          <p:nvPr>
            <p:ph type="body" sz="quarter" idx="3"/>
          </p:nvPr>
        </p:nvSpPr>
        <p:spPr>
          <a:xfrm>
            <a:off x="6167890" y="1895096"/>
            <a:ext cx="5414510" cy="823912"/>
          </a:xfrm>
        </p:spPr>
        <p:txBody>
          <a:bodyPr anchor="b"/>
          <a:lstStyle>
            <a:lvl1pPr marL="0" indent="0">
              <a:buNone/>
              <a:defRPr sz="2400" b="0"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0F77677-7169-4591-B047-0678815F48E6}"/>
              </a:ext>
            </a:extLst>
          </p:cNvPr>
          <p:cNvSpPr>
            <a:spLocks noGrp="1"/>
          </p:cNvSpPr>
          <p:nvPr>
            <p:ph sz="quarter" idx="4"/>
          </p:nvPr>
        </p:nvSpPr>
        <p:spPr>
          <a:xfrm>
            <a:off x="6167890" y="2842211"/>
            <a:ext cx="5414510" cy="33474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82A6EB-0285-4FA4-A00C-A7F716084FD3}"/>
              </a:ext>
            </a:extLst>
          </p:cNvPr>
          <p:cNvSpPr>
            <a:spLocks noGrp="1"/>
          </p:cNvSpPr>
          <p:nvPr>
            <p:ph type="dt" sz="half" idx="10"/>
          </p:nvPr>
        </p:nvSpPr>
        <p:spPr/>
        <p:txBody>
          <a:bodyPr/>
          <a:lstStyle/>
          <a:p>
            <a:fld id="{5DF128AB-198A-495F-8475-FDB360C9873F}" type="datetime1">
              <a:rPr lang="en-US" smtClean="0"/>
              <a:t>3/5/2024</a:t>
            </a:fld>
            <a:endParaRPr lang="en-US"/>
          </a:p>
        </p:txBody>
      </p:sp>
      <p:sp>
        <p:nvSpPr>
          <p:cNvPr id="8" name="Footer Placeholder 7">
            <a:extLst>
              <a:ext uri="{FF2B5EF4-FFF2-40B4-BE49-F238E27FC236}">
                <a16:creationId xmlns:a16="http://schemas.microsoft.com/office/drawing/2014/main" id="{86D39526-82B8-402C-8A2B-82EF8F3F3A7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5EC9E6-6FF1-4541-9CB1-A2FF9D852169}"/>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035358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0F54-6CED-4251-A0A6-32CCD1213F8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72C8E6-49D6-46A5-8DC3-B0D8E683C9CB}"/>
              </a:ext>
            </a:extLst>
          </p:cNvPr>
          <p:cNvSpPr>
            <a:spLocks noGrp="1"/>
          </p:cNvSpPr>
          <p:nvPr>
            <p:ph type="dt" sz="half" idx="10"/>
          </p:nvPr>
        </p:nvSpPr>
        <p:spPr/>
        <p:txBody>
          <a:bodyPr/>
          <a:lstStyle/>
          <a:p>
            <a:fld id="{021A235E-F8FD-479F-9FC7-18BE84110877}" type="datetime1">
              <a:rPr lang="en-US" smtClean="0"/>
              <a:t>3/5/2024</a:t>
            </a:fld>
            <a:endParaRPr lang="en-US"/>
          </a:p>
        </p:txBody>
      </p:sp>
      <p:sp>
        <p:nvSpPr>
          <p:cNvPr id="4" name="Footer Placeholder 3">
            <a:extLst>
              <a:ext uri="{FF2B5EF4-FFF2-40B4-BE49-F238E27FC236}">
                <a16:creationId xmlns:a16="http://schemas.microsoft.com/office/drawing/2014/main" id="{AB883CBA-77CD-4490-A5F3-BAA8FC254A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A5FF79-61B6-4693-8547-95B1F2F7A194}"/>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902217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DCB94-13E9-41CB-88F0-D30A1791DCBA}"/>
              </a:ext>
            </a:extLst>
          </p:cNvPr>
          <p:cNvSpPr>
            <a:spLocks noGrp="1"/>
          </p:cNvSpPr>
          <p:nvPr>
            <p:ph type="dt" sz="half" idx="10"/>
          </p:nvPr>
        </p:nvSpPr>
        <p:spPr/>
        <p:txBody>
          <a:bodyPr/>
          <a:lstStyle/>
          <a:p>
            <a:fld id="{E890F09B-68DA-462E-9DB4-4C9ADAB8CBCC}" type="datetime1">
              <a:rPr lang="en-US" smtClean="0"/>
              <a:t>3/5/2024</a:t>
            </a:fld>
            <a:endParaRPr lang="en-US"/>
          </a:p>
        </p:txBody>
      </p:sp>
      <p:sp>
        <p:nvSpPr>
          <p:cNvPr id="3" name="Footer Placeholder 2">
            <a:extLst>
              <a:ext uri="{FF2B5EF4-FFF2-40B4-BE49-F238E27FC236}">
                <a16:creationId xmlns:a16="http://schemas.microsoft.com/office/drawing/2014/main" id="{244795A4-736C-426D-8559-5AD5892756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2A2ACD-17F3-4C16-8E77-86EC92CCD552}"/>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797558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FCB2E-B68A-48F9-8B20-CDED818FB6E0}"/>
              </a:ext>
            </a:extLst>
          </p:cNvPr>
          <p:cNvSpPr>
            <a:spLocks noGrp="1"/>
          </p:cNvSpPr>
          <p:nvPr>
            <p:ph type="title"/>
          </p:nvPr>
        </p:nvSpPr>
        <p:spPr>
          <a:xfrm>
            <a:off x="612649" y="457199"/>
            <a:ext cx="4970822" cy="2660205"/>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D081C83-64B5-4BFD-A163-75C2EA7F8973}"/>
              </a:ext>
            </a:extLst>
          </p:cNvPr>
          <p:cNvSpPr>
            <a:spLocks noGrp="1"/>
          </p:cNvSpPr>
          <p:nvPr>
            <p:ph idx="1"/>
          </p:nvPr>
        </p:nvSpPr>
        <p:spPr>
          <a:xfrm>
            <a:off x="6096000" y="457200"/>
            <a:ext cx="5483352" cy="5744003"/>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725D44AD-E361-48A3-936D-DDA0D5144510}"/>
              </a:ext>
            </a:extLst>
          </p:cNvPr>
          <p:cNvSpPr>
            <a:spLocks noGrp="1"/>
          </p:cNvSpPr>
          <p:nvPr>
            <p:ph type="body" sz="half" idx="2"/>
          </p:nvPr>
        </p:nvSpPr>
        <p:spPr>
          <a:xfrm>
            <a:off x="612649" y="3329989"/>
            <a:ext cx="4970822" cy="287121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EED06C-E016-489C-8863-EA1BE998BC48}"/>
              </a:ext>
            </a:extLst>
          </p:cNvPr>
          <p:cNvSpPr>
            <a:spLocks noGrp="1"/>
          </p:cNvSpPr>
          <p:nvPr>
            <p:ph type="dt" sz="half" idx="10"/>
          </p:nvPr>
        </p:nvSpPr>
        <p:spPr/>
        <p:txBody>
          <a:bodyPr/>
          <a:lstStyle/>
          <a:p>
            <a:fld id="{17AC4E36-FABE-47EB-AA7F-C19A93824617}" type="datetime1">
              <a:rPr lang="en-US" smtClean="0"/>
              <a:t>3/5/2024</a:t>
            </a:fld>
            <a:endParaRPr lang="en-US"/>
          </a:p>
        </p:txBody>
      </p:sp>
      <p:sp>
        <p:nvSpPr>
          <p:cNvPr id="6" name="Footer Placeholder 5">
            <a:extLst>
              <a:ext uri="{FF2B5EF4-FFF2-40B4-BE49-F238E27FC236}">
                <a16:creationId xmlns:a16="http://schemas.microsoft.com/office/drawing/2014/main" id="{359161F0-D253-49A7-9A08-7A0A228146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42C61A-B326-40A7-A286-90D0544BBC34}"/>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863147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2DF6F-D00F-4CE4-8701-B0062734611B}"/>
              </a:ext>
            </a:extLst>
          </p:cNvPr>
          <p:cNvSpPr>
            <a:spLocks noGrp="1"/>
          </p:cNvSpPr>
          <p:nvPr>
            <p:ph type="title"/>
          </p:nvPr>
        </p:nvSpPr>
        <p:spPr>
          <a:xfrm>
            <a:off x="612649" y="457199"/>
            <a:ext cx="4970822" cy="2667485"/>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0A0FF7AB-F851-4425-8407-996C920E6847}"/>
              </a:ext>
            </a:extLst>
          </p:cNvPr>
          <p:cNvSpPr>
            <a:spLocks noGrp="1"/>
          </p:cNvSpPr>
          <p:nvPr>
            <p:ph type="pic" idx="1"/>
          </p:nvPr>
        </p:nvSpPr>
        <p:spPr>
          <a:xfrm>
            <a:off x="6096000" y="457199"/>
            <a:ext cx="5483352" cy="540385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A2ED6CF5-154F-4615-8CDC-E2BFA61FABE2}"/>
              </a:ext>
            </a:extLst>
          </p:cNvPr>
          <p:cNvSpPr>
            <a:spLocks noGrp="1"/>
          </p:cNvSpPr>
          <p:nvPr>
            <p:ph type="body" sz="half" idx="2"/>
          </p:nvPr>
        </p:nvSpPr>
        <p:spPr>
          <a:xfrm>
            <a:off x="612649" y="3322708"/>
            <a:ext cx="4970822" cy="254628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A5C400-0D13-495F-8C4E-EC3CDF5F22AF}"/>
              </a:ext>
            </a:extLst>
          </p:cNvPr>
          <p:cNvSpPr>
            <a:spLocks noGrp="1"/>
          </p:cNvSpPr>
          <p:nvPr>
            <p:ph type="dt" sz="half" idx="10"/>
          </p:nvPr>
        </p:nvSpPr>
        <p:spPr/>
        <p:txBody>
          <a:bodyPr/>
          <a:lstStyle/>
          <a:p>
            <a:fld id="{F199CE6B-5DE6-4A2D-B72E-5E8969F9F56F}" type="datetime1">
              <a:rPr lang="en-US" smtClean="0"/>
              <a:t>3/5/2024</a:t>
            </a:fld>
            <a:endParaRPr lang="en-US"/>
          </a:p>
        </p:txBody>
      </p:sp>
      <p:sp>
        <p:nvSpPr>
          <p:cNvPr id="6" name="Footer Placeholder 5">
            <a:extLst>
              <a:ext uri="{FF2B5EF4-FFF2-40B4-BE49-F238E27FC236}">
                <a16:creationId xmlns:a16="http://schemas.microsoft.com/office/drawing/2014/main" id="{4CB290D7-98AC-45E5-A7D6-73520AFC73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94276C-2BD2-4C4F-AC04-DD3D73768A5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55544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42E603F-28B7-4831-BF23-65FBAB13D5FB}"/>
              </a:ext>
            </a:extLst>
          </p:cNvPr>
          <p:cNvSpPr/>
          <p:nvPr/>
        </p:nvSpPr>
        <p:spPr>
          <a:xfrm>
            <a:off x="0" y="0"/>
            <a:ext cx="12192001" cy="6858000"/>
          </a:xfrm>
          <a:prstGeom prst="rect">
            <a:avLst/>
          </a:prstGeom>
          <a:solidFill>
            <a:srgbClr val="AEAEA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Shape 7">
            <a:extLst>
              <a:ext uri="{FF2B5EF4-FFF2-40B4-BE49-F238E27FC236}">
                <a16:creationId xmlns:a16="http://schemas.microsoft.com/office/drawing/2014/main" id="{4D39700F-2B10-4402-A7DD-06EE2245880D}"/>
              </a:ext>
              <a:ext uri="{C183D7F6-B498-43B3-948B-1728B52AA6E4}">
                <adec:decorative xmlns:adec="http://schemas.microsoft.com/office/drawing/2017/decorative" xmlns="" val="1"/>
              </a:ext>
            </a:extLst>
          </p:cNvPr>
          <p:cNvSpPr/>
          <p:nvPr/>
        </p:nvSpPr>
        <p:spPr>
          <a:xfrm>
            <a:off x="-1" y="232968"/>
            <a:ext cx="9560477" cy="6625032"/>
          </a:xfrm>
          <a:custGeom>
            <a:avLst/>
            <a:gdLst>
              <a:gd name="connsiteX0" fmla="*/ 8831314 w 9263816"/>
              <a:gd name="connsiteY0" fmla="*/ 5943878 h 6858000"/>
              <a:gd name="connsiteX1" fmla="*/ 9179783 w 9263816"/>
              <a:gd name="connsiteY1" fmla="*/ 6086141 h 6858000"/>
              <a:gd name="connsiteX2" fmla="*/ 9260887 w 9263816"/>
              <a:gd name="connsiteY2" fmla="*/ 6279156 h 6858000"/>
              <a:gd name="connsiteX3" fmla="*/ 8925621 w 9263816"/>
              <a:gd name="connsiteY3" fmla="*/ 6708712 h 6858000"/>
              <a:gd name="connsiteX4" fmla="*/ 8496050 w 9263816"/>
              <a:gd name="connsiteY4" fmla="*/ 6373449 h 6858000"/>
              <a:gd name="connsiteX5" fmla="*/ 8831314 w 9263816"/>
              <a:gd name="connsiteY5" fmla="*/ 5943878 h 6858000"/>
              <a:gd name="connsiteX6" fmla="*/ 7397485 w 9263816"/>
              <a:gd name="connsiteY6" fmla="*/ 5931706 h 6858000"/>
              <a:gd name="connsiteX7" fmla="*/ 7917779 w 9263816"/>
              <a:gd name="connsiteY7" fmla="*/ 6191864 h 6858000"/>
              <a:gd name="connsiteX8" fmla="*/ 8013467 w 9263816"/>
              <a:gd name="connsiteY8" fmla="*/ 6375784 h 6858000"/>
              <a:gd name="connsiteX9" fmla="*/ 8021879 w 9263816"/>
              <a:gd name="connsiteY9" fmla="*/ 6753751 h 6858000"/>
              <a:gd name="connsiteX10" fmla="*/ 7981316 w 9263816"/>
              <a:gd name="connsiteY10" fmla="*/ 6858000 h 6858000"/>
              <a:gd name="connsiteX11" fmla="*/ 6819486 w 9263816"/>
              <a:gd name="connsiteY11" fmla="*/ 6858000 h 6858000"/>
              <a:gd name="connsiteX12" fmla="*/ 6785199 w 9263816"/>
              <a:gd name="connsiteY12" fmla="*/ 6781101 h 6858000"/>
              <a:gd name="connsiteX13" fmla="*/ 7196747 w 9263816"/>
              <a:gd name="connsiteY13" fmla="*/ 5964309 h 6858000"/>
              <a:gd name="connsiteX14" fmla="*/ 7397485 w 9263816"/>
              <a:gd name="connsiteY14" fmla="*/ 5931706 h 6858000"/>
              <a:gd name="connsiteX15" fmla="*/ 1505570 w 9263816"/>
              <a:gd name="connsiteY15" fmla="*/ 227178 h 6858000"/>
              <a:gd name="connsiteX16" fmla="*/ 2026489 w 9263816"/>
              <a:gd name="connsiteY16" fmla="*/ 392370 h 6858000"/>
              <a:gd name="connsiteX17" fmla="*/ 2444553 w 9263816"/>
              <a:gd name="connsiteY17" fmla="*/ 1654853 h 6858000"/>
              <a:gd name="connsiteX18" fmla="*/ 3183153 w 9263816"/>
              <a:gd name="connsiteY18" fmla="*/ 2116208 h 6858000"/>
              <a:gd name="connsiteX19" fmla="*/ 4288384 w 9263816"/>
              <a:gd name="connsiteY19" fmla="*/ 1291908 h 6858000"/>
              <a:gd name="connsiteX20" fmla="*/ 5472602 w 9263816"/>
              <a:gd name="connsiteY20" fmla="*/ 1697818 h 6858000"/>
              <a:gd name="connsiteX21" fmla="*/ 5844697 w 9263816"/>
              <a:gd name="connsiteY21" fmla="*/ 3444791 h 6858000"/>
              <a:gd name="connsiteX22" fmla="*/ 6715674 w 9263816"/>
              <a:gd name="connsiteY22" fmla="*/ 4065208 h 6858000"/>
              <a:gd name="connsiteX23" fmla="*/ 8130429 w 9263816"/>
              <a:gd name="connsiteY23" fmla="*/ 4101787 h 6858000"/>
              <a:gd name="connsiteX24" fmla="*/ 8624630 w 9263816"/>
              <a:gd name="connsiteY24" fmla="*/ 4686202 h 6858000"/>
              <a:gd name="connsiteX25" fmla="*/ 8623843 w 9263816"/>
              <a:gd name="connsiteY25" fmla="*/ 4685749 h 6858000"/>
              <a:gd name="connsiteX26" fmla="*/ 8646859 w 9263816"/>
              <a:gd name="connsiteY26" fmla="*/ 4835156 h 6858000"/>
              <a:gd name="connsiteX27" fmla="*/ 8079403 w 9263816"/>
              <a:gd name="connsiteY27" fmla="*/ 5661624 h 6858000"/>
              <a:gd name="connsiteX28" fmla="*/ 6833105 w 9263816"/>
              <a:gd name="connsiteY28" fmla="*/ 5397208 h 6858000"/>
              <a:gd name="connsiteX29" fmla="*/ 5900832 w 9263816"/>
              <a:gd name="connsiteY29" fmla="*/ 5944462 h 6858000"/>
              <a:gd name="connsiteX30" fmla="*/ 6067212 w 9263816"/>
              <a:gd name="connsiteY30" fmla="*/ 6811916 h 6858000"/>
              <a:gd name="connsiteX31" fmla="*/ 6089565 w 9263816"/>
              <a:gd name="connsiteY31" fmla="*/ 6858000 h 6858000"/>
              <a:gd name="connsiteX32" fmla="*/ 0 w 9263816"/>
              <a:gd name="connsiteY32" fmla="*/ 6858000 h 6858000"/>
              <a:gd name="connsiteX33" fmla="*/ 0 w 9263816"/>
              <a:gd name="connsiteY33" fmla="*/ 2181377 h 6858000"/>
              <a:gd name="connsiteX34" fmla="*/ 73069 w 9263816"/>
              <a:gd name="connsiteY34" fmla="*/ 2215839 h 6858000"/>
              <a:gd name="connsiteX35" fmla="*/ 335445 w 9263816"/>
              <a:gd name="connsiteY35" fmla="*/ 2237140 h 6858000"/>
              <a:gd name="connsiteX36" fmla="*/ 752878 w 9263816"/>
              <a:gd name="connsiteY36" fmla="*/ 1445285 h 6858000"/>
              <a:gd name="connsiteX37" fmla="*/ 1202551 w 9263816"/>
              <a:gd name="connsiteY37" fmla="*/ 314229 h 6858000"/>
              <a:gd name="connsiteX38" fmla="*/ 1505570 w 9263816"/>
              <a:gd name="connsiteY38" fmla="*/ 227178 h 6858000"/>
              <a:gd name="connsiteX39" fmla="*/ 3142509 w 9263816"/>
              <a:gd name="connsiteY39" fmla="*/ 68854 h 6858000"/>
              <a:gd name="connsiteX40" fmla="*/ 3490978 w 9263816"/>
              <a:gd name="connsiteY40" fmla="*/ 211117 h 6858000"/>
              <a:gd name="connsiteX41" fmla="*/ 3572083 w 9263816"/>
              <a:gd name="connsiteY41" fmla="*/ 404131 h 6858000"/>
              <a:gd name="connsiteX42" fmla="*/ 3236814 w 9263816"/>
              <a:gd name="connsiteY42" fmla="*/ 833688 h 6858000"/>
              <a:gd name="connsiteX43" fmla="*/ 2807245 w 9263816"/>
              <a:gd name="connsiteY43" fmla="*/ 498425 h 6858000"/>
              <a:gd name="connsiteX44" fmla="*/ 3142509 w 9263816"/>
              <a:gd name="connsiteY44" fmla="*/ 68854 h 6858000"/>
              <a:gd name="connsiteX45" fmla="*/ 0 w 9263816"/>
              <a:gd name="connsiteY45" fmla="*/ 0 h 6858000"/>
              <a:gd name="connsiteX46" fmla="*/ 39858 w 9263816"/>
              <a:gd name="connsiteY46" fmla="*/ 0 h 6858000"/>
              <a:gd name="connsiteX47" fmla="*/ 65022 w 9263816"/>
              <a:gd name="connsiteY47" fmla="*/ 5834 h 6858000"/>
              <a:gd name="connsiteX48" fmla="*/ 389258 w 9263816"/>
              <a:gd name="connsiteY48" fmla="*/ 235630 h 6858000"/>
              <a:gd name="connsiteX49" fmla="*/ 485484 w 9263816"/>
              <a:gd name="connsiteY49" fmla="*/ 420070 h 6858000"/>
              <a:gd name="connsiteX50" fmla="*/ 74229 w 9263816"/>
              <a:gd name="connsiteY50" fmla="*/ 1237955 h 6858000"/>
              <a:gd name="connsiteX51" fmla="*/ 0 w 9263816"/>
              <a:gd name="connsiteY51" fmla="*/ 1254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263816" h="6858000">
                <a:moveTo>
                  <a:pt x="8831314" y="5943878"/>
                </a:moveTo>
                <a:cubicBezTo>
                  <a:pt x="8964281" y="5927490"/>
                  <a:pt x="9096260" y="5981362"/>
                  <a:pt x="9179783" y="6086141"/>
                </a:cubicBezTo>
                <a:cubicBezTo>
                  <a:pt x="9224074" y="6141769"/>
                  <a:pt x="9252211" y="6208560"/>
                  <a:pt x="9260887" y="6279156"/>
                </a:cubicBezTo>
                <a:cubicBezTo>
                  <a:pt x="9286897" y="6490362"/>
                  <a:pt x="9136845" y="6682672"/>
                  <a:pt x="8925621" y="6708712"/>
                </a:cubicBezTo>
                <a:cubicBezTo>
                  <a:pt x="8714398" y="6734766"/>
                  <a:pt x="8522062" y="6584655"/>
                  <a:pt x="8496050" y="6373449"/>
                </a:cubicBezTo>
                <a:cubicBezTo>
                  <a:pt x="8470038" y="6162229"/>
                  <a:pt x="8620090" y="5969920"/>
                  <a:pt x="8831314" y="5943878"/>
                </a:cubicBezTo>
                <a:close/>
                <a:moveTo>
                  <a:pt x="7397485" y="5931706"/>
                </a:moveTo>
                <a:cubicBezTo>
                  <a:pt x="7598431" y="5931157"/>
                  <a:pt x="7792965" y="6024548"/>
                  <a:pt x="7917779" y="6191864"/>
                </a:cubicBezTo>
                <a:cubicBezTo>
                  <a:pt x="7959204" y="6247714"/>
                  <a:pt x="7991530" y="6309792"/>
                  <a:pt x="8013467" y="6375784"/>
                </a:cubicBezTo>
                <a:cubicBezTo>
                  <a:pt x="8055425" y="6502973"/>
                  <a:pt x="8055748" y="6633888"/>
                  <a:pt x="8021879" y="6753751"/>
                </a:cubicBezTo>
                <a:lnTo>
                  <a:pt x="7981316" y="6858000"/>
                </a:lnTo>
                <a:lnTo>
                  <a:pt x="6819486" y="6858000"/>
                </a:lnTo>
                <a:lnTo>
                  <a:pt x="6785199" y="6781101"/>
                </a:lnTo>
                <a:cubicBezTo>
                  <a:pt x="6673307" y="6441922"/>
                  <a:pt x="6857485" y="6076251"/>
                  <a:pt x="7196747" y="5964309"/>
                </a:cubicBezTo>
                <a:cubicBezTo>
                  <a:pt x="7262809" y="5942509"/>
                  <a:pt x="7330503" y="5931889"/>
                  <a:pt x="7397485" y="5931706"/>
                </a:cubicBezTo>
                <a:close/>
                <a:moveTo>
                  <a:pt x="1505570" y="227178"/>
                </a:moveTo>
                <a:cubicBezTo>
                  <a:pt x="1691018" y="218628"/>
                  <a:pt x="1889853" y="275403"/>
                  <a:pt x="2026489" y="392370"/>
                </a:cubicBezTo>
                <a:cubicBezTo>
                  <a:pt x="2369898" y="685965"/>
                  <a:pt x="2078266" y="1147857"/>
                  <a:pt x="2444553" y="1654853"/>
                </a:cubicBezTo>
                <a:cubicBezTo>
                  <a:pt x="2492906" y="1721679"/>
                  <a:pt x="2800482" y="2144546"/>
                  <a:pt x="3183153" y="2116208"/>
                </a:cubicBezTo>
                <a:cubicBezTo>
                  <a:pt x="3673561" y="2080541"/>
                  <a:pt x="3723222" y="1441614"/>
                  <a:pt x="4288384" y="1291908"/>
                </a:cubicBezTo>
                <a:cubicBezTo>
                  <a:pt x="4689065" y="1185875"/>
                  <a:pt x="5207943" y="1366633"/>
                  <a:pt x="5472602" y="1697818"/>
                </a:cubicBezTo>
                <a:cubicBezTo>
                  <a:pt x="5891294" y="2221754"/>
                  <a:pt x="5408012" y="2790179"/>
                  <a:pt x="5844697" y="3444791"/>
                </a:cubicBezTo>
                <a:cubicBezTo>
                  <a:pt x="6149900" y="3902467"/>
                  <a:pt x="6672672" y="4053594"/>
                  <a:pt x="6715674" y="4065208"/>
                </a:cubicBezTo>
                <a:cubicBezTo>
                  <a:pt x="7326423" y="4232519"/>
                  <a:pt x="7677158" y="3817020"/>
                  <a:pt x="8130429" y="4101787"/>
                </a:cubicBezTo>
                <a:cubicBezTo>
                  <a:pt x="8226340" y="4161985"/>
                  <a:pt x="8536372" y="4356819"/>
                  <a:pt x="8624630" y="4686202"/>
                </a:cubicBezTo>
                <a:lnTo>
                  <a:pt x="8623843" y="4685749"/>
                </a:lnTo>
                <a:cubicBezTo>
                  <a:pt x="8636924" y="4734567"/>
                  <a:pt x="8644635" y="4784678"/>
                  <a:pt x="8646859" y="4835156"/>
                </a:cubicBezTo>
                <a:cubicBezTo>
                  <a:pt x="8662596" y="5196604"/>
                  <a:pt x="8398383" y="5562326"/>
                  <a:pt x="8079403" y="5661624"/>
                </a:cubicBezTo>
                <a:cubicBezTo>
                  <a:pt x="7649807" y="5795217"/>
                  <a:pt x="7430996" y="5350293"/>
                  <a:pt x="6833105" y="5397208"/>
                </a:cubicBezTo>
                <a:cubicBezTo>
                  <a:pt x="6519033" y="5421527"/>
                  <a:pt x="6056658" y="5595550"/>
                  <a:pt x="5900832" y="5944462"/>
                </a:cubicBezTo>
                <a:cubicBezTo>
                  <a:pt x="5770548" y="6236600"/>
                  <a:pt x="5916359" y="6515160"/>
                  <a:pt x="6067212" y="6811916"/>
                </a:cubicBezTo>
                <a:lnTo>
                  <a:pt x="6089565" y="6858000"/>
                </a:lnTo>
                <a:lnTo>
                  <a:pt x="0" y="6858000"/>
                </a:lnTo>
                <a:lnTo>
                  <a:pt x="0" y="2181377"/>
                </a:lnTo>
                <a:lnTo>
                  <a:pt x="73069" y="2215839"/>
                </a:lnTo>
                <a:cubicBezTo>
                  <a:pt x="165116" y="2251829"/>
                  <a:pt x="254486" y="2263171"/>
                  <a:pt x="335445" y="2237140"/>
                </a:cubicBezTo>
                <a:cubicBezTo>
                  <a:pt x="594718" y="2153707"/>
                  <a:pt x="688441" y="1733807"/>
                  <a:pt x="752878" y="1445285"/>
                </a:cubicBezTo>
                <a:cubicBezTo>
                  <a:pt x="925059" y="674068"/>
                  <a:pt x="975076" y="456292"/>
                  <a:pt x="1202551" y="314229"/>
                </a:cubicBezTo>
                <a:cubicBezTo>
                  <a:pt x="1287853" y="260956"/>
                  <a:pt x="1394302" y="232308"/>
                  <a:pt x="1505570" y="227178"/>
                </a:cubicBezTo>
                <a:close/>
                <a:moveTo>
                  <a:pt x="3142509" y="68854"/>
                </a:moveTo>
                <a:cubicBezTo>
                  <a:pt x="3275474" y="52467"/>
                  <a:pt x="3407455" y="106339"/>
                  <a:pt x="3490978" y="211117"/>
                </a:cubicBezTo>
                <a:cubicBezTo>
                  <a:pt x="3535271" y="266744"/>
                  <a:pt x="3563404" y="333535"/>
                  <a:pt x="3572083" y="404131"/>
                </a:cubicBezTo>
                <a:cubicBezTo>
                  <a:pt x="3598092" y="615337"/>
                  <a:pt x="3448040" y="807648"/>
                  <a:pt x="3236814" y="833688"/>
                </a:cubicBezTo>
                <a:cubicBezTo>
                  <a:pt x="3025594" y="859741"/>
                  <a:pt x="2833255" y="709631"/>
                  <a:pt x="2807245" y="498425"/>
                </a:cubicBezTo>
                <a:cubicBezTo>
                  <a:pt x="2781232" y="287207"/>
                  <a:pt x="2931283" y="94896"/>
                  <a:pt x="3142509" y="68854"/>
                </a:cubicBezTo>
                <a:close/>
                <a:moveTo>
                  <a:pt x="0" y="0"/>
                </a:moveTo>
                <a:lnTo>
                  <a:pt x="39858" y="0"/>
                </a:lnTo>
                <a:lnTo>
                  <a:pt x="65022" y="5834"/>
                </a:lnTo>
                <a:cubicBezTo>
                  <a:pt x="191545" y="45606"/>
                  <a:pt x="305874" y="124173"/>
                  <a:pt x="389258" y="235630"/>
                </a:cubicBezTo>
                <a:cubicBezTo>
                  <a:pt x="430983" y="291600"/>
                  <a:pt x="463360" y="353876"/>
                  <a:pt x="485484" y="420070"/>
                </a:cubicBezTo>
                <a:cubicBezTo>
                  <a:pt x="597711" y="759508"/>
                  <a:pt x="413661" y="1125662"/>
                  <a:pt x="74229" y="1237955"/>
                </a:cubicBezTo>
                <a:lnTo>
                  <a:pt x="0" y="1254477"/>
                </a:lnTo>
                <a:close/>
              </a:path>
            </a:pathLst>
          </a:custGeom>
          <a:solidFill>
            <a:schemeClr val="bg1"/>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Placeholder 1">
            <a:extLst>
              <a:ext uri="{FF2B5EF4-FFF2-40B4-BE49-F238E27FC236}">
                <a16:creationId xmlns:a16="http://schemas.microsoft.com/office/drawing/2014/main" id="{B760C036-BBCE-4F9E-AD56-DD36D4407B25}"/>
              </a:ext>
            </a:extLst>
          </p:cNvPr>
          <p:cNvSpPr>
            <a:spLocks noGrp="1"/>
          </p:cNvSpPr>
          <p:nvPr>
            <p:ph type="title"/>
          </p:nvPr>
        </p:nvSpPr>
        <p:spPr>
          <a:xfrm>
            <a:off x="609600" y="557784"/>
            <a:ext cx="10972800" cy="132556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3A5D7EC-1E6A-473F-B5A4-18CDFB6CF95A}"/>
              </a:ext>
            </a:extLst>
          </p:cNvPr>
          <p:cNvSpPr>
            <a:spLocks noGrp="1"/>
          </p:cNvSpPr>
          <p:nvPr>
            <p:ph type="body" idx="1"/>
          </p:nvPr>
        </p:nvSpPr>
        <p:spPr>
          <a:xfrm>
            <a:off x="609600" y="2106204"/>
            <a:ext cx="10972800" cy="403653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F9981C7-34D5-49A4-949D-715FD4BD8FE0}"/>
              </a:ext>
            </a:extLst>
          </p:cNvPr>
          <p:cNvSpPr>
            <a:spLocks noGrp="1"/>
          </p:cNvSpPr>
          <p:nvPr>
            <p:ph type="dt" sz="half" idx="2"/>
          </p:nvPr>
        </p:nvSpPr>
        <p:spPr>
          <a:xfrm>
            <a:off x="609600" y="6356350"/>
            <a:ext cx="2743200" cy="365125"/>
          </a:xfrm>
          <a:prstGeom prst="rect">
            <a:avLst/>
          </a:prstGeom>
        </p:spPr>
        <p:txBody>
          <a:bodyPr vert="horz" lIns="91440" tIns="45720" rIns="91440" bIns="45720" rtlCol="0" anchor="ctr"/>
          <a:lstStyle>
            <a:lvl1pPr algn="l">
              <a:defRPr lang="en-US" sz="800" kern="1200" cap="all" spc="200" smtClean="0">
                <a:solidFill>
                  <a:schemeClr val="tx1"/>
                </a:solidFill>
                <a:latin typeface="+mn-lt"/>
                <a:ea typeface="+mn-ea"/>
                <a:cs typeface="Segoe UI Semilight" panose="020B0402040204020203" pitchFamily="34" charset="0"/>
              </a:defRPr>
            </a:lvl1pPr>
          </a:lstStyle>
          <a:p>
            <a:fld id="{F481A142-DA77-4A5F-AD1F-14E6C18F0F5F}" type="datetime1">
              <a:rPr lang="en-US" smtClean="0"/>
              <a:t>3/5/2024</a:t>
            </a:fld>
            <a:endParaRPr lang="en-US" dirty="0"/>
          </a:p>
        </p:txBody>
      </p:sp>
      <p:sp>
        <p:nvSpPr>
          <p:cNvPr id="5" name="Footer Placeholder 4">
            <a:extLst>
              <a:ext uri="{FF2B5EF4-FFF2-40B4-BE49-F238E27FC236}">
                <a16:creationId xmlns:a16="http://schemas.microsoft.com/office/drawing/2014/main" id="{FA85CE6E-733D-4C60-B40B-C7C10CB5AF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en-US" sz="800" kern="1200" cap="all" spc="200" dirty="0">
                <a:solidFill>
                  <a:schemeClr val="tx1"/>
                </a:solidFill>
                <a:latin typeface="+mn-lt"/>
                <a:ea typeface="+mn-ea"/>
                <a:cs typeface="Segoe UI Semilight" panose="020B0402040204020203" pitchFamily="34" charset="0"/>
              </a:defRPr>
            </a:lvl1pPr>
          </a:lstStyle>
          <a:p>
            <a:endParaRPr lang="en-US" dirty="0"/>
          </a:p>
        </p:txBody>
      </p:sp>
      <p:sp>
        <p:nvSpPr>
          <p:cNvPr id="6" name="Slide Number Placeholder 5">
            <a:extLst>
              <a:ext uri="{FF2B5EF4-FFF2-40B4-BE49-F238E27FC236}">
                <a16:creationId xmlns:a16="http://schemas.microsoft.com/office/drawing/2014/main" id="{92D80D8B-7909-4114-8EBA-C3086DC62B08}"/>
              </a:ext>
            </a:extLst>
          </p:cNvPr>
          <p:cNvSpPr>
            <a:spLocks noGrp="1"/>
          </p:cNvSpPr>
          <p:nvPr>
            <p:ph type="sldNum" sz="quarter" idx="4"/>
          </p:nvPr>
        </p:nvSpPr>
        <p:spPr>
          <a:xfrm>
            <a:off x="10134600" y="6356350"/>
            <a:ext cx="1447800" cy="365125"/>
          </a:xfrm>
          <a:prstGeom prst="rect">
            <a:avLst/>
          </a:prstGeom>
        </p:spPr>
        <p:txBody>
          <a:bodyPr vert="horz" lIns="91440" tIns="45720" rIns="91440" bIns="45720" rtlCol="0" anchor="ctr"/>
          <a:lstStyle>
            <a:lvl1pPr algn="r">
              <a:defRPr lang="en-US" sz="800" kern="1200" cap="all" spc="200" smtClean="0">
                <a:solidFill>
                  <a:schemeClr val="tx1"/>
                </a:solidFill>
                <a:latin typeface="+mn-lt"/>
                <a:ea typeface="+mn-ea"/>
                <a:cs typeface="Segoe UI Semilight" panose="020B0402040204020203" pitchFamily="34" charset="0"/>
              </a:defRPr>
            </a:lvl1pPr>
          </a:lstStyle>
          <a:p>
            <a:fld id="{1F646F3F-274D-499B-ABBE-824EB4ABDC3D}" type="slidenum">
              <a:rPr lang="en-US" smtClean="0"/>
              <a:pPr/>
              <a:t>‹#›</a:t>
            </a:fld>
            <a:endParaRPr lang="en-US"/>
          </a:p>
        </p:txBody>
      </p:sp>
    </p:spTree>
    <p:extLst>
      <p:ext uri="{BB962C8B-B14F-4D97-AF65-F5344CB8AC3E}">
        <p14:creationId xmlns:p14="http://schemas.microsoft.com/office/powerpoint/2010/main" val="2983401022"/>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0" r:id="rId6"/>
    <p:sldLayoutId id="2147483736" r:id="rId7"/>
    <p:sldLayoutId id="2147483737" r:id="rId8"/>
    <p:sldLayoutId id="2147483738" r:id="rId9"/>
    <p:sldLayoutId id="2147483739" r:id="rId10"/>
    <p:sldLayoutId id="2147483741" r:id="rId11"/>
  </p:sldLayoutIdLst>
  <p:hf sldNum="0" hdr="0" ftr="0" dt="0"/>
  <p:txStyles>
    <p:titleStyle>
      <a:lvl1pPr algn="l" defTabSz="914400" rtl="0" eaLnBrk="1" latinLnBrk="0" hangingPunct="1">
        <a:lnSpc>
          <a:spcPct val="10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36899;&#32080;/9-112&#24180;&#24230;&#25512;&#21205;&#36523;&#24515;&#38556;&#31001;&#23416;&#29983;&#32887;&#28079;&#36628;&#23566;&#35336;&#30059;&#26680;&#23450;&#32147;&#36027;&#34920;.pdf" TargetMode="External"/><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36899;&#32080;/6-&#21407;&#20303;&#27665;&#26063;&#23416;&#29983;&#36039;&#28304;&#20013;&#24515;&#35336;&#30059;&#37096;&#33853;&#21443;&#35370;&#26280;&#25991;&#21270;&#23416;&#32722;&#26696;.pdf" TargetMode="External"/><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Layout" Target="../diagrams/layout1.xml"/><Relationship Id="rId7" Type="http://schemas.openxmlformats.org/officeDocument/2006/relationships/hyperlink" Target="&#36899;&#32080;/1-&#12300;&#22823;&#23560;&#26657;&#38498;&#39640;&#31561;&#25945;&#32946;&#28145;&#32789;&#35336;&#30059;&#32147;&#36027;&#20351;&#29992;&#21407;&#21063;.docx" TargetMode="Externa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1.png"/><Relationship Id="rId4" Type="http://schemas.openxmlformats.org/officeDocument/2006/relationships/diagramQuickStyle" Target="../diagrams/quickStyle1.xml"/><Relationship Id="rId9" Type="http://schemas.openxmlformats.org/officeDocument/2006/relationships/hyperlink" Target="&#36899;&#32080;/2-&#29305;&#33394;&#36493;&#21319;&#35336;&#30059;&#32147;&#36027;&#32232;&#21015;&#21450;&#20351;&#29992;&#21407;&#21063;.pdf"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36899;&#32080;/7-112&#24180;&#24230;&#12300;&#25512;&#21205;&#20013;&#23567;&#23416;&#25976;&#20301;&#31934;&#36914;&#26041;&#26696;&#12301;&#39640;&#32026;&#20013;&#31561;&#23416;&#26657;&#23526;&#26045;&#35336;&#30059;&#26680;&#23450;&#20989;.pdf" TargetMode="External"/><Relationship Id="rId1" Type="http://schemas.openxmlformats.org/officeDocument/2006/relationships/slideLayout" Target="../slideLayouts/slideLayout7.xml"/><Relationship Id="rId5" Type="http://schemas.openxmlformats.org/officeDocument/2006/relationships/hyperlink" Target="&#36899;&#32080;/8-112&#24180;&#24230;&#23601;&#35712;&#26222;&#36890;&#29677;&#36523;&#24515;&#38556;&#31001;&#23416;&#29983;&#36628;&#23566;&#32147;&#36027;&#26680;&#23450;&#20989;.pdf" TargetMode="Externa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hyperlink" Target="file:///D:\D\07&#26989;&#21209;&#23459;&#23566;&#26371;\113&#24180;&#24230;\&#36899;&#32080;\112&#24180;&#24230;&#23601;&#35712;&#26222;&#36890;&#29677;&#36523;&#24515;&#38556;&#31001;&#23416;&#29983;&#36628;&#23566;&#32147;&#36027;&#26680;&#23450;&#20989;.pdf" TargetMode="External"/><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hyperlink" Target="&#36899;&#32080;/3-112&#24180;&#24230;&#29305;&#33394;&#36493;&#21319;&#35336;&#30059;&#26680;&#23450;&#32147;&#36027;&#34920;.pdf" TargetMode="Externa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hyperlink" Target="&#36899;&#32080;/11-112&#24180;&#24230;&#25512;&#21205;&#36523;&#24515;&#38556;&#31001;&#23416;&#29983;&#32887;&#28079;&#36628;&#23566;&#35336;&#30059;&#26680;&#23450;(&#20989;&#21450;&#32147;&#36027;&#34920;).pdf" TargetMode="External"/><Relationship Id="rId4" Type="http://schemas.openxmlformats.org/officeDocument/2006/relationships/hyperlink" Target="&#36899;&#32080;/10-113&#24180;&#24230;&#25945;&#32946;&#37096;&#35036;&#21161;&#22823;&#23560;&#26657;&#38498;&#25307;&#25910;&#21450;&#36628;&#23566;&#36523;&#24515;&#38556;&#31001;&#23416;&#29983;&#35336;&#30059;&#26680;&#23450;&#32147;&#36027;&#34920;.pdf" TargetMode="External"/><Relationship Id="rId9" Type="http://schemas.openxmlformats.org/officeDocument/2006/relationships/hyperlink" Target="&#36899;&#32080;/12-112&#24180;&#24230;&#25512;&#21205;&#36523;&#24515;&#38556;&#31001;&#23416;&#29983;&#32887;&#28079;&#36628;&#23566;&#35336;&#30059;&#26680;&#32080;.pdf"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hyperlink" Target="&#36899;&#32080;/3-112&#24180;&#24230;&#29305;&#33394;&#36493;&#21319;&#35336;&#30059;&#26680;&#23450;&#32147;&#36027;&#34920;.pdf" TargetMode="External"/><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hyperlink" Target="&#36899;&#32080;/13.1-112&#25945;&#32946;&#37096;&#35036;&#21161;&#25910;&#25903;&#26126;&#32048;(112-808H02).pdf" TargetMode="External"/><Relationship Id="rId5" Type="http://schemas.openxmlformats.org/officeDocument/2006/relationships/hyperlink" Target="&#36899;&#32080;/14.1-111&#21215;&#27454;(111-800E01)&#25910;&#25903;&#26126;&#32048;.pdf" TargetMode="External"/><Relationship Id="rId4" Type="http://schemas.openxmlformats.org/officeDocument/2006/relationships/image" Target="../media/image13.jpe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36899;&#32080;/3-112&#24180;&#24230;&#29305;&#33394;&#36493;&#21319;&#35336;&#30059;&#26680;&#23450;&#32147;&#36027;&#34920;.pdf" TargetMode="Externa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hyperlink" Target="&#36899;&#32080;/4-113&#24180;&#24230;&#12300;&#39640;&#32026;&#20013;&#31561;&#20197;&#19979;&#23416;&#26657;&#21451;&#21892;&#25552;&#20379;&#22810;&#20803;&#29983;&#29702;&#29992;&#21697;&#25512;&#21205;&#26041;&#26696;&#21450;&#25514;&#26045;&#35336;&#30059;&#12301;&#32147;&#36027;&#26680;&#23450;&#34920;.pdf"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hyperlink" Target="&#36899;&#32080;/5-&#30003;&#35531;&#20462;&#25913;&#38928;&#31639;_&#22577;&#37096;&#32147;&#36027;&#35519;&#25972;&#23565;&#29031;&#34920;.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2" name="Background Fill">
            <a:extLst>
              <a:ext uri="{FF2B5EF4-FFF2-40B4-BE49-F238E27FC236}">
                <a16:creationId xmlns:a16="http://schemas.microsoft.com/office/drawing/2014/main" id="{6DA65B90-7B06-4499-91BA-CDDD3613248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6">
            <a:extLst>
              <a:ext uri="{FF2B5EF4-FFF2-40B4-BE49-F238E27FC236}">
                <a16:creationId xmlns:a16="http://schemas.microsoft.com/office/drawing/2014/main" id="{5C7BC1E0-1C8D-47CB-B48A-D3D0D2EF0E3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solidFill>
            <a:srgbClr val="AEAEA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reeform: Shape 38">
            <a:extLst>
              <a:ext uri="{FF2B5EF4-FFF2-40B4-BE49-F238E27FC236}">
                <a16:creationId xmlns:a16="http://schemas.microsoft.com/office/drawing/2014/main" id="{3AD1C04B-04EF-43BA-B2AB-6F52AF8B943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1"/>
            <a:ext cx="6939937" cy="6453893"/>
          </a:xfrm>
          <a:custGeom>
            <a:avLst/>
            <a:gdLst>
              <a:gd name="connsiteX0" fmla="*/ 111814 w 4695433"/>
              <a:gd name="connsiteY0" fmla="*/ 3049004 h 4582435"/>
              <a:gd name="connsiteX1" fmla="*/ 297409 w 4695433"/>
              <a:gd name="connsiteY1" fmla="*/ 3091902 h 4582435"/>
              <a:gd name="connsiteX2" fmla="*/ 416673 w 4695433"/>
              <a:gd name="connsiteY2" fmla="*/ 3537003 h 4582435"/>
              <a:gd name="connsiteX3" fmla="*/ 31751 w 4695433"/>
              <a:gd name="connsiteY3" fmla="*/ 3683368 h 4582435"/>
              <a:gd name="connsiteX4" fmla="*/ 0 w 4695433"/>
              <a:gd name="connsiteY4" fmla="*/ 3669070 h 4582435"/>
              <a:gd name="connsiteX5" fmla="*/ 0 w 4695433"/>
              <a:gd name="connsiteY5" fmla="*/ 3079852 h 4582435"/>
              <a:gd name="connsiteX6" fmla="*/ 35156 w 4695433"/>
              <a:gd name="connsiteY6" fmla="*/ 3063756 h 4582435"/>
              <a:gd name="connsiteX7" fmla="*/ 111814 w 4695433"/>
              <a:gd name="connsiteY7" fmla="*/ 3049004 h 4582435"/>
              <a:gd name="connsiteX8" fmla="*/ 0 w 4695433"/>
              <a:gd name="connsiteY8" fmla="*/ 0 h 4582435"/>
              <a:gd name="connsiteX9" fmla="*/ 4695433 w 4695433"/>
              <a:gd name="connsiteY9" fmla="*/ 0 h 4582435"/>
              <a:gd name="connsiteX10" fmla="*/ 4663044 w 4695433"/>
              <a:gd name="connsiteY10" fmla="*/ 68762 h 4582435"/>
              <a:gd name="connsiteX11" fmla="*/ 4571319 w 4695433"/>
              <a:gd name="connsiteY11" fmla="*/ 201411 h 4582435"/>
              <a:gd name="connsiteX12" fmla="*/ 4099777 w 4695433"/>
              <a:gd name="connsiteY12" fmla="*/ 504347 h 4582435"/>
              <a:gd name="connsiteX13" fmla="*/ 3811860 w 4695433"/>
              <a:gd name="connsiteY13" fmla="*/ 1682068 h 4582435"/>
              <a:gd name="connsiteX14" fmla="*/ 3167043 w 4695433"/>
              <a:gd name="connsiteY14" fmla="*/ 4278500 h 4582435"/>
              <a:gd name="connsiteX15" fmla="*/ 2640955 w 4695433"/>
              <a:gd name="connsiteY15" fmla="*/ 4485587 h 4582435"/>
              <a:gd name="connsiteX16" fmla="*/ 1495663 w 4695433"/>
              <a:gd name="connsiteY16" fmla="*/ 4435228 h 4582435"/>
              <a:gd name="connsiteX17" fmla="*/ 1020813 w 4695433"/>
              <a:gd name="connsiteY17" fmla="*/ 3838149 h 4582435"/>
              <a:gd name="connsiteX18" fmla="*/ 626404 w 4695433"/>
              <a:gd name="connsiteY18" fmla="*/ 3045292 h 4582435"/>
              <a:gd name="connsiteX19" fmla="*/ 147061 w 4695433"/>
              <a:gd name="connsiteY19" fmla="*/ 2765401 h 4582435"/>
              <a:gd name="connsiteX20" fmla="*/ 0 w 4695433"/>
              <a:gd name="connsiteY20" fmla="*/ 2736690 h 458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95433" h="4582435">
                <a:moveTo>
                  <a:pt x="111814" y="3049004"/>
                </a:moveTo>
                <a:cubicBezTo>
                  <a:pt x="174417" y="3044581"/>
                  <a:pt x="238967" y="3058160"/>
                  <a:pt x="297409" y="3091902"/>
                </a:cubicBezTo>
                <a:cubicBezTo>
                  <a:pt x="453255" y="3181878"/>
                  <a:pt x="506651" y="3381158"/>
                  <a:pt x="416673" y="3537003"/>
                </a:cubicBezTo>
                <a:cubicBezTo>
                  <a:pt x="337943" y="3673368"/>
                  <a:pt x="175529" y="3731295"/>
                  <a:pt x="31751" y="3683368"/>
                </a:cubicBezTo>
                <a:lnTo>
                  <a:pt x="0" y="3669070"/>
                </a:lnTo>
                <a:lnTo>
                  <a:pt x="0" y="3079852"/>
                </a:lnTo>
                <a:lnTo>
                  <a:pt x="35156" y="3063756"/>
                </a:lnTo>
                <a:cubicBezTo>
                  <a:pt x="59982" y="3055817"/>
                  <a:pt x="85729" y="3050848"/>
                  <a:pt x="111814" y="3049004"/>
                </a:cubicBezTo>
                <a:close/>
                <a:moveTo>
                  <a:pt x="0" y="0"/>
                </a:moveTo>
                <a:lnTo>
                  <a:pt x="4695433" y="0"/>
                </a:lnTo>
                <a:lnTo>
                  <a:pt x="4663044" y="68762"/>
                </a:lnTo>
                <a:cubicBezTo>
                  <a:pt x="4636274" y="118744"/>
                  <a:pt x="4605467" y="163546"/>
                  <a:pt x="4571319" y="201411"/>
                </a:cubicBezTo>
                <a:cubicBezTo>
                  <a:pt x="4449886" y="335755"/>
                  <a:pt x="4268949" y="426743"/>
                  <a:pt x="4099777" y="504347"/>
                </a:cubicBezTo>
                <a:cubicBezTo>
                  <a:pt x="3604896" y="731933"/>
                  <a:pt x="3591784" y="1317548"/>
                  <a:pt x="3811860" y="1682068"/>
                </a:cubicBezTo>
                <a:cubicBezTo>
                  <a:pt x="4454413" y="2741008"/>
                  <a:pt x="4084752" y="3706193"/>
                  <a:pt x="3167043" y="4278500"/>
                </a:cubicBezTo>
                <a:cubicBezTo>
                  <a:pt x="3009772" y="4376529"/>
                  <a:pt x="2817700" y="4417630"/>
                  <a:pt x="2640955" y="4485587"/>
                </a:cubicBezTo>
                <a:cubicBezTo>
                  <a:pt x="2250950" y="4603206"/>
                  <a:pt x="1866703" y="4642930"/>
                  <a:pt x="1495663" y="4435228"/>
                </a:cubicBezTo>
                <a:cubicBezTo>
                  <a:pt x="1259049" y="4302759"/>
                  <a:pt x="1121911" y="4090107"/>
                  <a:pt x="1020813" y="3838149"/>
                </a:cubicBezTo>
                <a:cubicBezTo>
                  <a:pt x="910679" y="3564211"/>
                  <a:pt x="784571" y="3292847"/>
                  <a:pt x="626404" y="3045292"/>
                </a:cubicBezTo>
                <a:cubicBezTo>
                  <a:pt x="516355" y="2873268"/>
                  <a:pt x="336073" y="2807363"/>
                  <a:pt x="147061" y="2765401"/>
                </a:cubicBezTo>
                <a:lnTo>
                  <a:pt x="0" y="27366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標題 1"/>
          <p:cNvSpPr>
            <a:spLocks noGrp="1"/>
          </p:cNvSpPr>
          <p:nvPr>
            <p:ph type="ctrTitle"/>
          </p:nvPr>
        </p:nvSpPr>
        <p:spPr>
          <a:xfrm>
            <a:off x="729079" y="897147"/>
            <a:ext cx="10687889" cy="3459193"/>
          </a:xfrm>
        </p:spPr>
        <p:txBody>
          <a:bodyPr vert="horz" lIns="91440" tIns="45720" rIns="91440" bIns="45720" rtlCol="0" anchor="ctr">
            <a:normAutofit fontScale="90000"/>
          </a:bodyPr>
          <a:lstStyle/>
          <a:p>
            <a:pPr algn="ctr">
              <a:lnSpc>
                <a:spcPct val="200000"/>
              </a:lnSpc>
              <a:spcBef>
                <a:spcPts val="0"/>
              </a:spcBef>
            </a:pPr>
            <a:r>
              <a:rPr lang="zh-TW" b="1" dirty="0">
                <a:solidFill>
                  <a:schemeClr val="bg2">
                    <a:lumMod val="25000"/>
                  </a:schemeClr>
                </a:solidFill>
                <a:latin typeface="DFKai-SB"/>
              </a:rPr>
              <a:t>1</a:t>
            </a:r>
            <a:r>
              <a:rPr lang="en-US" altLang="zh-TW" b="1" dirty="0">
                <a:solidFill>
                  <a:schemeClr val="bg2">
                    <a:lumMod val="25000"/>
                  </a:schemeClr>
                </a:solidFill>
                <a:latin typeface="DFKai-SB"/>
              </a:rPr>
              <a:t>13</a:t>
            </a:r>
            <a:r>
              <a:rPr lang="zh-TW" b="1" dirty="0">
                <a:solidFill>
                  <a:schemeClr val="bg2">
                    <a:lumMod val="25000"/>
                  </a:schemeClr>
                </a:solidFill>
                <a:latin typeface="DFKai-SB"/>
              </a:rPr>
              <a:t>年度會計業務宣導講習</a:t>
            </a:r>
            <a:r>
              <a:rPr lang="zh-TW" sz="4400" b="1" dirty="0">
                <a:solidFill>
                  <a:srgbClr val="FF3300"/>
                </a:solidFill>
                <a:latin typeface="DFKai-SB"/>
              </a:rPr>
              <a:t/>
            </a:r>
            <a:br>
              <a:rPr lang="zh-TW" sz="4400" b="1" dirty="0">
                <a:solidFill>
                  <a:srgbClr val="FF3300"/>
                </a:solidFill>
                <a:latin typeface="DFKai-SB"/>
              </a:rPr>
            </a:br>
            <a:r>
              <a:rPr lang="zh-TW" altLang="en-US" sz="4200" dirty="0" smtClean="0">
                <a:solidFill>
                  <a:schemeClr val="bg2">
                    <a:lumMod val="25000"/>
                  </a:schemeClr>
                </a:solidFill>
                <a:latin typeface="DFKai-SB"/>
              </a:rPr>
              <a:t>教育部</a:t>
            </a:r>
            <a:r>
              <a:rPr lang="zh-TW" altLang="en-US" sz="4200" dirty="0">
                <a:solidFill>
                  <a:schemeClr val="bg2">
                    <a:lumMod val="25000"/>
                  </a:schemeClr>
                </a:solidFill>
                <a:latin typeface="DFKai-SB"/>
              </a:rPr>
              <a:t>及</a:t>
            </a:r>
            <a:r>
              <a:rPr lang="zh-TW" altLang="en-US" sz="4200" dirty="0" smtClean="0">
                <a:solidFill>
                  <a:schemeClr val="bg2">
                    <a:lumMod val="25000"/>
                  </a:schemeClr>
                </a:solidFill>
                <a:latin typeface="DFKai-SB"/>
              </a:rPr>
              <a:t>所屬補助計畫經費執行與核結注意事項</a:t>
            </a:r>
            <a:endParaRPr lang="zh-TW" sz="4200" dirty="0">
              <a:solidFill>
                <a:schemeClr val="bg2">
                  <a:lumMod val="25000"/>
                </a:schemeClr>
              </a:solidFill>
              <a:latin typeface="DFKai-SB"/>
            </a:endParaRPr>
          </a:p>
        </p:txBody>
      </p:sp>
      <p:sp>
        <p:nvSpPr>
          <p:cNvPr id="3" name="副標題 2"/>
          <p:cNvSpPr>
            <a:spLocks noGrp="1"/>
          </p:cNvSpPr>
          <p:nvPr>
            <p:ph type="subTitle" idx="1"/>
          </p:nvPr>
        </p:nvSpPr>
        <p:spPr>
          <a:xfrm>
            <a:off x="4128837" y="5003131"/>
            <a:ext cx="4227871" cy="1448860"/>
          </a:xfrm>
        </p:spPr>
        <p:txBody>
          <a:bodyPr vert="horz" lIns="91440" tIns="45720" rIns="91440" bIns="45720" rtlCol="0" anchor="t">
            <a:normAutofit/>
          </a:bodyPr>
          <a:lstStyle/>
          <a:p>
            <a:pPr algn="ctr"/>
            <a:r>
              <a:rPr lang="zh-TW" sz="3200" b="1" dirty="0" smtClean="0">
                <a:latin typeface="DFKai-SB"/>
              </a:rPr>
              <a:t>主計室</a:t>
            </a:r>
            <a:r>
              <a:rPr lang="zh-TW" altLang="en-US" sz="3200" b="1" dirty="0">
                <a:latin typeface="DFKai-SB"/>
              </a:rPr>
              <a:t> </a:t>
            </a:r>
            <a:endParaRPr lang="zh-TW" dirty="0"/>
          </a:p>
          <a:p>
            <a:pPr algn="ctr"/>
            <a:r>
              <a:rPr lang="zh-TW" sz="3200" b="1" dirty="0">
                <a:latin typeface="DFKai-SB"/>
              </a:rPr>
              <a:t>1</a:t>
            </a:r>
            <a:r>
              <a:rPr lang="en-US" altLang="zh-TW" sz="3200" b="1" dirty="0">
                <a:latin typeface="DFKai-SB"/>
              </a:rPr>
              <a:t>13</a:t>
            </a:r>
            <a:r>
              <a:rPr lang="zh-TW" sz="3200" b="1" dirty="0">
                <a:latin typeface="DFKai-SB"/>
              </a:rPr>
              <a:t>年</a:t>
            </a:r>
            <a:r>
              <a:rPr lang="en-US" altLang="zh-TW" sz="3200" b="1" dirty="0">
                <a:latin typeface="DFKai-SB"/>
              </a:rPr>
              <a:t>3</a:t>
            </a:r>
            <a:r>
              <a:rPr lang="zh-TW" sz="3200" b="1" dirty="0">
                <a:latin typeface="DFKai-SB"/>
              </a:rPr>
              <a:t>月5日</a:t>
            </a:r>
            <a:endParaRPr lang="zh-TW" dirty="0"/>
          </a:p>
          <a:p>
            <a:endParaRPr lang="zh-TW" altLang="en-US" dirty="0"/>
          </a:p>
        </p:txBody>
      </p:sp>
      <p:sp>
        <p:nvSpPr>
          <p:cNvPr id="5" name="橢圓 4"/>
          <p:cNvSpPr/>
          <p:nvPr/>
        </p:nvSpPr>
        <p:spPr>
          <a:xfrm>
            <a:off x="9480430" y="6133381"/>
            <a:ext cx="715993" cy="72461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4" name="圖片 3"/>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25921299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內容版面配置區 2"/>
          <p:cNvSpPr txBox="1">
            <a:spLocks/>
          </p:cNvSpPr>
          <p:nvPr/>
        </p:nvSpPr>
        <p:spPr>
          <a:xfrm>
            <a:off x="514904" y="745725"/>
            <a:ext cx="11256885" cy="5237826"/>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3000"/>
              </a:spcBef>
            </a:pPr>
            <a:r>
              <a:rPr lang="zh-TW" altLang="en-US" sz="2800" dirty="0">
                <a:ln w="0">
                  <a:solidFill>
                    <a:schemeClr val="tx1"/>
                  </a:solidFill>
                </a:ln>
                <a:effectLst>
                  <a:outerShdw blurRad="38100" dist="19050" dir="2700000" algn="tl" rotWithShape="0">
                    <a:schemeClr val="dk1">
                      <a:alpha val="40000"/>
                    </a:schemeClr>
                  </a:outerShdw>
                </a:effectLst>
                <a:latin typeface="DFKai-SB"/>
              </a:rPr>
              <a:t>教育部補</a:t>
            </a:r>
            <a:r>
              <a:rPr lang="en-US" altLang="zh-TW" sz="2800" dirty="0">
                <a:ln w="0">
                  <a:solidFill>
                    <a:schemeClr val="tx1"/>
                  </a:solidFill>
                </a:ln>
                <a:effectLst>
                  <a:outerShdw blurRad="38100" dist="19050" dir="2700000" algn="tl" rotWithShape="0">
                    <a:schemeClr val="dk1">
                      <a:alpha val="40000"/>
                    </a:schemeClr>
                  </a:outerShdw>
                </a:effectLst>
                <a:latin typeface="DFKai-SB"/>
              </a:rPr>
              <a:t>(</a:t>
            </a:r>
            <a:r>
              <a:rPr lang="zh-TW" altLang="en-US" sz="2800" dirty="0">
                <a:ln w="0">
                  <a:solidFill>
                    <a:schemeClr val="tx1"/>
                  </a:solidFill>
                </a:ln>
                <a:effectLst>
                  <a:outerShdw blurRad="38100" dist="19050" dir="2700000" algn="tl" rotWithShape="0">
                    <a:schemeClr val="dk1">
                      <a:alpha val="40000"/>
                    </a:schemeClr>
                  </a:outerShdw>
                </a:effectLst>
                <a:latin typeface="DFKai-SB"/>
              </a:rPr>
              <a:t>捐</a:t>
            </a:r>
            <a:r>
              <a:rPr lang="en-US" altLang="zh-TW" sz="2800" dirty="0">
                <a:ln w="0">
                  <a:solidFill>
                    <a:schemeClr val="tx1"/>
                  </a:solidFill>
                </a:ln>
                <a:effectLst>
                  <a:outerShdw blurRad="38100" dist="19050" dir="2700000" algn="tl" rotWithShape="0">
                    <a:schemeClr val="dk1">
                      <a:alpha val="40000"/>
                    </a:schemeClr>
                  </a:outerShdw>
                </a:effectLst>
                <a:latin typeface="DFKai-SB"/>
              </a:rPr>
              <a:t>)</a:t>
            </a:r>
            <a:r>
              <a:rPr lang="zh-TW" altLang="en-US" sz="2800" dirty="0">
                <a:ln w="0">
                  <a:solidFill>
                    <a:schemeClr val="tx1"/>
                  </a:solidFill>
                </a:ln>
                <a:effectLst>
                  <a:outerShdw blurRad="38100" dist="19050" dir="2700000" algn="tl" rotWithShape="0">
                    <a:schemeClr val="dk1">
                      <a:alpha val="40000"/>
                    </a:schemeClr>
                  </a:outerShdw>
                </a:effectLst>
                <a:latin typeface="DFKai-SB"/>
              </a:rPr>
              <a:t>助及委辦經費編列基準表</a:t>
            </a:r>
          </a:p>
          <a:p>
            <a:pPr marL="177800">
              <a:lnSpc>
                <a:spcPts val="3500"/>
              </a:lnSpc>
              <a:spcBef>
                <a:spcPts val="1800"/>
              </a:spcBef>
            </a:pPr>
            <a:r>
              <a:rPr lang="zh-TW" altLang="en-US" sz="2400" dirty="0" smtClean="0">
                <a:latin typeface="DFKai-SB"/>
                <a:ea typeface="+mj-ea"/>
                <a:cs typeface="+mj-cs"/>
              </a:rPr>
              <a:t>人事費</a:t>
            </a:r>
            <a:r>
              <a:rPr lang="zh-TW" altLang="en-US" sz="2400" dirty="0">
                <a:latin typeface="DFKai-SB"/>
                <a:ea typeface="+mj-ea"/>
                <a:cs typeface="+mj-cs"/>
              </a:rPr>
              <a:t/>
            </a:r>
            <a:br>
              <a:rPr lang="zh-TW" altLang="en-US" sz="2400" dirty="0">
                <a:latin typeface="DFKai-SB"/>
                <a:ea typeface="+mj-ea"/>
                <a:cs typeface="+mj-cs"/>
              </a:rPr>
            </a:br>
            <a:r>
              <a:rPr lang="zh-TW" altLang="en-US" sz="2400" dirty="0" smtClean="0">
                <a:latin typeface="DFKai-SB"/>
                <a:ea typeface="+mj-ea"/>
                <a:cs typeface="+mj-cs"/>
              </a:rPr>
              <a:t> </a:t>
            </a:r>
            <a:r>
              <a:rPr lang="zh-TW" altLang="en-US" sz="2400" b="1" dirty="0" smtClean="0">
                <a:latin typeface="DFKai-SB"/>
                <a:ea typeface="+mj-ea"/>
                <a:cs typeface="+mj-cs"/>
              </a:rPr>
              <a:t>編列基準</a:t>
            </a:r>
            <a:r>
              <a:rPr lang="zh-TW" altLang="en-US" sz="2400" b="1" dirty="0" smtClean="0">
                <a:latin typeface="DFKai-SB"/>
              </a:rPr>
              <a:t>：</a:t>
            </a:r>
            <a:endParaRPr lang="zh-TW" altLang="en-US" sz="2400" b="1" dirty="0">
              <a:latin typeface="DFKai-SB"/>
              <a:ea typeface="+mj-ea"/>
              <a:cs typeface="+mj-cs"/>
            </a:endParaRPr>
          </a:p>
        </p:txBody>
      </p:sp>
      <p:graphicFrame>
        <p:nvGraphicFramePr>
          <p:cNvPr id="5" name="表格 4"/>
          <p:cNvGraphicFramePr>
            <a:graphicFrameLocks noGrp="1"/>
          </p:cNvGraphicFramePr>
          <p:nvPr>
            <p:extLst>
              <p:ext uri="{D42A27DB-BD31-4B8C-83A1-F6EECF244321}">
                <p14:modId xmlns:p14="http://schemas.microsoft.com/office/powerpoint/2010/main" val="195037145"/>
              </p:ext>
            </p:extLst>
          </p:nvPr>
        </p:nvGraphicFramePr>
        <p:xfrm>
          <a:off x="1287262" y="2388096"/>
          <a:ext cx="9765437" cy="4101480"/>
        </p:xfrm>
        <a:graphic>
          <a:graphicData uri="http://schemas.openxmlformats.org/drawingml/2006/table">
            <a:tbl>
              <a:tblPr>
                <a:tableStyleId>{5C22544A-7EE6-4342-B048-85BDC9FD1C3A}</a:tableStyleId>
              </a:tblPr>
              <a:tblGrid>
                <a:gridCol w="2459115">
                  <a:extLst>
                    <a:ext uri="{9D8B030D-6E8A-4147-A177-3AD203B41FA5}">
                      <a16:colId xmlns:a16="http://schemas.microsoft.com/office/drawing/2014/main" val="925430181"/>
                    </a:ext>
                  </a:extLst>
                </a:gridCol>
                <a:gridCol w="7306322">
                  <a:extLst>
                    <a:ext uri="{9D8B030D-6E8A-4147-A177-3AD203B41FA5}">
                      <a16:colId xmlns:a16="http://schemas.microsoft.com/office/drawing/2014/main" val="429094020"/>
                    </a:ext>
                  </a:extLst>
                </a:gridCol>
              </a:tblGrid>
              <a:tr h="807095">
                <a:tc>
                  <a:txBody>
                    <a:bodyPr/>
                    <a:lstStyle/>
                    <a:p>
                      <a:pPr marL="0" algn="ctr" defTabSz="914400" rtl="0" eaLnBrk="1" latinLnBrk="0" hangingPunct="1">
                        <a:lnSpc>
                          <a:spcPct val="150000"/>
                        </a:lnSpc>
                      </a:pPr>
                      <a:r>
                        <a:rPr lang="zh-TW" altLang="en-US" dirty="0" smtClean="0">
                          <a:solidFill>
                            <a:schemeClr val="bg1"/>
                          </a:solidFill>
                        </a:rPr>
                        <a:t>二級用途別項目</a:t>
                      </a:r>
                      <a:endParaRPr lang="zh-TW" altLang="en-US" sz="1800" b="1" kern="1200" dirty="0">
                        <a:solidFill>
                          <a:schemeClr val="bg1"/>
                        </a:solidFill>
                        <a:latin typeface="+mn-lt"/>
                        <a:ea typeface="+mn-ea"/>
                        <a:cs typeface="+mn-cs"/>
                      </a:endParaRP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lnSpc>
                          <a:spcPct val="150000"/>
                        </a:lnSpc>
                      </a:pPr>
                      <a:r>
                        <a:rPr lang="zh-TW" altLang="en-US" dirty="0" smtClean="0">
                          <a:solidFill>
                            <a:schemeClr val="bg1"/>
                          </a:solidFill>
                        </a:rPr>
                        <a:t>編列基準</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extLst>
                  <a:ext uri="{0D108BD9-81ED-4DB2-BD59-A6C34878D82A}">
                    <a16:rowId xmlns:a16="http://schemas.microsoft.com/office/drawing/2014/main" val="1511547909"/>
                  </a:ext>
                </a:extLst>
              </a:tr>
              <a:tr h="626723">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dirty="0" smtClean="0"/>
                        <a:t>兼任計畫主持人</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a:r>
                        <a:rPr lang="zh-TW" altLang="en-US" sz="1800" dirty="0" smtClean="0"/>
                        <a:t>每人月薪資</a:t>
                      </a:r>
                      <a:r>
                        <a:rPr lang="en-US" altLang="zh-TW" sz="1800" dirty="0" smtClean="0"/>
                        <a:t>5,000</a:t>
                      </a:r>
                      <a:r>
                        <a:rPr lang="zh-TW" altLang="en-US" sz="1800" dirty="0" smtClean="0"/>
                        <a:t>元至</a:t>
                      </a:r>
                      <a:r>
                        <a:rPr lang="en-US" altLang="zh-TW" sz="1800" dirty="0" smtClean="0"/>
                        <a:t>8,000</a:t>
                      </a:r>
                      <a:r>
                        <a:rPr lang="zh-TW" altLang="en-US" sz="1800" dirty="0" smtClean="0"/>
                        <a:t>元。</a:t>
                      </a:r>
                      <a:endParaRPr lang="zh-TW" altLang="en-US" sz="1800" dirty="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91148156"/>
                  </a:ext>
                </a:extLst>
              </a:tr>
              <a:tr h="575415">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800" kern="1200" dirty="0" smtClean="0">
                          <a:solidFill>
                            <a:schemeClr val="dk1"/>
                          </a:solidFill>
                          <a:latin typeface="+mn-lt"/>
                          <a:ea typeface="+mn-ea"/>
                          <a:cs typeface="+mn-cs"/>
                        </a:rPr>
                        <a:t>兼任協同計畫主持人</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a:r>
                        <a:rPr lang="zh-TW" altLang="en-US" sz="1800" dirty="0" smtClean="0"/>
                        <a:t>每人月薪資</a:t>
                      </a:r>
                      <a:r>
                        <a:rPr lang="en-US" altLang="zh-TW" sz="1800" dirty="0" smtClean="0"/>
                        <a:t>4,000</a:t>
                      </a:r>
                      <a:r>
                        <a:rPr lang="zh-TW" altLang="en-US" sz="1800" dirty="0" smtClean="0"/>
                        <a:t>元至</a:t>
                      </a:r>
                      <a:r>
                        <a:rPr lang="en-US" altLang="zh-TW" sz="1800" dirty="0" smtClean="0"/>
                        <a:t>6,000</a:t>
                      </a:r>
                      <a:r>
                        <a:rPr lang="zh-TW" altLang="en-US" sz="1800" dirty="0" smtClean="0"/>
                        <a:t>元。</a:t>
                      </a:r>
                      <a:endParaRPr lang="zh-TW" altLang="en-US" sz="1800" dirty="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729287028"/>
                  </a:ext>
                </a:extLst>
              </a:tr>
              <a:tr h="537683">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800" kern="1200" dirty="0" smtClean="0">
                          <a:solidFill>
                            <a:schemeClr val="dk1"/>
                          </a:solidFill>
                          <a:latin typeface="+mn-lt"/>
                          <a:ea typeface="+mn-ea"/>
                          <a:cs typeface="+mn-cs"/>
                        </a:rPr>
                        <a:t>兼任行政助理</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a:r>
                        <a:rPr lang="zh-TW" altLang="en-US" sz="1800" dirty="0" smtClean="0"/>
                        <a:t>每人月薪資</a:t>
                      </a:r>
                      <a:r>
                        <a:rPr lang="en-US" altLang="zh-TW" sz="1800" dirty="0" smtClean="0"/>
                        <a:t>3,000</a:t>
                      </a:r>
                      <a:r>
                        <a:rPr lang="zh-TW" altLang="en-US" sz="1800" dirty="0" smtClean="0"/>
                        <a:t>元至</a:t>
                      </a:r>
                      <a:r>
                        <a:rPr lang="en-US" altLang="zh-TW" sz="1800" dirty="0" smtClean="0"/>
                        <a:t>5,000</a:t>
                      </a:r>
                      <a:r>
                        <a:rPr lang="zh-TW" altLang="en-US" sz="1800" dirty="0" smtClean="0"/>
                        <a:t>元。 </a:t>
                      </a:r>
                      <a:endParaRPr lang="zh-TW" altLang="en-US" sz="1800" dirty="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92925449"/>
                  </a:ext>
                </a:extLst>
              </a:tr>
              <a:tr h="1554564">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800" kern="1200" dirty="0" smtClean="0">
                          <a:solidFill>
                            <a:schemeClr val="dk1"/>
                          </a:solidFill>
                          <a:latin typeface="+mn-lt"/>
                          <a:ea typeface="+mn-ea"/>
                          <a:cs typeface="+mn-cs"/>
                        </a:rPr>
                        <a:t>專任行政助理</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r>
                        <a:rPr lang="en-US" altLang="zh-TW" sz="1800" dirty="0" smtClean="0"/>
                        <a:t>1.</a:t>
                      </a:r>
                      <a:r>
                        <a:rPr lang="zh-TW" altLang="en-US" dirty="0" smtClean="0"/>
                        <a:t>所需費用含薪資、退休金、保險及其他依法應給予項目。 </a:t>
                      </a:r>
                      <a:endParaRPr lang="en-US" altLang="zh-TW" dirty="0" smtClean="0"/>
                    </a:p>
                    <a:p>
                      <a:pPr marL="195263" indent="-195263" algn="just"/>
                      <a:r>
                        <a:rPr lang="en-US" altLang="zh-TW" sz="1800" dirty="0" smtClean="0"/>
                        <a:t>2.</a:t>
                      </a:r>
                      <a:r>
                        <a:rPr lang="zh-TW" altLang="en-US" sz="1800" dirty="0" smtClean="0"/>
                        <a:t>由執行單位考量工作內容、專業技能、獨立作業能力、相關經驗年資及預期績效表現等條件，自訂專任行政助理工作酬金標準核實支給。</a:t>
                      </a:r>
                      <a:r>
                        <a:rPr lang="en-US" altLang="zh-TW" sz="1800" dirty="0" smtClean="0"/>
                        <a:t>12 </a:t>
                      </a:r>
                      <a:r>
                        <a:rPr lang="zh-TW" altLang="en-US" sz="1800" dirty="0" smtClean="0"/>
                        <a:t>月 </a:t>
                      </a:r>
                      <a:r>
                        <a:rPr lang="en-US" altLang="zh-TW" sz="1800" dirty="0" smtClean="0"/>
                        <a:t>1 </a:t>
                      </a:r>
                      <a:r>
                        <a:rPr lang="zh-TW" altLang="en-US" sz="1800" dirty="0" smtClean="0"/>
                        <a:t>日仍在職者，始按當年工作月數依比率編列年終獎金。年終獎金 </a:t>
                      </a:r>
                      <a:r>
                        <a:rPr lang="en-US" altLang="zh-TW" sz="1800" dirty="0" smtClean="0"/>
                        <a:t>1 </a:t>
                      </a:r>
                      <a:r>
                        <a:rPr lang="zh-TW" altLang="en-US" sz="1800" dirty="0" smtClean="0"/>
                        <a:t>年以 </a:t>
                      </a:r>
                      <a:r>
                        <a:rPr lang="en-US" altLang="zh-TW" sz="1800" dirty="0" smtClean="0"/>
                        <a:t>1.5 </a:t>
                      </a:r>
                      <a:r>
                        <a:rPr lang="zh-TW" altLang="en-US" sz="1800" dirty="0" smtClean="0"/>
                        <a:t> 個月為限。 </a:t>
                      </a:r>
                      <a:endParaRPr lang="zh-TW" altLang="en-US" sz="1800" dirty="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12703061"/>
                  </a:ext>
                </a:extLst>
              </a:tr>
            </a:tbl>
          </a:graphicData>
        </a:graphic>
      </p:graphicFrame>
      <p:pic>
        <p:nvPicPr>
          <p:cNvPr id="6" name="圖片 5"/>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23766034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txBox="1">
            <a:spLocks/>
          </p:cNvSpPr>
          <p:nvPr/>
        </p:nvSpPr>
        <p:spPr>
          <a:xfrm>
            <a:off x="514904" y="648070"/>
            <a:ext cx="11256885" cy="5335481"/>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7800">
              <a:spcBef>
                <a:spcPts val="1800"/>
              </a:spcBef>
            </a:pPr>
            <a:r>
              <a:rPr lang="zh-TW" altLang="en-US" sz="2400" b="1" dirty="0">
                <a:latin typeface="DFKai-SB"/>
                <a:ea typeface="+mj-ea"/>
                <a:cs typeface="+mj-cs"/>
              </a:rPr>
              <a:t>支用說明</a:t>
            </a:r>
            <a:r>
              <a:rPr lang="zh-TW" altLang="en-US" sz="2400" dirty="0" smtClean="0">
                <a:latin typeface="DFKai-SB"/>
                <a:ea typeface="+mj-ea"/>
                <a:cs typeface="+mj-cs"/>
              </a:rPr>
              <a:t/>
            </a:r>
            <a:br>
              <a:rPr lang="zh-TW" altLang="en-US" sz="2400" dirty="0" smtClean="0">
                <a:latin typeface="DFKai-SB"/>
                <a:ea typeface="+mj-ea"/>
                <a:cs typeface="+mj-cs"/>
              </a:rPr>
            </a:br>
            <a:endParaRPr lang="zh-TW" altLang="en-US" sz="2400" dirty="0">
              <a:latin typeface="DFKai-SB"/>
              <a:ea typeface="+mj-ea"/>
              <a:cs typeface="+mj-cs"/>
            </a:endParaRPr>
          </a:p>
        </p:txBody>
      </p:sp>
      <p:graphicFrame>
        <p:nvGraphicFramePr>
          <p:cNvPr id="3" name="表格 2"/>
          <p:cNvGraphicFramePr>
            <a:graphicFrameLocks noGrp="1"/>
          </p:cNvGraphicFramePr>
          <p:nvPr>
            <p:extLst>
              <p:ext uri="{D42A27DB-BD31-4B8C-83A1-F6EECF244321}">
                <p14:modId xmlns:p14="http://schemas.microsoft.com/office/powerpoint/2010/main" val="3232757595"/>
              </p:ext>
            </p:extLst>
          </p:nvPr>
        </p:nvGraphicFramePr>
        <p:xfrm>
          <a:off x="1304028" y="1198488"/>
          <a:ext cx="10174800" cy="5381301"/>
        </p:xfrm>
        <a:graphic>
          <a:graphicData uri="http://schemas.openxmlformats.org/drawingml/2006/table">
            <a:tbl>
              <a:tblPr>
                <a:tableStyleId>{5C22544A-7EE6-4342-B048-85BDC9FD1C3A}</a:tableStyleId>
              </a:tblPr>
              <a:tblGrid>
                <a:gridCol w="1989588">
                  <a:extLst>
                    <a:ext uri="{9D8B030D-6E8A-4147-A177-3AD203B41FA5}">
                      <a16:colId xmlns:a16="http://schemas.microsoft.com/office/drawing/2014/main" val="925430181"/>
                    </a:ext>
                  </a:extLst>
                </a:gridCol>
                <a:gridCol w="8185212">
                  <a:extLst>
                    <a:ext uri="{9D8B030D-6E8A-4147-A177-3AD203B41FA5}">
                      <a16:colId xmlns:a16="http://schemas.microsoft.com/office/drawing/2014/main" val="429094020"/>
                    </a:ext>
                  </a:extLst>
                </a:gridCol>
              </a:tblGrid>
              <a:tr h="497607">
                <a:tc>
                  <a:txBody>
                    <a:bodyPr/>
                    <a:lstStyle/>
                    <a:p>
                      <a:pPr marL="0" algn="ctr" defTabSz="914400" rtl="0" eaLnBrk="1" latinLnBrk="0" hangingPunct="1">
                        <a:lnSpc>
                          <a:spcPct val="150000"/>
                        </a:lnSpc>
                      </a:pPr>
                      <a:endParaRPr lang="zh-TW" altLang="en-US" sz="1800" b="1" kern="1200" dirty="0">
                        <a:solidFill>
                          <a:schemeClr val="bg1"/>
                        </a:solidFill>
                        <a:latin typeface="+mn-lt"/>
                        <a:ea typeface="+mn-ea"/>
                        <a:cs typeface="+mn-cs"/>
                      </a:endParaRP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lnSpc>
                          <a:spcPct val="150000"/>
                        </a:lnSpc>
                      </a:pPr>
                      <a:r>
                        <a:rPr lang="zh-TW" altLang="en-US" dirty="0" smtClean="0">
                          <a:solidFill>
                            <a:schemeClr val="bg1"/>
                          </a:solidFill>
                        </a:rPr>
                        <a:t>支 用 說 明 及 限 制</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extLst>
                  <a:ext uri="{0D108BD9-81ED-4DB2-BD59-A6C34878D82A}">
                    <a16:rowId xmlns:a16="http://schemas.microsoft.com/office/drawing/2014/main" val="1511547909"/>
                  </a:ext>
                </a:extLst>
              </a:tr>
              <a:tr h="1031159">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800" kern="1200" dirty="0" smtClean="0">
                          <a:solidFill>
                            <a:schemeClr val="dk1"/>
                          </a:solidFill>
                          <a:latin typeface="+mn-lt"/>
                          <a:ea typeface="+mn-ea"/>
                          <a:cs typeface="+mn-cs"/>
                        </a:rPr>
                        <a:t>主持人資格</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just" defTabSz="914400" rtl="0" eaLnBrk="1" latinLnBrk="0" hangingPunct="1">
                        <a:lnSpc>
                          <a:spcPts val="2500"/>
                        </a:lnSpc>
                      </a:pPr>
                      <a:r>
                        <a:rPr lang="en-US" altLang="zh-TW" sz="1600" dirty="0" smtClean="0"/>
                        <a:t>1.</a:t>
                      </a:r>
                      <a:r>
                        <a:rPr lang="zh-TW" altLang="en-US" sz="1600" dirty="0" smtClean="0"/>
                        <a:t>每一計畫主持人限</a:t>
                      </a:r>
                      <a:r>
                        <a:rPr lang="en-US" altLang="zh-TW" sz="1600" dirty="0" smtClean="0"/>
                        <a:t>1</a:t>
                      </a:r>
                      <a:r>
                        <a:rPr lang="zh-TW" altLang="en-US" sz="1600" dirty="0" smtClean="0"/>
                        <a:t>人，協同主持人限</a:t>
                      </a:r>
                      <a:r>
                        <a:rPr lang="en-US" altLang="zh-TW" sz="1600" dirty="0" smtClean="0"/>
                        <a:t>1</a:t>
                      </a:r>
                      <a:r>
                        <a:rPr lang="zh-TW" altLang="en-US" sz="1600" dirty="0" smtClean="0"/>
                        <a:t>至</a:t>
                      </a:r>
                      <a:r>
                        <a:rPr lang="en-US" altLang="zh-TW" sz="1600" dirty="0" smtClean="0"/>
                        <a:t>2</a:t>
                      </a:r>
                      <a:r>
                        <a:rPr lang="zh-TW" altLang="en-US" sz="1600" dirty="0" smtClean="0"/>
                        <a:t>人。</a:t>
                      </a:r>
                      <a:endParaRPr lang="en-US" altLang="zh-TW" sz="1600" dirty="0" smtClean="0"/>
                    </a:p>
                    <a:p>
                      <a:pPr marL="0" algn="just" defTabSz="914400" rtl="0" eaLnBrk="1" latinLnBrk="0" hangingPunct="1">
                        <a:lnSpc>
                          <a:spcPts val="2500"/>
                        </a:lnSpc>
                      </a:pPr>
                      <a:r>
                        <a:rPr lang="en-US" altLang="zh-TW" sz="1600" dirty="0" smtClean="0"/>
                        <a:t>2.</a:t>
                      </a:r>
                      <a:r>
                        <a:rPr lang="zh-TW" altLang="en-US" sz="1600" dirty="0" smtClean="0"/>
                        <a:t>須具博士或副教授以上資格或具相當經驗之專家。</a:t>
                      </a:r>
                      <a:endParaRPr lang="en-US" altLang="zh-TW" sz="1600" dirty="0" smtClean="0"/>
                    </a:p>
                    <a:p>
                      <a:pPr marL="0" algn="just" defTabSz="914400" rtl="0" eaLnBrk="1" latinLnBrk="0" hangingPunct="1">
                        <a:lnSpc>
                          <a:spcPts val="2500"/>
                        </a:lnSpc>
                      </a:pPr>
                      <a:r>
                        <a:rPr lang="en-US" altLang="zh-TW" sz="1600" dirty="0" smtClean="0"/>
                        <a:t>3.</a:t>
                      </a:r>
                      <a:r>
                        <a:rPr lang="zh-TW" altLang="en-US" sz="1600" dirty="0" smtClean="0"/>
                        <a:t>前述限制倘因特殊需要，經教育部同意者，不在此限。 </a:t>
                      </a:r>
                      <a:endParaRPr lang="zh-TW" altLang="en-US" sz="16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103488510"/>
                  </a:ext>
                </a:extLst>
              </a:tr>
              <a:tr h="455377">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dirty="0" smtClean="0"/>
                        <a:t>原則人數</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just" defTabSz="914400" rtl="0" eaLnBrk="1" latinLnBrk="0" hangingPunct="1">
                        <a:lnSpc>
                          <a:spcPts val="2500"/>
                        </a:lnSpc>
                      </a:pPr>
                      <a:r>
                        <a:rPr lang="zh-TW" altLang="en-US" sz="1600" kern="1200" dirty="0" smtClean="0">
                          <a:solidFill>
                            <a:schemeClr val="dk1"/>
                          </a:solidFill>
                          <a:latin typeface="+mn-lt"/>
                          <a:ea typeface="+mn-ea"/>
                          <a:cs typeface="+mn-cs"/>
                        </a:rPr>
                        <a:t>不超過</a:t>
                      </a:r>
                      <a:r>
                        <a:rPr lang="en-US" altLang="zh-TW" sz="1600" kern="1200" dirty="0" smtClean="0">
                          <a:solidFill>
                            <a:schemeClr val="dk1"/>
                          </a:solidFill>
                          <a:latin typeface="+mn-lt"/>
                          <a:ea typeface="+mn-ea"/>
                          <a:cs typeface="+mn-cs"/>
                        </a:rPr>
                        <a:t>4</a:t>
                      </a:r>
                      <a:r>
                        <a:rPr lang="zh-TW" altLang="en-US" sz="1600" kern="1200" dirty="0" smtClean="0">
                          <a:solidFill>
                            <a:schemeClr val="dk1"/>
                          </a:solidFill>
                          <a:latin typeface="+mn-lt"/>
                          <a:ea typeface="+mn-ea"/>
                          <a:cs typeface="+mn-cs"/>
                        </a:rPr>
                        <a:t>人為原則，但應業務需要，經教育部同意，得酌予增列。</a:t>
                      </a:r>
                      <a:endParaRPr lang="zh-TW" altLang="en-US" sz="16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91148156"/>
                  </a:ext>
                </a:extLst>
              </a:tr>
              <a:tr h="707587">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800" kern="1200" dirty="0" smtClean="0">
                          <a:solidFill>
                            <a:schemeClr val="dk1"/>
                          </a:solidFill>
                          <a:latin typeface="+mn-lt"/>
                          <a:ea typeface="+mn-ea"/>
                          <a:cs typeface="+mn-cs"/>
                        </a:rPr>
                        <a:t>流入限制</a:t>
                      </a:r>
                      <a:endParaRPr lang="zh-TW" altLang="en-US" sz="1800" kern="1200" dirty="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just" defTabSz="914400" rtl="0" eaLnBrk="1" latinLnBrk="0" hangingPunct="1">
                        <a:lnSpc>
                          <a:spcPts val="2500"/>
                        </a:lnSpc>
                      </a:pPr>
                      <a:r>
                        <a:rPr lang="zh-TW" altLang="en-US" sz="1600" kern="1200" dirty="0" smtClean="0">
                          <a:solidFill>
                            <a:schemeClr val="dk1"/>
                          </a:solidFill>
                          <a:latin typeface="+mn-lt"/>
                          <a:ea typeface="+mn-ea"/>
                          <a:cs typeface="+mn-cs"/>
                        </a:rPr>
                        <a:t>除經教育部同意</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一級用途別互相流用</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或依法令規定調增相關費用致不敷使用者外</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如基本工資調整等</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，不得流入，</a:t>
                      </a:r>
                      <a:r>
                        <a:rPr lang="zh-TW" altLang="en-US" sz="1600" dirty="0" smtClean="0"/>
                        <a:t>所需經費占總經費之比率以不超過 </a:t>
                      </a:r>
                      <a:r>
                        <a:rPr lang="en-US" altLang="zh-TW" sz="1600" dirty="0" smtClean="0"/>
                        <a:t>50</a:t>
                      </a:r>
                      <a:r>
                        <a:rPr lang="zh-TW" altLang="en-US" sz="1600" dirty="0" smtClean="0"/>
                        <a:t>％為原則。</a:t>
                      </a:r>
                      <a:endParaRPr lang="zh-TW" altLang="en-US" sz="16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729287028"/>
                  </a:ext>
                </a:extLst>
              </a:tr>
              <a:tr h="573091">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dirty="0" smtClean="0"/>
                        <a:t>不得支領</a:t>
                      </a:r>
                      <a:endParaRPr lang="zh-TW" altLang="en-US" sz="18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just" defTabSz="914400" rtl="0" eaLnBrk="1" latinLnBrk="0" hangingPunct="1">
                        <a:lnSpc>
                          <a:spcPts val="2500"/>
                        </a:lnSpc>
                      </a:pPr>
                      <a:r>
                        <a:rPr lang="zh-TW" altLang="en-US" sz="1600" kern="1200" dirty="0" smtClean="0">
                          <a:solidFill>
                            <a:schemeClr val="dk1"/>
                          </a:solidFill>
                          <a:latin typeface="+mn-lt"/>
                          <a:ea typeface="+mn-ea"/>
                          <a:cs typeface="+mn-cs"/>
                        </a:rPr>
                        <a:t>已按月支領固定津貼者，除得依規定支領講座鐘點費外，不得重複支領計畫之其他酬勞</a:t>
                      </a:r>
                      <a:r>
                        <a:rPr lang="zh-TW" altLang="en-US" sz="1600" dirty="0" smtClean="0"/>
                        <a:t>。</a:t>
                      </a:r>
                      <a:endParaRPr lang="zh-TW" altLang="en-US" sz="16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92925449"/>
                  </a:ext>
                </a:extLst>
              </a:tr>
              <a:tr h="2079533">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dirty="0" smtClean="0"/>
                        <a:t>兼職限制</a:t>
                      </a:r>
                      <a:endParaRPr lang="zh-TW" altLang="en-US" sz="18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lnSpc>
                          <a:spcPts val="2500"/>
                        </a:lnSpc>
                      </a:pPr>
                      <a:r>
                        <a:rPr lang="en-US" altLang="zh-TW" sz="1600" dirty="0" smtClean="0"/>
                        <a:t>1.</a:t>
                      </a:r>
                      <a:r>
                        <a:rPr lang="zh-TW" altLang="en-US" sz="1600" dirty="0" smtClean="0"/>
                        <a:t>專任行政助理得再兼任： </a:t>
                      </a:r>
                      <a:endParaRPr lang="en-US" altLang="zh-TW" sz="1600" dirty="0" smtClean="0"/>
                    </a:p>
                    <a:p>
                      <a:pPr marL="177800" indent="-44450" algn="just">
                        <a:lnSpc>
                          <a:spcPts val="2500"/>
                        </a:lnSpc>
                      </a:pPr>
                      <a:r>
                        <a:rPr lang="en-US" altLang="zh-TW" sz="1600" dirty="0" smtClean="0"/>
                        <a:t>(1)</a:t>
                      </a:r>
                      <a:r>
                        <a:rPr lang="zh-TW" altLang="en-US" sz="1600" dirty="0" smtClean="0"/>
                        <a:t>教育部或其他機關</a:t>
                      </a:r>
                      <a:r>
                        <a:rPr lang="en-US" altLang="zh-TW" sz="1600" dirty="0" smtClean="0"/>
                        <a:t>2</a:t>
                      </a:r>
                      <a:r>
                        <a:rPr lang="zh-TW" altLang="en-US" sz="1600" dirty="0" smtClean="0"/>
                        <a:t>項以內計畫之助理或臨時工。</a:t>
                      </a:r>
                      <a:endParaRPr lang="en-US" altLang="zh-TW" sz="1600" dirty="0" smtClean="0"/>
                    </a:p>
                    <a:p>
                      <a:pPr marL="177800" indent="-44450" algn="just">
                        <a:lnSpc>
                          <a:spcPts val="2500"/>
                        </a:lnSpc>
                      </a:pPr>
                      <a:r>
                        <a:rPr lang="en-US" altLang="zh-TW" sz="1600" dirty="0" smtClean="0"/>
                        <a:t>(2)</a:t>
                      </a:r>
                      <a:r>
                        <a:rPr lang="zh-TW" altLang="en-US" sz="1600" dirty="0" smtClean="0"/>
                        <a:t>支領兼任報酬以每月總額</a:t>
                      </a:r>
                      <a:r>
                        <a:rPr lang="en-US" altLang="zh-TW" sz="1600" dirty="0" smtClean="0"/>
                        <a:t>1</a:t>
                      </a:r>
                      <a:r>
                        <a:rPr lang="zh-TW" altLang="en-US" sz="1600" dirty="0" smtClean="0"/>
                        <a:t>萬元為限。</a:t>
                      </a:r>
                      <a:endParaRPr lang="en-US" altLang="zh-TW" sz="1600" dirty="0" smtClean="0"/>
                    </a:p>
                    <a:p>
                      <a:pPr marL="168275" indent="-168275" algn="just" defTabSz="914400" rtl="0" eaLnBrk="1" latinLnBrk="0" hangingPunct="1">
                        <a:lnSpc>
                          <a:spcPts val="2500"/>
                        </a:lnSpc>
                        <a:spcBef>
                          <a:spcPts val="600"/>
                        </a:spcBef>
                      </a:pPr>
                      <a:r>
                        <a:rPr lang="en-US" altLang="zh-TW" sz="1600" kern="1200" dirty="0" smtClean="0">
                          <a:solidFill>
                            <a:schemeClr val="dk1"/>
                          </a:solidFill>
                          <a:latin typeface="+mn-lt"/>
                          <a:ea typeface="+mn-ea"/>
                          <a:cs typeface="+mn-cs"/>
                        </a:rPr>
                        <a:t>2.</a:t>
                      </a:r>
                      <a:r>
                        <a:rPr lang="zh-TW" altLang="en-US" sz="1600" dirty="0" smtClean="0"/>
                        <a:t>擔任教育部不同計畫項下之專任助理，如同年</a:t>
                      </a:r>
                      <a:r>
                        <a:rPr lang="en-US" altLang="zh-TW" sz="1600" dirty="0" smtClean="0"/>
                        <a:t>12</a:t>
                      </a:r>
                      <a:r>
                        <a:rPr lang="zh-TW" altLang="en-US" sz="1600" dirty="0" smtClean="0"/>
                        <a:t>月</a:t>
                      </a:r>
                      <a:r>
                        <a:rPr lang="en-US" altLang="zh-TW" sz="1600" dirty="0" smtClean="0"/>
                        <a:t>1</a:t>
                      </a:r>
                      <a:r>
                        <a:rPr lang="zh-TW" altLang="en-US" sz="1600" dirty="0" smtClean="0"/>
                        <a:t>日仍在職者，不論其在職月份是否 銜接，均可依實際在職月數合併計算後，按比率發給年終獎金</a:t>
                      </a:r>
                      <a:r>
                        <a:rPr lang="en-US" altLang="zh-TW" sz="1600" dirty="0" smtClean="0"/>
                        <a:t>(</a:t>
                      </a:r>
                      <a:r>
                        <a:rPr lang="zh-TW" altLang="en-US" sz="1600" dirty="0" smtClean="0"/>
                        <a:t>其任職前之政府機構相關工作經驗年資可合併計算發給，惟須檢附相關文件</a:t>
                      </a:r>
                      <a:r>
                        <a:rPr lang="en-US" altLang="zh-TW" sz="1600" dirty="0" smtClean="0"/>
                        <a:t>)</a:t>
                      </a:r>
                      <a:r>
                        <a:rPr lang="zh-TW" altLang="en-US" sz="1600" dirty="0" smtClean="0"/>
                        <a:t>。</a:t>
                      </a:r>
                      <a:endParaRPr lang="zh-TW" altLang="en-US" sz="16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12703061"/>
                  </a:ext>
                </a:extLst>
              </a:tr>
            </a:tbl>
          </a:graphicData>
        </a:graphic>
      </p:graphicFrame>
      <p:pic>
        <p:nvPicPr>
          <p:cNvPr id="4" name="圖片 3"/>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25659836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txBox="1">
            <a:spLocks/>
          </p:cNvSpPr>
          <p:nvPr/>
        </p:nvSpPr>
        <p:spPr>
          <a:xfrm>
            <a:off x="514904" y="745725"/>
            <a:ext cx="11256885" cy="5237826"/>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7800">
              <a:spcBef>
                <a:spcPts val="1800"/>
              </a:spcBef>
            </a:pPr>
            <a:r>
              <a:rPr lang="zh-TW" altLang="en-US" sz="2400" dirty="0" smtClean="0">
                <a:latin typeface="DFKai-SB"/>
                <a:ea typeface="+mj-ea"/>
                <a:cs typeface="+mj-cs"/>
              </a:rPr>
              <a:t>業務</a:t>
            </a:r>
            <a:r>
              <a:rPr lang="zh-TW" altLang="en-US" sz="2400" dirty="0">
                <a:latin typeface="DFKai-SB"/>
                <a:ea typeface="+mj-ea"/>
                <a:cs typeface="+mj-cs"/>
              </a:rPr>
              <a:t>費</a:t>
            </a:r>
            <a:br>
              <a:rPr lang="zh-TW" altLang="en-US" sz="2400" dirty="0">
                <a:latin typeface="DFKai-SB"/>
                <a:ea typeface="+mj-ea"/>
                <a:cs typeface="+mj-cs"/>
              </a:rPr>
            </a:br>
            <a:r>
              <a:rPr lang="zh-TW" altLang="en-US" sz="2400" dirty="0" smtClean="0">
                <a:latin typeface="DFKai-SB"/>
                <a:ea typeface="+mj-ea"/>
                <a:cs typeface="+mj-cs"/>
              </a:rPr>
              <a:t> </a:t>
            </a:r>
            <a:r>
              <a:rPr lang="zh-TW" altLang="en-US" sz="2400" b="1" dirty="0" smtClean="0">
                <a:latin typeface="DFKai-SB"/>
              </a:rPr>
              <a:t>編列</a:t>
            </a:r>
            <a:r>
              <a:rPr lang="zh-TW" altLang="en-US" sz="2400" b="1" dirty="0">
                <a:latin typeface="DFKai-SB"/>
              </a:rPr>
              <a:t>基準：</a:t>
            </a:r>
          </a:p>
          <a:p>
            <a:pPr marL="177800">
              <a:spcBef>
                <a:spcPts val="1800"/>
              </a:spcBef>
            </a:pPr>
            <a:endParaRPr lang="zh-TW" altLang="en-US" sz="2400" dirty="0">
              <a:latin typeface="DFKai-SB"/>
              <a:ea typeface="+mj-ea"/>
              <a:cs typeface="+mj-cs"/>
            </a:endParaRPr>
          </a:p>
        </p:txBody>
      </p:sp>
      <p:graphicFrame>
        <p:nvGraphicFramePr>
          <p:cNvPr id="3" name="表格 2"/>
          <p:cNvGraphicFramePr>
            <a:graphicFrameLocks noGrp="1"/>
          </p:cNvGraphicFramePr>
          <p:nvPr>
            <p:extLst>
              <p:ext uri="{D42A27DB-BD31-4B8C-83A1-F6EECF244321}">
                <p14:modId xmlns:p14="http://schemas.microsoft.com/office/powerpoint/2010/main" val="3137512819"/>
              </p:ext>
            </p:extLst>
          </p:nvPr>
        </p:nvGraphicFramePr>
        <p:xfrm>
          <a:off x="1278384" y="1669005"/>
          <a:ext cx="9765437" cy="4872270"/>
        </p:xfrm>
        <a:graphic>
          <a:graphicData uri="http://schemas.openxmlformats.org/drawingml/2006/table">
            <a:tbl>
              <a:tblPr>
                <a:tableStyleId>{5C22544A-7EE6-4342-B048-85BDC9FD1C3A}</a:tableStyleId>
              </a:tblPr>
              <a:tblGrid>
                <a:gridCol w="3338004">
                  <a:extLst>
                    <a:ext uri="{9D8B030D-6E8A-4147-A177-3AD203B41FA5}">
                      <a16:colId xmlns:a16="http://schemas.microsoft.com/office/drawing/2014/main" val="925430181"/>
                    </a:ext>
                  </a:extLst>
                </a:gridCol>
                <a:gridCol w="6427433">
                  <a:extLst>
                    <a:ext uri="{9D8B030D-6E8A-4147-A177-3AD203B41FA5}">
                      <a16:colId xmlns:a16="http://schemas.microsoft.com/office/drawing/2014/main" val="429094020"/>
                    </a:ext>
                  </a:extLst>
                </a:gridCol>
              </a:tblGrid>
              <a:tr h="578552">
                <a:tc>
                  <a:txBody>
                    <a:bodyPr/>
                    <a:lstStyle/>
                    <a:p>
                      <a:pPr marL="0" algn="ctr" defTabSz="914400" rtl="0" eaLnBrk="1" latinLnBrk="0" hangingPunct="1">
                        <a:lnSpc>
                          <a:spcPct val="150000"/>
                        </a:lnSpc>
                      </a:pPr>
                      <a:r>
                        <a:rPr lang="zh-TW" altLang="en-US" dirty="0" smtClean="0">
                          <a:solidFill>
                            <a:schemeClr val="bg1"/>
                          </a:solidFill>
                        </a:rPr>
                        <a:t>二級用途別項目</a:t>
                      </a:r>
                      <a:endParaRPr lang="zh-TW" altLang="en-US" sz="1800" b="1" kern="1200" dirty="0">
                        <a:solidFill>
                          <a:schemeClr val="bg1"/>
                        </a:solidFill>
                        <a:latin typeface="+mn-lt"/>
                        <a:ea typeface="+mn-ea"/>
                        <a:cs typeface="+mn-cs"/>
                      </a:endParaRP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lnSpc>
                          <a:spcPct val="150000"/>
                        </a:lnSpc>
                      </a:pPr>
                      <a:r>
                        <a:rPr lang="zh-TW" altLang="en-US" dirty="0" smtClean="0">
                          <a:solidFill>
                            <a:schemeClr val="bg1"/>
                          </a:solidFill>
                        </a:rPr>
                        <a:t>編列基準</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extLst>
                  <a:ext uri="{0D108BD9-81ED-4DB2-BD59-A6C34878D82A}">
                    <a16:rowId xmlns:a16="http://schemas.microsoft.com/office/drawing/2014/main" val="1511547909"/>
                  </a:ext>
                </a:extLst>
              </a:tr>
              <a:tr h="646563">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dirty="0" smtClean="0"/>
                        <a:t>主持費、引言費</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a:r>
                        <a:rPr lang="zh-TW" altLang="en-US" dirty="0" smtClean="0"/>
                        <a:t>每人次</a:t>
                      </a:r>
                      <a:r>
                        <a:rPr lang="en-US" altLang="zh-TW" dirty="0" smtClean="0"/>
                        <a:t>1,000</a:t>
                      </a:r>
                      <a:r>
                        <a:rPr lang="zh-TW" altLang="en-US" dirty="0" smtClean="0"/>
                        <a:t>元至</a:t>
                      </a:r>
                      <a:r>
                        <a:rPr lang="en-US" altLang="zh-TW" dirty="0" smtClean="0"/>
                        <a:t>2,500</a:t>
                      </a:r>
                      <a:r>
                        <a:rPr lang="zh-TW" altLang="en-US" dirty="0" smtClean="0"/>
                        <a:t>元。</a:t>
                      </a:r>
                      <a:endParaRPr lang="zh-TW" altLang="en-US" sz="1800" dirty="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91148156"/>
                  </a:ext>
                </a:extLst>
              </a:tr>
              <a:tr h="736847">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dirty="0" smtClean="0"/>
                        <a:t>諮詢費、輔導費、 指導費</a:t>
                      </a:r>
                      <a:endParaRPr lang="zh-TW" altLang="en-US" sz="18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l" defTabSz="914400" rtl="0" eaLnBrk="1" latinLnBrk="0" hangingPunct="1">
                        <a:lnSpc>
                          <a:spcPts val="2500"/>
                        </a:lnSpc>
                      </a:pPr>
                      <a:r>
                        <a:rPr lang="zh-TW" altLang="en-US" sz="1800" kern="1200" dirty="0" smtClean="0">
                          <a:solidFill>
                            <a:schemeClr val="dk1"/>
                          </a:solidFill>
                          <a:latin typeface="+mn-lt"/>
                          <a:ea typeface="+mn-ea"/>
                          <a:cs typeface="+mn-cs"/>
                        </a:rPr>
                        <a:t>得比照出席費編列。</a:t>
                      </a:r>
                      <a:endParaRPr lang="en-US" altLang="zh-TW" sz="1800" kern="1200" dirty="0" smtClean="0">
                        <a:solidFill>
                          <a:schemeClr val="dk1"/>
                        </a:solidFill>
                        <a:latin typeface="+mn-lt"/>
                        <a:ea typeface="+mn-ea"/>
                        <a:cs typeface="+mn-cs"/>
                      </a:endParaRPr>
                    </a:p>
                    <a:p>
                      <a:pPr marL="0" algn="l" defTabSz="914400" rtl="0" eaLnBrk="1" latinLnBrk="0" hangingPunct="1">
                        <a:lnSpc>
                          <a:spcPts val="2500"/>
                        </a:lnSpc>
                      </a:pPr>
                      <a:r>
                        <a:rPr lang="zh-TW" altLang="en-US" sz="1800" kern="1200" dirty="0" smtClean="0">
                          <a:solidFill>
                            <a:schemeClr val="dk1"/>
                          </a:solidFill>
                          <a:latin typeface="+mn-lt"/>
                          <a:ea typeface="+mn-ea"/>
                          <a:cs typeface="+mn-cs"/>
                        </a:rPr>
                        <a:t>每人次</a:t>
                      </a:r>
                      <a:r>
                        <a:rPr lang="en-US" altLang="zh-TW" sz="1800" kern="1200" dirty="0" smtClean="0">
                          <a:solidFill>
                            <a:schemeClr val="dk1"/>
                          </a:solidFill>
                          <a:latin typeface="+mn-lt"/>
                          <a:ea typeface="+mn-ea"/>
                          <a:cs typeface="+mn-cs"/>
                        </a:rPr>
                        <a:t>1,000</a:t>
                      </a:r>
                      <a:r>
                        <a:rPr lang="zh-TW" altLang="en-US" sz="1800" kern="1200" dirty="0" smtClean="0">
                          <a:solidFill>
                            <a:schemeClr val="dk1"/>
                          </a:solidFill>
                          <a:latin typeface="+mn-lt"/>
                          <a:ea typeface="+mn-ea"/>
                          <a:cs typeface="+mn-cs"/>
                        </a:rPr>
                        <a:t>元至</a:t>
                      </a:r>
                      <a:r>
                        <a:rPr lang="en-US" altLang="zh-TW" sz="1800" kern="1200" dirty="0" smtClean="0">
                          <a:solidFill>
                            <a:schemeClr val="dk1"/>
                          </a:solidFill>
                          <a:latin typeface="+mn-lt"/>
                          <a:ea typeface="+mn-ea"/>
                          <a:cs typeface="+mn-cs"/>
                        </a:rPr>
                        <a:t>2,500</a:t>
                      </a:r>
                      <a:r>
                        <a:rPr lang="zh-TW" altLang="en-US" sz="1800" kern="1200" dirty="0" smtClean="0">
                          <a:solidFill>
                            <a:schemeClr val="dk1"/>
                          </a:solidFill>
                          <a:latin typeface="+mn-lt"/>
                          <a:ea typeface="+mn-ea"/>
                          <a:cs typeface="+mn-cs"/>
                        </a:rPr>
                        <a:t>元</a:t>
                      </a:r>
                      <a:r>
                        <a:rPr lang="zh-TW" altLang="en-US" dirty="0" smtClean="0"/>
                        <a:t>。</a:t>
                      </a:r>
                      <a:endParaRPr lang="zh-TW" altLang="en-US" sz="18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729287028"/>
                  </a:ext>
                </a:extLst>
              </a:tr>
              <a:tr h="721847">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dirty="0" smtClean="0"/>
                        <a:t>訪視費</a:t>
                      </a:r>
                      <a:endParaRPr lang="zh-TW" altLang="en-US" sz="18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l" defTabSz="914400" rtl="0" eaLnBrk="1" latinLnBrk="0" hangingPunct="1">
                        <a:lnSpc>
                          <a:spcPts val="2500"/>
                        </a:lnSpc>
                      </a:pPr>
                      <a:r>
                        <a:rPr lang="zh-TW" altLang="en-US" sz="1800" kern="1200" dirty="0" smtClean="0">
                          <a:solidFill>
                            <a:schemeClr val="dk1"/>
                          </a:solidFill>
                          <a:latin typeface="+mn-lt"/>
                          <a:ea typeface="+mn-ea"/>
                          <a:cs typeface="+mn-cs"/>
                        </a:rPr>
                        <a:t>每人次</a:t>
                      </a:r>
                      <a:r>
                        <a:rPr lang="en-US" altLang="zh-TW" sz="1800" kern="1200" dirty="0" smtClean="0">
                          <a:solidFill>
                            <a:schemeClr val="dk1"/>
                          </a:solidFill>
                          <a:latin typeface="+mn-lt"/>
                          <a:ea typeface="+mn-ea"/>
                          <a:cs typeface="+mn-cs"/>
                        </a:rPr>
                        <a:t>1,000</a:t>
                      </a:r>
                      <a:r>
                        <a:rPr lang="zh-TW" altLang="en-US" sz="1800" kern="1200" dirty="0" smtClean="0">
                          <a:solidFill>
                            <a:schemeClr val="dk1"/>
                          </a:solidFill>
                          <a:latin typeface="+mn-lt"/>
                          <a:ea typeface="+mn-ea"/>
                          <a:cs typeface="+mn-cs"/>
                        </a:rPr>
                        <a:t>元至</a:t>
                      </a:r>
                      <a:r>
                        <a:rPr lang="en-US" altLang="zh-TW" sz="1800" kern="1200" dirty="0" smtClean="0">
                          <a:solidFill>
                            <a:schemeClr val="dk1"/>
                          </a:solidFill>
                          <a:latin typeface="+mn-lt"/>
                          <a:ea typeface="+mn-ea"/>
                          <a:cs typeface="+mn-cs"/>
                        </a:rPr>
                        <a:t>4,000</a:t>
                      </a:r>
                      <a:r>
                        <a:rPr lang="zh-TW" altLang="en-US" sz="1800" kern="1200" dirty="0" smtClean="0">
                          <a:solidFill>
                            <a:schemeClr val="dk1"/>
                          </a:solidFill>
                          <a:latin typeface="+mn-lt"/>
                          <a:ea typeface="+mn-ea"/>
                          <a:cs typeface="+mn-cs"/>
                        </a:rPr>
                        <a:t>元</a:t>
                      </a:r>
                      <a:r>
                        <a:rPr lang="zh-TW" altLang="en-US" dirty="0" smtClean="0"/>
                        <a:t>。</a:t>
                      </a:r>
                      <a:endParaRPr lang="en-US" altLang="zh-TW" sz="1800" kern="1200" dirty="0" smtClean="0">
                        <a:solidFill>
                          <a:schemeClr val="dk1"/>
                        </a:solidFill>
                        <a:latin typeface="+mn-lt"/>
                        <a:ea typeface="+mn-ea"/>
                        <a:cs typeface="+mn-cs"/>
                      </a:endParaRPr>
                    </a:p>
                    <a:p>
                      <a:pPr marL="0" algn="l" defTabSz="914400" rtl="0" eaLnBrk="1" latinLnBrk="0" hangingPunct="1">
                        <a:lnSpc>
                          <a:spcPts val="2500"/>
                        </a:lnSpc>
                      </a:pPr>
                      <a:r>
                        <a:rPr lang="zh-TW" altLang="en-US" sz="1800" kern="1200" dirty="0" smtClean="0">
                          <a:solidFill>
                            <a:schemeClr val="dk1"/>
                          </a:solidFill>
                          <a:latin typeface="+mn-lt"/>
                          <a:ea typeface="+mn-ea"/>
                          <a:cs typeface="+mn-cs"/>
                        </a:rPr>
                        <a:t>半日編列上限</a:t>
                      </a:r>
                      <a:r>
                        <a:rPr lang="en-US" altLang="zh-TW" sz="1800" kern="1200" dirty="0" smtClean="0">
                          <a:solidFill>
                            <a:schemeClr val="dk1"/>
                          </a:solidFill>
                          <a:latin typeface="+mn-lt"/>
                          <a:ea typeface="+mn-ea"/>
                          <a:cs typeface="+mn-cs"/>
                        </a:rPr>
                        <a:t>2,500</a:t>
                      </a:r>
                      <a:r>
                        <a:rPr lang="zh-TW" altLang="en-US" sz="1800" kern="1200" dirty="0" smtClean="0">
                          <a:solidFill>
                            <a:schemeClr val="dk1"/>
                          </a:solidFill>
                          <a:latin typeface="+mn-lt"/>
                          <a:ea typeface="+mn-ea"/>
                          <a:cs typeface="+mn-cs"/>
                        </a:rPr>
                        <a:t>元。</a:t>
                      </a:r>
                      <a:endParaRPr lang="zh-TW" altLang="en-US" sz="18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92925449"/>
                  </a:ext>
                </a:extLst>
              </a:tr>
              <a:tr h="1427607">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dirty="0" smtClean="0"/>
                        <a:t>評鑑費</a:t>
                      </a:r>
                      <a:endParaRPr lang="zh-TW" altLang="en-US" sz="18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l" defTabSz="914400" rtl="0" eaLnBrk="1" latinLnBrk="0" hangingPunct="1">
                        <a:lnSpc>
                          <a:spcPts val="2500"/>
                        </a:lnSpc>
                      </a:pPr>
                      <a:r>
                        <a:rPr lang="zh-TW" altLang="en-US" sz="1800" kern="1200" dirty="0" smtClean="0">
                          <a:solidFill>
                            <a:schemeClr val="dk1"/>
                          </a:solidFill>
                          <a:latin typeface="+mn-lt"/>
                          <a:ea typeface="+mn-ea"/>
                          <a:cs typeface="+mn-cs"/>
                        </a:rPr>
                        <a:t>每人次</a:t>
                      </a:r>
                      <a:r>
                        <a:rPr lang="en-US" altLang="zh-TW" sz="1800" kern="1200" dirty="0" smtClean="0">
                          <a:solidFill>
                            <a:schemeClr val="dk1"/>
                          </a:solidFill>
                          <a:latin typeface="+mn-lt"/>
                          <a:ea typeface="+mn-ea"/>
                          <a:cs typeface="+mn-cs"/>
                        </a:rPr>
                        <a:t>2,000</a:t>
                      </a:r>
                      <a:r>
                        <a:rPr lang="zh-TW" altLang="en-US" sz="1800" kern="1200" dirty="0" smtClean="0">
                          <a:solidFill>
                            <a:schemeClr val="dk1"/>
                          </a:solidFill>
                          <a:latin typeface="+mn-lt"/>
                          <a:ea typeface="+mn-ea"/>
                          <a:cs typeface="+mn-cs"/>
                        </a:rPr>
                        <a:t>元至</a:t>
                      </a:r>
                      <a:r>
                        <a:rPr lang="en-US" altLang="zh-TW" sz="1800" kern="1200" dirty="0" smtClean="0">
                          <a:solidFill>
                            <a:schemeClr val="dk1"/>
                          </a:solidFill>
                          <a:latin typeface="+mn-lt"/>
                          <a:ea typeface="+mn-ea"/>
                          <a:cs typeface="+mn-cs"/>
                        </a:rPr>
                        <a:t>6,000</a:t>
                      </a:r>
                      <a:r>
                        <a:rPr lang="zh-TW" altLang="en-US" sz="1800" kern="1200" dirty="0" smtClean="0">
                          <a:solidFill>
                            <a:schemeClr val="dk1"/>
                          </a:solidFill>
                          <a:latin typeface="+mn-lt"/>
                          <a:ea typeface="+mn-ea"/>
                          <a:cs typeface="+mn-cs"/>
                        </a:rPr>
                        <a:t>元</a:t>
                      </a:r>
                      <a:r>
                        <a:rPr lang="zh-TW" altLang="en-US" dirty="0" smtClean="0"/>
                        <a:t>。</a:t>
                      </a:r>
                      <a:endParaRPr lang="en-US" altLang="zh-TW" sz="1800" kern="1200" dirty="0" smtClean="0">
                        <a:solidFill>
                          <a:schemeClr val="dk1"/>
                        </a:solidFill>
                        <a:latin typeface="+mn-lt"/>
                        <a:ea typeface="+mn-ea"/>
                        <a:cs typeface="+mn-cs"/>
                      </a:endParaRPr>
                    </a:p>
                    <a:p>
                      <a:pPr marL="0" algn="l" defTabSz="914400" rtl="0" eaLnBrk="1" latinLnBrk="0" hangingPunct="1">
                        <a:lnSpc>
                          <a:spcPts val="2500"/>
                        </a:lnSpc>
                      </a:pPr>
                      <a:r>
                        <a:rPr lang="zh-TW" altLang="en-US" sz="1800" kern="1200" dirty="0" smtClean="0">
                          <a:solidFill>
                            <a:schemeClr val="dk1"/>
                          </a:solidFill>
                          <a:latin typeface="+mn-lt"/>
                          <a:ea typeface="+mn-ea"/>
                          <a:cs typeface="+mn-cs"/>
                        </a:rPr>
                        <a:t>半日編列上限</a:t>
                      </a:r>
                      <a:r>
                        <a:rPr lang="en-US" altLang="zh-TW" sz="1800" kern="1200" dirty="0" smtClean="0">
                          <a:solidFill>
                            <a:schemeClr val="dk1"/>
                          </a:solidFill>
                          <a:latin typeface="+mn-lt"/>
                          <a:ea typeface="+mn-ea"/>
                          <a:cs typeface="+mn-cs"/>
                        </a:rPr>
                        <a:t>4,000</a:t>
                      </a:r>
                      <a:r>
                        <a:rPr lang="zh-TW" altLang="en-US" sz="1800" kern="1200" dirty="0" smtClean="0">
                          <a:solidFill>
                            <a:schemeClr val="dk1"/>
                          </a:solidFill>
                          <a:latin typeface="+mn-lt"/>
                          <a:ea typeface="+mn-ea"/>
                          <a:cs typeface="+mn-cs"/>
                        </a:rPr>
                        <a:t>元。</a:t>
                      </a:r>
                      <a:endParaRPr lang="en-US" altLang="zh-TW" sz="1800" kern="1200" dirty="0" smtClean="0">
                        <a:solidFill>
                          <a:schemeClr val="dk1"/>
                        </a:solidFill>
                        <a:latin typeface="+mn-lt"/>
                        <a:ea typeface="+mn-ea"/>
                        <a:cs typeface="+mn-cs"/>
                      </a:endParaRPr>
                    </a:p>
                    <a:p>
                      <a:pPr marL="0" algn="l" defTabSz="914400" rtl="0" eaLnBrk="1" latinLnBrk="0" hangingPunct="1">
                        <a:lnSpc>
                          <a:spcPts val="2500"/>
                        </a:lnSpc>
                      </a:pPr>
                      <a:r>
                        <a:rPr lang="zh-TW" altLang="en-US" dirty="0" smtClean="0"/>
                        <a:t>如審查委員赴各機關學校等評鑑已支領評鑑費，不得再以審查各校書面資料為由，重複支給書面審查費。</a:t>
                      </a:r>
                      <a:endParaRPr lang="zh-TW" altLang="en-US" sz="18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12703061"/>
                  </a:ext>
                </a:extLst>
              </a:tr>
              <a:tr h="756261">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dirty="0" smtClean="0"/>
                        <a:t>臨時工作人員</a:t>
                      </a:r>
                      <a:r>
                        <a:rPr lang="en-US" altLang="zh-TW" dirty="0" smtClean="0"/>
                        <a:t>/ </a:t>
                      </a:r>
                      <a:r>
                        <a:rPr lang="zh-TW" altLang="en-US" dirty="0" smtClean="0"/>
                        <a:t>工讀費</a:t>
                      </a:r>
                      <a:endParaRPr lang="zh-TW" altLang="en-US" sz="18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95263" indent="-195263" algn="just"/>
                      <a:r>
                        <a:rPr lang="zh-TW" altLang="en-US" dirty="0" smtClean="0"/>
                        <a:t>上限最低工資</a:t>
                      </a:r>
                      <a:r>
                        <a:rPr lang="en-US" altLang="zh-TW" dirty="0" smtClean="0"/>
                        <a:t>1.2</a:t>
                      </a:r>
                      <a:r>
                        <a:rPr lang="zh-TW" altLang="en-US" dirty="0" smtClean="0"/>
                        <a:t>倍。</a:t>
                      </a:r>
                      <a:endParaRPr lang="zh-TW" altLang="en-US" sz="1800" dirty="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71719561"/>
                  </a:ext>
                </a:extLst>
              </a:tr>
            </a:tbl>
          </a:graphicData>
        </a:graphic>
      </p:graphicFrame>
      <p:pic>
        <p:nvPicPr>
          <p:cNvPr id="4" name="圖片 3"/>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11418081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568073879"/>
              </p:ext>
            </p:extLst>
          </p:nvPr>
        </p:nvGraphicFramePr>
        <p:xfrm>
          <a:off x="745725" y="221943"/>
          <a:ext cx="10839635" cy="6498448"/>
        </p:xfrm>
        <a:graphic>
          <a:graphicData uri="http://schemas.openxmlformats.org/drawingml/2006/table">
            <a:tbl>
              <a:tblPr>
                <a:tableStyleId>{5C22544A-7EE6-4342-B048-85BDC9FD1C3A}</a:tableStyleId>
              </a:tblPr>
              <a:tblGrid>
                <a:gridCol w="2320158">
                  <a:extLst>
                    <a:ext uri="{9D8B030D-6E8A-4147-A177-3AD203B41FA5}">
                      <a16:colId xmlns:a16="http://schemas.microsoft.com/office/drawing/2014/main" val="925430181"/>
                    </a:ext>
                  </a:extLst>
                </a:gridCol>
                <a:gridCol w="8519477">
                  <a:extLst>
                    <a:ext uri="{9D8B030D-6E8A-4147-A177-3AD203B41FA5}">
                      <a16:colId xmlns:a16="http://schemas.microsoft.com/office/drawing/2014/main" val="429094020"/>
                    </a:ext>
                  </a:extLst>
                </a:gridCol>
              </a:tblGrid>
              <a:tr h="481187">
                <a:tc>
                  <a:txBody>
                    <a:bodyPr/>
                    <a:lstStyle/>
                    <a:p>
                      <a:pPr marL="0" algn="ctr" defTabSz="914400" rtl="0" eaLnBrk="1" latinLnBrk="0" hangingPunct="1">
                        <a:lnSpc>
                          <a:spcPct val="150000"/>
                        </a:lnSpc>
                      </a:pPr>
                      <a:r>
                        <a:rPr lang="zh-TW" altLang="en-US" dirty="0" smtClean="0">
                          <a:solidFill>
                            <a:schemeClr val="bg1"/>
                          </a:solidFill>
                        </a:rPr>
                        <a:t>二級用途別項目</a:t>
                      </a:r>
                      <a:endParaRPr lang="zh-TW" altLang="en-US" sz="1800" b="1" kern="1200" dirty="0">
                        <a:solidFill>
                          <a:schemeClr val="bg1"/>
                        </a:solidFill>
                        <a:latin typeface="+mn-lt"/>
                        <a:ea typeface="+mn-ea"/>
                        <a:cs typeface="+mn-cs"/>
                      </a:endParaRP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lnSpc>
                          <a:spcPct val="150000"/>
                        </a:lnSpc>
                      </a:pPr>
                      <a:r>
                        <a:rPr lang="zh-TW" altLang="en-US" dirty="0" smtClean="0">
                          <a:solidFill>
                            <a:schemeClr val="bg1"/>
                          </a:solidFill>
                        </a:rPr>
                        <a:t>編列基準</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extLst>
                  <a:ext uri="{0D108BD9-81ED-4DB2-BD59-A6C34878D82A}">
                    <a16:rowId xmlns:a16="http://schemas.microsoft.com/office/drawing/2014/main" val="1511547909"/>
                  </a:ext>
                </a:extLst>
              </a:tr>
              <a:tr h="589262">
                <a:tc>
                  <a:txBody>
                    <a:bodyPr/>
                    <a:lstStyle/>
                    <a:p>
                      <a:pPr marL="115888" marR="0" indent="0" algn="l" defTabSz="914400" rtl="0" eaLnBrk="1" fontAlgn="auto" latinLnBrk="0" hangingPunct="1">
                        <a:lnSpc>
                          <a:spcPct val="100000"/>
                        </a:lnSpc>
                        <a:spcBef>
                          <a:spcPts val="0"/>
                        </a:spcBef>
                        <a:spcAft>
                          <a:spcPts val="0"/>
                        </a:spcAft>
                        <a:buClrTx/>
                        <a:buSzTx/>
                        <a:buFontTx/>
                        <a:buNone/>
                        <a:tabLst>
                          <a:tab pos="150813" algn="l"/>
                        </a:tabLst>
                        <a:defRPr/>
                      </a:pPr>
                      <a:r>
                        <a:rPr lang="zh-TW" altLang="en-US" sz="1600" dirty="0" smtClean="0"/>
                        <a:t>印刷費</a:t>
                      </a:r>
                      <a:r>
                        <a:rPr lang="en-US" altLang="zh-TW" sz="1600" dirty="0" smtClean="0"/>
                        <a:t>/</a:t>
                      </a:r>
                      <a:r>
                        <a:rPr lang="zh-TW" altLang="en-US" sz="1600" dirty="0" smtClean="0"/>
                        <a:t>資料檢索費</a:t>
                      </a:r>
                      <a:r>
                        <a:rPr lang="en-US" altLang="zh-TW" sz="1600" dirty="0" smtClean="0"/>
                        <a:t>/</a:t>
                      </a:r>
                      <a:r>
                        <a:rPr lang="zh-TW" altLang="en-US" sz="1600" dirty="0" smtClean="0"/>
                        <a:t>保險費</a:t>
                      </a:r>
                      <a:r>
                        <a:rPr lang="en-US" altLang="zh-TW" sz="1600" dirty="0" smtClean="0"/>
                        <a:t>/</a:t>
                      </a:r>
                      <a:r>
                        <a:rPr lang="zh-TW" altLang="en-US" sz="1600" dirty="0" smtClean="0"/>
                        <a:t>設備使用費等</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t>核實編列。</a:t>
                      </a:r>
                      <a:endParaRPr lang="en-US" altLang="zh-TW" sz="1600" dirty="0" smtClean="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170240463"/>
                  </a:ext>
                </a:extLst>
              </a:tr>
              <a:tr h="341152">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600" dirty="0" smtClean="0"/>
                        <a:t>資料蒐集費</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a:r>
                        <a:rPr lang="zh-TW" altLang="en-US" sz="1600" dirty="0" smtClean="0"/>
                        <a:t>上限</a:t>
                      </a:r>
                      <a:r>
                        <a:rPr lang="en-US" altLang="zh-TW" sz="1600" dirty="0" smtClean="0"/>
                        <a:t>30,000</a:t>
                      </a:r>
                      <a:r>
                        <a:rPr lang="zh-TW" altLang="en-US" sz="1600" dirty="0" smtClean="0"/>
                        <a:t>元。</a:t>
                      </a:r>
                      <a:endParaRPr lang="zh-TW" altLang="en-US" sz="1600" dirty="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91148156"/>
                  </a:ext>
                </a:extLst>
              </a:tr>
              <a:tr h="635171">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600" dirty="0" smtClean="0"/>
                        <a:t>場地使用費</a:t>
                      </a:r>
                      <a:endParaRPr lang="zh-TW" altLang="en-US" sz="16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l" defTabSz="914400" rtl="0" eaLnBrk="1" latinLnBrk="0" hangingPunct="1">
                        <a:lnSpc>
                          <a:spcPts val="2000"/>
                        </a:lnSpc>
                      </a:pPr>
                      <a:r>
                        <a:rPr lang="en-US" altLang="zh-TW" sz="1600" dirty="0" smtClean="0"/>
                        <a:t>1.</a:t>
                      </a:r>
                      <a:r>
                        <a:rPr lang="zh-TW" altLang="en-US" sz="1600" dirty="0" smtClean="0"/>
                        <a:t>原則不補助，</a:t>
                      </a:r>
                      <a:r>
                        <a:rPr lang="zh-TW" altLang="en-US" sz="1600" kern="1200" dirty="0" smtClean="0">
                          <a:solidFill>
                            <a:schemeClr val="dk1"/>
                          </a:solidFill>
                          <a:latin typeface="+mn-lt"/>
                          <a:ea typeface="+mn-ea"/>
                          <a:cs typeface="+mn-cs"/>
                        </a:rPr>
                        <a:t>除經教育部同意</a:t>
                      </a:r>
                      <a:r>
                        <a:rPr lang="zh-TW" altLang="en-US" sz="1600" dirty="0" smtClean="0"/>
                        <a:t>。</a:t>
                      </a:r>
                      <a:endParaRPr lang="en-US" altLang="zh-TW" sz="1600" dirty="0" smtClean="0"/>
                    </a:p>
                    <a:p>
                      <a:pPr marL="0" marR="0" indent="0" algn="l" defTabSz="914400" rtl="0" eaLnBrk="1" fontAlgn="auto" latinLnBrk="0" hangingPunct="1">
                        <a:lnSpc>
                          <a:spcPts val="2000"/>
                        </a:lnSpc>
                        <a:spcBef>
                          <a:spcPts val="0"/>
                        </a:spcBef>
                        <a:spcAft>
                          <a:spcPts val="0"/>
                        </a:spcAft>
                        <a:buClrTx/>
                        <a:buSzTx/>
                        <a:buFontTx/>
                        <a:buNone/>
                        <a:tabLst/>
                        <a:defRPr/>
                      </a:pPr>
                      <a:r>
                        <a:rPr lang="en-US" altLang="zh-TW" sz="1600" dirty="0" smtClean="0"/>
                        <a:t>2.</a:t>
                      </a:r>
                      <a:r>
                        <a:rPr lang="zh-TW" altLang="en-US" sz="1600" dirty="0" smtClean="0"/>
                        <a:t>核實編列。</a:t>
                      </a:r>
                      <a:endParaRPr lang="en-US" altLang="zh-TW" sz="1600" dirty="0" smtClean="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729287028"/>
                  </a:ext>
                </a:extLst>
              </a:tr>
              <a:tr h="635171">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600" dirty="0" smtClean="0"/>
                        <a:t>出席費</a:t>
                      </a:r>
                      <a:endParaRPr lang="zh-TW" altLang="en-US" sz="16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l" defTabSz="914400" rtl="0" eaLnBrk="1" latinLnBrk="0" hangingPunct="1">
                        <a:lnSpc>
                          <a:spcPts val="2000"/>
                        </a:lnSpc>
                      </a:pPr>
                      <a:r>
                        <a:rPr lang="en-US" altLang="zh-TW" sz="1600" kern="1200" dirty="0" smtClean="0">
                          <a:solidFill>
                            <a:schemeClr val="dk1"/>
                          </a:solidFill>
                          <a:latin typeface="+mn-lt"/>
                          <a:ea typeface="+mn-ea"/>
                          <a:cs typeface="+mn-cs"/>
                        </a:rPr>
                        <a:t>1.</a:t>
                      </a:r>
                      <a:r>
                        <a:rPr lang="zh-TW" altLang="en-US" sz="1600" kern="1200" dirty="0" smtClean="0">
                          <a:solidFill>
                            <a:schemeClr val="dk1"/>
                          </a:solidFill>
                          <a:latin typeface="+mn-lt"/>
                          <a:ea typeface="+mn-ea"/>
                          <a:cs typeface="+mn-cs"/>
                        </a:rPr>
                        <a:t>依「中央政府各機關學校出席費及 稿費支給要點」。</a:t>
                      </a:r>
                      <a:endParaRPr lang="en-US" altLang="zh-TW" sz="1600" kern="1200" dirty="0" smtClean="0">
                        <a:solidFill>
                          <a:schemeClr val="dk1"/>
                        </a:solidFill>
                        <a:latin typeface="+mn-lt"/>
                        <a:ea typeface="+mn-ea"/>
                        <a:cs typeface="+mn-cs"/>
                      </a:endParaRPr>
                    </a:p>
                    <a:p>
                      <a:pPr marL="0" algn="l" defTabSz="914400" rtl="0" eaLnBrk="1" latinLnBrk="0" hangingPunct="1">
                        <a:lnSpc>
                          <a:spcPts val="2000"/>
                        </a:lnSpc>
                      </a:pPr>
                      <a:r>
                        <a:rPr lang="en-US" altLang="zh-TW" sz="1600" kern="1200" dirty="0" smtClean="0">
                          <a:solidFill>
                            <a:schemeClr val="dk1"/>
                          </a:solidFill>
                          <a:latin typeface="+mn-lt"/>
                          <a:ea typeface="+mn-ea"/>
                          <a:cs typeface="+mn-cs"/>
                        </a:rPr>
                        <a:t>2.</a:t>
                      </a:r>
                      <a:r>
                        <a:rPr lang="zh-TW" altLang="en-US" sz="1600" kern="1200" dirty="0" smtClean="0">
                          <a:solidFill>
                            <a:schemeClr val="dk1"/>
                          </a:solidFill>
                          <a:latin typeface="+mn-lt"/>
                          <a:ea typeface="+mn-ea"/>
                          <a:cs typeface="+mn-cs"/>
                        </a:rPr>
                        <a:t>每人次上限</a:t>
                      </a:r>
                      <a:r>
                        <a:rPr lang="en-US" altLang="zh-TW" sz="1600" kern="1200" dirty="0" smtClean="0">
                          <a:solidFill>
                            <a:schemeClr val="dk1"/>
                          </a:solidFill>
                          <a:latin typeface="+mn-lt"/>
                          <a:ea typeface="+mn-ea"/>
                          <a:cs typeface="+mn-cs"/>
                        </a:rPr>
                        <a:t>2,500</a:t>
                      </a:r>
                      <a:r>
                        <a:rPr lang="zh-TW" altLang="en-US" sz="1600" kern="1200" dirty="0" smtClean="0">
                          <a:solidFill>
                            <a:schemeClr val="dk1"/>
                          </a:solidFill>
                          <a:latin typeface="+mn-lt"/>
                          <a:ea typeface="+mn-ea"/>
                          <a:cs typeface="+mn-cs"/>
                        </a:rPr>
                        <a:t>元。</a:t>
                      </a:r>
                      <a:endParaRPr lang="zh-TW" altLang="en-US" sz="16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92925449"/>
                  </a:ext>
                </a:extLst>
              </a:tr>
              <a:tr h="851845">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600" dirty="0" smtClean="0"/>
                        <a:t>審查費</a:t>
                      </a:r>
                      <a:endParaRPr lang="zh-TW" altLang="en-US" sz="16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rtl="0" eaLnBrk="1" fontAlgn="auto" latinLnBrk="0" hangingPunct="1">
                        <a:lnSpc>
                          <a:spcPts val="2000"/>
                        </a:lnSpc>
                        <a:spcBef>
                          <a:spcPts val="0"/>
                        </a:spcBef>
                        <a:spcAft>
                          <a:spcPts val="0"/>
                        </a:spcAft>
                        <a:buClrTx/>
                        <a:buSzTx/>
                        <a:buFontTx/>
                        <a:buNone/>
                        <a:tabLst/>
                        <a:defRPr/>
                      </a:pPr>
                      <a:r>
                        <a:rPr lang="en-US" altLang="zh-TW" sz="1600" kern="1200" dirty="0" smtClean="0">
                          <a:solidFill>
                            <a:schemeClr val="dk1"/>
                          </a:solidFill>
                          <a:latin typeface="+mn-lt"/>
                          <a:ea typeface="+mn-ea"/>
                          <a:cs typeface="+mn-cs"/>
                        </a:rPr>
                        <a:t>1.</a:t>
                      </a:r>
                      <a:r>
                        <a:rPr lang="zh-TW" altLang="en-US" sz="1600" kern="1200" dirty="0" smtClean="0">
                          <a:solidFill>
                            <a:schemeClr val="dk1"/>
                          </a:solidFill>
                          <a:latin typeface="+mn-lt"/>
                          <a:ea typeface="+mn-ea"/>
                          <a:cs typeface="+mn-cs"/>
                        </a:rPr>
                        <a:t>依「中央政府各機關學校出席費及 稿費支給要點」。</a:t>
                      </a:r>
                      <a:endParaRPr lang="en-US" altLang="zh-TW" sz="1600" kern="1200" dirty="0" smtClean="0">
                        <a:solidFill>
                          <a:schemeClr val="dk1"/>
                        </a:solidFill>
                        <a:latin typeface="+mn-lt"/>
                        <a:ea typeface="+mn-ea"/>
                        <a:cs typeface="+mn-cs"/>
                      </a:endParaRPr>
                    </a:p>
                    <a:p>
                      <a:pPr marL="177800" indent="-177800" algn="l" defTabSz="914400" rtl="0" eaLnBrk="1" latinLnBrk="0" hangingPunct="1">
                        <a:lnSpc>
                          <a:spcPts val="2000"/>
                        </a:lnSpc>
                        <a:tabLst>
                          <a:tab pos="0" algn="l"/>
                        </a:tabLst>
                      </a:pPr>
                      <a:r>
                        <a:rPr lang="en-US" altLang="zh-TW" sz="1600" kern="1200" dirty="0" smtClean="0">
                          <a:solidFill>
                            <a:schemeClr val="dk1"/>
                          </a:solidFill>
                          <a:latin typeface="+mn-lt"/>
                          <a:ea typeface="+mn-ea"/>
                          <a:cs typeface="+mn-cs"/>
                        </a:rPr>
                        <a:t>2.</a:t>
                      </a:r>
                      <a:r>
                        <a:rPr lang="zh-TW" altLang="en-US" sz="1600" kern="1200" dirty="0" smtClean="0">
                          <a:solidFill>
                            <a:schemeClr val="dk1"/>
                          </a:solidFill>
                          <a:latin typeface="+mn-lt"/>
                          <a:ea typeface="+mn-ea"/>
                          <a:cs typeface="+mn-cs"/>
                        </a:rPr>
                        <a:t>中文上限</a:t>
                      </a:r>
                      <a:r>
                        <a:rPr lang="en-US" altLang="zh-TW" sz="1600" kern="1200" dirty="0" smtClean="0">
                          <a:solidFill>
                            <a:schemeClr val="dk1"/>
                          </a:solidFill>
                          <a:latin typeface="+mn-lt"/>
                          <a:ea typeface="+mn-ea"/>
                          <a:cs typeface="+mn-cs"/>
                        </a:rPr>
                        <a:t>300 </a:t>
                      </a:r>
                      <a:r>
                        <a:rPr lang="zh-TW" altLang="en-US" sz="1600" kern="1200" dirty="0" smtClean="0">
                          <a:solidFill>
                            <a:schemeClr val="dk1"/>
                          </a:solidFill>
                          <a:latin typeface="+mn-lt"/>
                          <a:ea typeface="+mn-ea"/>
                          <a:cs typeface="+mn-cs"/>
                        </a:rPr>
                        <a:t>元至 </a:t>
                      </a:r>
                      <a:r>
                        <a:rPr lang="en-US" altLang="zh-TW" sz="1600" kern="1200" dirty="0" smtClean="0">
                          <a:solidFill>
                            <a:schemeClr val="dk1"/>
                          </a:solidFill>
                          <a:latin typeface="+mn-lt"/>
                          <a:ea typeface="+mn-ea"/>
                          <a:cs typeface="+mn-cs"/>
                        </a:rPr>
                        <a:t>380 </a:t>
                      </a:r>
                      <a:r>
                        <a:rPr lang="zh-TW" altLang="en-US" sz="1600" kern="1200" dirty="0" smtClean="0">
                          <a:solidFill>
                            <a:schemeClr val="dk1"/>
                          </a:solidFill>
                          <a:latin typeface="+mn-lt"/>
                          <a:ea typeface="+mn-ea"/>
                          <a:cs typeface="+mn-cs"/>
                        </a:rPr>
                        <a:t>元</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每千字 或 </a:t>
                      </a:r>
                      <a:r>
                        <a:rPr lang="en-US" altLang="zh-TW" sz="1600" kern="1200" dirty="0" smtClean="0">
                          <a:solidFill>
                            <a:schemeClr val="dk1"/>
                          </a:solidFill>
                          <a:latin typeface="+mn-lt"/>
                          <a:ea typeface="+mn-ea"/>
                          <a:cs typeface="+mn-cs"/>
                        </a:rPr>
                        <a:t>1,220 </a:t>
                      </a:r>
                      <a:r>
                        <a:rPr lang="zh-TW" altLang="en-US" sz="1600" kern="1200" dirty="0" smtClean="0">
                          <a:solidFill>
                            <a:schemeClr val="dk1"/>
                          </a:solidFill>
                          <a:latin typeface="+mn-lt"/>
                          <a:ea typeface="+mn-ea"/>
                          <a:cs typeface="+mn-cs"/>
                        </a:rPr>
                        <a:t>元至 </a:t>
                      </a:r>
                      <a:r>
                        <a:rPr lang="en-US" altLang="zh-TW" sz="1600" kern="1200" dirty="0" smtClean="0">
                          <a:solidFill>
                            <a:schemeClr val="dk1"/>
                          </a:solidFill>
                          <a:latin typeface="+mn-lt"/>
                          <a:ea typeface="+mn-ea"/>
                          <a:cs typeface="+mn-cs"/>
                        </a:rPr>
                        <a:t>1,830 </a:t>
                      </a:r>
                      <a:r>
                        <a:rPr lang="zh-TW" altLang="en-US" sz="1600" kern="1200" dirty="0" smtClean="0">
                          <a:solidFill>
                            <a:schemeClr val="dk1"/>
                          </a:solidFill>
                          <a:latin typeface="+mn-lt"/>
                          <a:ea typeface="+mn-ea"/>
                          <a:cs typeface="+mn-cs"/>
                        </a:rPr>
                        <a:t>元</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每件。 外文上限</a:t>
                      </a:r>
                      <a:r>
                        <a:rPr lang="en-US" altLang="zh-TW" sz="1600" kern="1200" dirty="0" smtClean="0">
                          <a:solidFill>
                            <a:schemeClr val="dk1"/>
                          </a:solidFill>
                          <a:latin typeface="+mn-lt"/>
                          <a:ea typeface="+mn-ea"/>
                          <a:cs typeface="+mn-cs"/>
                        </a:rPr>
                        <a:t>380 </a:t>
                      </a:r>
                      <a:r>
                        <a:rPr lang="zh-TW" altLang="en-US" sz="1600" kern="1200" dirty="0" smtClean="0">
                          <a:solidFill>
                            <a:schemeClr val="dk1"/>
                          </a:solidFill>
                          <a:latin typeface="+mn-lt"/>
                          <a:ea typeface="+mn-ea"/>
                          <a:cs typeface="+mn-cs"/>
                        </a:rPr>
                        <a:t>元</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每千字 或 </a:t>
                      </a:r>
                      <a:r>
                        <a:rPr lang="en-US" altLang="zh-TW" sz="1600" kern="1200" dirty="0" smtClean="0">
                          <a:solidFill>
                            <a:schemeClr val="dk1"/>
                          </a:solidFill>
                          <a:latin typeface="+mn-lt"/>
                          <a:ea typeface="+mn-ea"/>
                          <a:cs typeface="+mn-cs"/>
                        </a:rPr>
                        <a:t>1,830 </a:t>
                      </a:r>
                      <a:r>
                        <a:rPr lang="zh-TW" altLang="en-US" sz="1600" kern="1200" dirty="0" smtClean="0">
                          <a:solidFill>
                            <a:schemeClr val="dk1"/>
                          </a:solidFill>
                          <a:latin typeface="+mn-lt"/>
                          <a:ea typeface="+mn-ea"/>
                          <a:cs typeface="+mn-cs"/>
                        </a:rPr>
                        <a:t>元</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每件。</a:t>
                      </a:r>
                      <a:endParaRPr lang="zh-TW" altLang="en-US" sz="16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12703061"/>
                  </a:ext>
                </a:extLst>
              </a:tr>
              <a:tr h="1416369">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600" dirty="0" smtClean="0"/>
                        <a:t>鐘點費</a:t>
                      </a:r>
                      <a:endParaRPr lang="zh-TW" altLang="en-US" sz="16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indent="-195263" algn="l" defTabSz="914400" rtl="0" eaLnBrk="1" latinLnBrk="0" hangingPunct="1">
                        <a:lnSpc>
                          <a:spcPts val="2000"/>
                        </a:lnSpc>
                      </a:pPr>
                      <a:r>
                        <a:rPr lang="en-US" altLang="zh-TW" sz="1600" kern="1200" dirty="0" smtClean="0">
                          <a:solidFill>
                            <a:schemeClr val="dk1"/>
                          </a:solidFill>
                          <a:latin typeface="+mn-lt"/>
                          <a:ea typeface="+mn-ea"/>
                          <a:cs typeface="+mn-cs"/>
                        </a:rPr>
                        <a:t>1.</a:t>
                      </a:r>
                      <a:r>
                        <a:rPr lang="zh-TW" altLang="en-US" sz="1600" kern="1200" dirty="0" smtClean="0">
                          <a:solidFill>
                            <a:schemeClr val="dk1"/>
                          </a:solidFill>
                          <a:latin typeface="+mn-lt"/>
                          <a:ea typeface="+mn-ea"/>
                          <a:cs typeface="+mn-cs"/>
                        </a:rPr>
                        <a:t>依「講座鐘點費支給表」。</a:t>
                      </a:r>
                      <a:endParaRPr lang="en-US" altLang="zh-TW" sz="1600" kern="1200" dirty="0" smtClean="0">
                        <a:solidFill>
                          <a:schemeClr val="dk1"/>
                        </a:solidFill>
                        <a:latin typeface="+mn-lt"/>
                        <a:ea typeface="+mn-ea"/>
                        <a:cs typeface="+mn-cs"/>
                      </a:endParaRPr>
                    </a:p>
                    <a:p>
                      <a:pPr marL="0" indent="0" algn="l" defTabSz="914400" rtl="0" eaLnBrk="1" latinLnBrk="0" hangingPunct="1">
                        <a:lnSpc>
                          <a:spcPts val="2000"/>
                        </a:lnSpc>
                      </a:pPr>
                      <a:r>
                        <a:rPr lang="en-US" altLang="zh-TW" sz="1600" kern="1200" dirty="0" smtClean="0">
                          <a:solidFill>
                            <a:schemeClr val="dk1"/>
                          </a:solidFill>
                          <a:latin typeface="+mn-lt"/>
                          <a:ea typeface="+mn-ea"/>
                          <a:cs typeface="+mn-cs"/>
                        </a:rPr>
                        <a:t>2.</a:t>
                      </a:r>
                      <a:r>
                        <a:rPr lang="zh-TW" altLang="en-US" sz="1600" kern="1200" dirty="0" smtClean="0">
                          <a:solidFill>
                            <a:schemeClr val="dk1"/>
                          </a:solidFill>
                          <a:latin typeface="+mn-lt"/>
                          <a:ea typeface="+mn-ea"/>
                          <a:cs typeface="+mn-cs"/>
                        </a:rPr>
                        <a:t>授課時間每節為 </a:t>
                      </a:r>
                      <a:r>
                        <a:rPr lang="en-US" altLang="zh-TW" sz="1600" kern="1200" dirty="0" smtClean="0">
                          <a:solidFill>
                            <a:schemeClr val="dk1"/>
                          </a:solidFill>
                          <a:latin typeface="+mn-lt"/>
                          <a:ea typeface="+mn-ea"/>
                          <a:cs typeface="+mn-cs"/>
                        </a:rPr>
                        <a:t>50 </a:t>
                      </a:r>
                      <a:r>
                        <a:rPr lang="zh-TW" altLang="en-US" sz="1600" kern="1200" dirty="0" smtClean="0">
                          <a:solidFill>
                            <a:schemeClr val="dk1"/>
                          </a:solidFill>
                          <a:latin typeface="+mn-lt"/>
                          <a:ea typeface="+mn-ea"/>
                          <a:cs typeface="+mn-cs"/>
                        </a:rPr>
                        <a:t>分鐘；連續上課 </a:t>
                      </a:r>
                      <a:r>
                        <a:rPr lang="en-US" altLang="zh-TW" sz="1600" kern="1200" dirty="0" smtClean="0">
                          <a:solidFill>
                            <a:schemeClr val="dk1"/>
                          </a:solidFill>
                          <a:latin typeface="+mn-lt"/>
                          <a:ea typeface="+mn-ea"/>
                          <a:cs typeface="+mn-cs"/>
                        </a:rPr>
                        <a:t>2 </a:t>
                      </a:r>
                      <a:r>
                        <a:rPr lang="zh-TW" altLang="en-US" sz="1600" kern="1200" dirty="0" smtClean="0">
                          <a:solidFill>
                            <a:schemeClr val="dk1"/>
                          </a:solidFill>
                          <a:latin typeface="+mn-lt"/>
                          <a:ea typeface="+mn-ea"/>
                          <a:cs typeface="+mn-cs"/>
                        </a:rPr>
                        <a:t>節者為 </a:t>
                      </a:r>
                      <a:r>
                        <a:rPr lang="en-US" altLang="zh-TW" sz="1600" kern="1200" dirty="0" smtClean="0">
                          <a:solidFill>
                            <a:schemeClr val="dk1"/>
                          </a:solidFill>
                          <a:latin typeface="+mn-lt"/>
                          <a:ea typeface="+mn-ea"/>
                          <a:cs typeface="+mn-cs"/>
                        </a:rPr>
                        <a:t>90 </a:t>
                      </a:r>
                      <a:r>
                        <a:rPr lang="zh-TW" altLang="en-US" sz="1600" kern="1200" dirty="0" smtClean="0">
                          <a:solidFill>
                            <a:schemeClr val="dk1"/>
                          </a:solidFill>
                          <a:latin typeface="+mn-lt"/>
                          <a:ea typeface="+mn-ea"/>
                          <a:cs typeface="+mn-cs"/>
                        </a:rPr>
                        <a:t>分鐘。未滿者講座鐘點費應減半支給。</a:t>
                      </a:r>
                      <a:endParaRPr lang="en-US" altLang="zh-TW" sz="1600" kern="1200" dirty="0" smtClean="0">
                        <a:solidFill>
                          <a:schemeClr val="dk1"/>
                        </a:solidFill>
                        <a:latin typeface="+mn-lt"/>
                        <a:ea typeface="+mn-ea"/>
                        <a:cs typeface="+mn-cs"/>
                      </a:endParaRPr>
                    </a:p>
                    <a:p>
                      <a:pPr marL="177800" indent="-177800" algn="l" defTabSz="914400" rtl="0" eaLnBrk="1" latinLnBrk="0" hangingPunct="1">
                        <a:lnSpc>
                          <a:spcPts val="2000"/>
                        </a:lnSpc>
                        <a:tabLst>
                          <a:tab pos="0" algn="l"/>
                        </a:tabLst>
                      </a:pPr>
                      <a:r>
                        <a:rPr lang="en-US" altLang="zh-TW" sz="1600" kern="1200" dirty="0" smtClean="0">
                          <a:solidFill>
                            <a:schemeClr val="dk1"/>
                          </a:solidFill>
                          <a:latin typeface="+mn-lt"/>
                          <a:ea typeface="+mn-ea"/>
                          <a:cs typeface="+mn-cs"/>
                        </a:rPr>
                        <a:t>3.</a:t>
                      </a:r>
                      <a:r>
                        <a:rPr lang="zh-TW" altLang="en-US" sz="1600" kern="1200" dirty="0" smtClean="0">
                          <a:solidFill>
                            <a:schemeClr val="dk1"/>
                          </a:solidFill>
                          <a:latin typeface="+mn-lt"/>
                          <a:ea typeface="+mn-ea"/>
                          <a:cs typeface="+mn-cs"/>
                        </a:rPr>
                        <a:t>外聘國內專家學者上限</a:t>
                      </a:r>
                      <a:r>
                        <a:rPr lang="en-US" altLang="zh-TW" sz="1600" kern="1200" dirty="0" smtClean="0">
                          <a:solidFill>
                            <a:schemeClr val="dk1"/>
                          </a:solidFill>
                          <a:latin typeface="+mn-lt"/>
                          <a:ea typeface="+mn-ea"/>
                          <a:cs typeface="+mn-cs"/>
                        </a:rPr>
                        <a:t>2,000</a:t>
                      </a:r>
                      <a:r>
                        <a:rPr lang="zh-TW" altLang="en-US" sz="1600" kern="1200" dirty="0" smtClean="0">
                          <a:solidFill>
                            <a:schemeClr val="dk1"/>
                          </a:solidFill>
                          <a:latin typeface="+mn-lt"/>
                          <a:ea typeface="+mn-ea"/>
                          <a:cs typeface="+mn-cs"/>
                        </a:rPr>
                        <a:t>元</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節，與主辦機關</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構</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、學校有隸屬關係之機關</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構</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學校人員 </a:t>
                      </a:r>
                      <a:r>
                        <a:rPr lang="en-US" altLang="zh-TW" sz="1600" kern="1200" dirty="0" smtClean="0">
                          <a:solidFill>
                            <a:schemeClr val="dk1"/>
                          </a:solidFill>
                          <a:latin typeface="+mn-lt"/>
                          <a:ea typeface="+mn-ea"/>
                          <a:cs typeface="+mn-cs"/>
                        </a:rPr>
                        <a:t>1,500</a:t>
                      </a:r>
                      <a:r>
                        <a:rPr lang="zh-TW" altLang="en-US" sz="1600" kern="1200" dirty="0" smtClean="0">
                          <a:solidFill>
                            <a:schemeClr val="dk1"/>
                          </a:solidFill>
                          <a:latin typeface="+mn-lt"/>
                          <a:ea typeface="+mn-ea"/>
                          <a:cs typeface="+mn-cs"/>
                        </a:rPr>
                        <a:t>。內聘上限</a:t>
                      </a:r>
                      <a:r>
                        <a:rPr lang="en-US" altLang="zh-TW" sz="1600" kern="1200" dirty="0" smtClean="0">
                          <a:solidFill>
                            <a:schemeClr val="dk1"/>
                          </a:solidFill>
                          <a:latin typeface="+mn-lt"/>
                          <a:ea typeface="+mn-ea"/>
                          <a:cs typeface="+mn-cs"/>
                        </a:rPr>
                        <a:t>1,000</a:t>
                      </a:r>
                      <a:r>
                        <a:rPr lang="zh-TW" altLang="en-US" sz="1600" kern="1200" dirty="0" smtClean="0">
                          <a:solidFill>
                            <a:schemeClr val="dk1"/>
                          </a:solidFill>
                          <a:latin typeface="+mn-lt"/>
                          <a:ea typeface="+mn-ea"/>
                          <a:cs typeface="+mn-cs"/>
                        </a:rPr>
                        <a:t>元</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節。</a:t>
                      </a:r>
                      <a:endParaRPr lang="en-US" altLang="zh-TW" sz="1600" kern="1200" dirty="0" smtClean="0">
                        <a:solidFill>
                          <a:schemeClr val="dk1"/>
                        </a:solidFill>
                        <a:latin typeface="+mn-lt"/>
                        <a:ea typeface="+mn-ea"/>
                        <a:cs typeface="+mn-cs"/>
                      </a:endParaRPr>
                    </a:p>
                    <a:p>
                      <a:pPr marL="0" indent="-195263" algn="l" defTabSz="914400" rtl="0" eaLnBrk="1" latinLnBrk="0" hangingPunct="1">
                        <a:lnSpc>
                          <a:spcPts val="2000"/>
                        </a:lnSpc>
                      </a:pPr>
                      <a:r>
                        <a:rPr lang="en-US" altLang="zh-TW" sz="1600" kern="1200" dirty="0" smtClean="0">
                          <a:solidFill>
                            <a:schemeClr val="dk1"/>
                          </a:solidFill>
                          <a:latin typeface="+mn-lt"/>
                          <a:ea typeface="+mn-ea"/>
                          <a:cs typeface="+mn-cs"/>
                        </a:rPr>
                        <a:t>4.</a:t>
                      </a:r>
                      <a:r>
                        <a:rPr lang="zh-TW" altLang="en-US" sz="1600" kern="1200" dirty="0" smtClean="0">
                          <a:solidFill>
                            <a:schemeClr val="dk1"/>
                          </a:solidFill>
                          <a:latin typeface="+mn-lt"/>
                          <a:ea typeface="+mn-ea"/>
                          <a:cs typeface="+mn-cs"/>
                        </a:rPr>
                        <a:t>協助教學並實際授課之講座助理，其支給數額按同一課程講座鐘點費減半支給。</a:t>
                      </a:r>
                      <a:endParaRPr lang="zh-TW" altLang="en-US" sz="16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71719561"/>
                  </a:ext>
                </a:extLst>
              </a:tr>
              <a:tr h="635171">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600" dirty="0" smtClean="0"/>
                        <a:t>膳宿費</a:t>
                      </a:r>
                      <a:endParaRPr lang="zh-TW" altLang="en-US" sz="16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195263" algn="l" defTabSz="914400" rtl="0" eaLnBrk="1" fontAlgn="auto" latinLnBrk="0" hangingPunct="1">
                        <a:lnSpc>
                          <a:spcPts val="2000"/>
                        </a:lnSpc>
                        <a:spcBef>
                          <a:spcPts val="0"/>
                        </a:spcBef>
                        <a:spcAft>
                          <a:spcPts val="0"/>
                        </a:spcAft>
                        <a:buClrTx/>
                        <a:buSzTx/>
                        <a:buFontTx/>
                        <a:buNone/>
                        <a:tabLst/>
                        <a:defRPr/>
                      </a:pPr>
                      <a:r>
                        <a:rPr lang="en-US" altLang="zh-TW" sz="1600" kern="1200" dirty="0" smtClean="0">
                          <a:solidFill>
                            <a:schemeClr val="dk1"/>
                          </a:solidFill>
                          <a:latin typeface="+mn-lt"/>
                          <a:ea typeface="+mn-ea"/>
                          <a:cs typeface="+mn-cs"/>
                        </a:rPr>
                        <a:t>1.</a:t>
                      </a:r>
                      <a:r>
                        <a:rPr lang="zh-TW" altLang="en-US" sz="1600" kern="1200" dirty="0" smtClean="0">
                          <a:solidFill>
                            <a:schemeClr val="dk1"/>
                          </a:solidFill>
                          <a:latin typeface="+mn-lt"/>
                          <a:ea typeface="+mn-ea"/>
                          <a:cs typeface="+mn-cs"/>
                        </a:rPr>
                        <a:t>依教育部及所屬機關</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構</a:t>
                      </a:r>
                      <a:r>
                        <a:rPr lang="en-US" altLang="zh-TW" sz="1600" kern="1200" dirty="0" smtClean="0">
                          <a:solidFill>
                            <a:schemeClr val="dk1"/>
                          </a:solidFill>
                          <a:latin typeface="+mn-lt"/>
                          <a:ea typeface="+mn-ea"/>
                          <a:cs typeface="+mn-cs"/>
                        </a:rPr>
                        <a:t>)</a:t>
                      </a:r>
                      <a:r>
                        <a:rPr lang="zh-TW" altLang="en-US" sz="1600" kern="1200" dirty="0" smtClean="0">
                          <a:solidFill>
                            <a:schemeClr val="dk1"/>
                          </a:solidFill>
                          <a:latin typeface="+mn-lt"/>
                          <a:ea typeface="+mn-ea"/>
                          <a:cs typeface="+mn-cs"/>
                        </a:rPr>
                        <a:t>辦理各類會議講習訓練與研討（習）會管理要點規定。</a:t>
                      </a:r>
                      <a:endParaRPr lang="en-US" altLang="zh-TW" sz="1600" kern="1200" dirty="0" smtClean="0">
                        <a:solidFill>
                          <a:schemeClr val="dk1"/>
                        </a:solidFill>
                        <a:latin typeface="+mn-lt"/>
                        <a:ea typeface="+mn-ea"/>
                        <a:cs typeface="+mn-cs"/>
                      </a:endParaRPr>
                    </a:p>
                    <a:p>
                      <a:pPr marL="0" marR="0" indent="-195263" algn="l" defTabSz="914400" rtl="0" eaLnBrk="1" fontAlgn="auto" latinLnBrk="0" hangingPunct="1">
                        <a:lnSpc>
                          <a:spcPts val="2000"/>
                        </a:lnSpc>
                        <a:spcBef>
                          <a:spcPts val="0"/>
                        </a:spcBef>
                        <a:spcAft>
                          <a:spcPts val="0"/>
                        </a:spcAft>
                        <a:buClrTx/>
                        <a:buSzTx/>
                        <a:buFontTx/>
                        <a:buNone/>
                        <a:tabLst/>
                        <a:defRPr/>
                      </a:pPr>
                      <a:r>
                        <a:rPr lang="en-US" altLang="zh-TW" sz="1600" kern="1200" dirty="0" smtClean="0">
                          <a:solidFill>
                            <a:schemeClr val="dk1"/>
                          </a:solidFill>
                          <a:latin typeface="+mn-lt"/>
                          <a:ea typeface="+mn-ea"/>
                          <a:cs typeface="+mn-cs"/>
                        </a:rPr>
                        <a:t>2.</a:t>
                      </a:r>
                      <a:r>
                        <a:rPr lang="zh-TW" altLang="en-US" sz="1600" kern="1200" dirty="0" smtClean="0">
                          <a:solidFill>
                            <a:schemeClr val="dk1"/>
                          </a:solidFill>
                          <a:latin typeface="+mn-lt"/>
                          <a:ea typeface="+mn-ea"/>
                          <a:cs typeface="+mn-cs"/>
                        </a:rPr>
                        <a:t>辦理半日者，每人膳費上限 </a:t>
                      </a:r>
                      <a:r>
                        <a:rPr lang="en-US" altLang="zh-TW" sz="1600" kern="1200" dirty="0" smtClean="0">
                          <a:solidFill>
                            <a:schemeClr val="dk1"/>
                          </a:solidFill>
                          <a:latin typeface="+mn-lt"/>
                          <a:ea typeface="+mn-ea"/>
                          <a:cs typeface="+mn-cs"/>
                        </a:rPr>
                        <a:t>140 </a:t>
                      </a:r>
                      <a:r>
                        <a:rPr lang="zh-TW" altLang="en-US" sz="1600" kern="1200" dirty="0" smtClean="0">
                          <a:solidFill>
                            <a:schemeClr val="dk1"/>
                          </a:solidFill>
                          <a:latin typeface="+mn-lt"/>
                          <a:ea typeface="+mn-ea"/>
                          <a:cs typeface="+mn-cs"/>
                        </a:rPr>
                        <a:t>元。</a:t>
                      </a:r>
                      <a:endParaRPr lang="zh-TW" altLang="en-US" sz="16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12143924"/>
                  </a:ext>
                </a:extLst>
              </a:tr>
              <a:tr h="341152">
                <a:tc>
                  <a:txBody>
                    <a:bodyPr/>
                    <a:lstStyle/>
                    <a:p>
                      <a:pPr marL="130175" marR="0" indent="-26988" algn="l" defTabSz="914400" rtl="0" eaLnBrk="1" fontAlgn="auto" latinLnBrk="0" hangingPunct="1">
                        <a:lnSpc>
                          <a:spcPct val="100000"/>
                        </a:lnSpc>
                        <a:spcBef>
                          <a:spcPts val="0"/>
                        </a:spcBef>
                        <a:spcAft>
                          <a:spcPts val="0"/>
                        </a:spcAft>
                        <a:buClrTx/>
                        <a:buSzTx/>
                        <a:buFontTx/>
                        <a:buNone/>
                        <a:tabLst>
                          <a:tab pos="85725" algn="l"/>
                        </a:tabLst>
                        <a:defRPr/>
                      </a:pPr>
                      <a:r>
                        <a:rPr lang="zh-TW" altLang="en-US" sz="1600" dirty="0" smtClean="0"/>
                        <a:t>雜支</a:t>
                      </a:r>
                      <a:r>
                        <a:rPr lang="en-US" altLang="zh-TW" sz="1400" dirty="0" smtClean="0"/>
                        <a:t>(</a:t>
                      </a:r>
                      <a:r>
                        <a:rPr lang="zh-TW" altLang="en-US" sz="1400" dirty="0" smtClean="0"/>
                        <a:t>部分計畫列</a:t>
                      </a:r>
                      <a:r>
                        <a:rPr lang="en-US" altLang="zh-TW" sz="1400" dirty="0" smtClean="0"/>
                        <a:t>1</a:t>
                      </a:r>
                      <a:r>
                        <a:rPr lang="zh-TW" altLang="en-US" sz="1400" dirty="0" smtClean="0"/>
                        <a:t>級用途別，並設有上限</a:t>
                      </a:r>
                      <a:r>
                        <a:rPr lang="en-US" altLang="zh-TW" sz="1400" dirty="0" smtClean="0"/>
                        <a:t>)</a:t>
                      </a:r>
                      <a:endParaRPr lang="zh-TW" altLang="en-US" sz="1400" kern="1200" dirty="0" smtClean="0">
                        <a:solidFill>
                          <a:schemeClr val="dk1"/>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95263" marR="0" indent="-195263" algn="just" defTabSz="914400" rtl="0" eaLnBrk="1" fontAlgn="auto" latinLnBrk="0" hangingPunct="1">
                        <a:lnSpc>
                          <a:spcPct val="100000"/>
                        </a:lnSpc>
                        <a:spcBef>
                          <a:spcPts val="0"/>
                        </a:spcBef>
                        <a:spcAft>
                          <a:spcPts val="0"/>
                        </a:spcAft>
                        <a:buClrTx/>
                        <a:buSzTx/>
                        <a:buFontTx/>
                        <a:buNone/>
                        <a:tabLst/>
                        <a:defRPr/>
                      </a:pPr>
                      <a:r>
                        <a:rPr lang="zh-TW" altLang="en-US" sz="1600" kern="1200" dirty="0" smtClean="0">
                          <a:solidFill>
                            <a:schemeClr val="dk1"/>
                          </a:solidFill>
                          <a:latin typeface="+mn-lt"/>
                          <a:ea typeface="+mn-ea"/>
                          <a:cs typeface="+mn-cs"/>
                        </a:rPr>
                        <a:t>凡前項費用未列之辦公事務費用屬之。如文具用品、紙張、資訊耗材、資料夾、郵資等屬之</a:t>
                      </a:r>
                      <a:r>
                        <a:rPr lang="zh-TW" altLang="en-US" sz="1600" dirty="0" smtClean="0"/>
                        <a:t>。</a:t>
                      </a:r>
                      <a:r>
                        <a:rPr lang="zh-TW" altLang="en-US" sz="1600" kern="1200" dirty="0" smtClean="0">
                          <a:solidFill>
                            <a:schemeClr val="dk1"/>
                          </a:solidFill>
                          <a:latin typeface="+mn-lt"/>
                          <a:ea typeface="+mn-ea"/>
                          <a:cs typeface="+mn-cs"/>
                        </a:rPr>
                        <a:t>。</a:t>
                      </a:r>
                      <a:endParaRPr lang="zh-TW" altLang="en-US" sz="16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699693040"/>
                  </a:ext>
                </a:extLst>
              </a:tr>
              <a:tr h="341152">
                <a:tc>
                  <a:txBody>
                    <a:bodyPr/>
                    <a:lstStyle/>
                    <a:p>
                      <a:pPr marL="0" marR="0" indent="123825" algn="l" defTabSz="914400" rtl="0" eaLnBrk="1" fontAlgn="auto" latinLnBrk="0" hangingPunct="1">
                        <a:lnSpc>
                          <a:spcPct val="100000"/>
                        </a:lnSpc>
                        <a:spcBef>
                          <a:spcPts val="0"/>
                        </a:spcBef>
                        <a:spcAft>
                          <a:spcPts val="0"/>
                        </a:spcAft>
                        <a:buClrTx/>
                        <a:buSzTx/>
                        <a:buFontTx/>
                        <a:buNone/>
                        <a:tabLst/>
                        <a:defRPr/>
                      </a:pPr>
                      <a:r>
                        <a:rPr lang="zh-TW" altLang="en-US" sz="1600" kern="1200" dirty="0" smtClean="0">
                          <a:solidFill>
                            <a:schemeClr val="dk1"/>
                          </a:solidFill>
                          <a:latin typeface="+mn-lt"/>
                          <a:ea typeface="+mn-ea"/>
                          <a:cs typeface="+mn-cs"/>
                        </a:rPr>
                        <a:t>其他</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95263" marR="0" indent="-195263" algn="just" defTabSz="914400" rtl="0" eaLnBrk="1" fontAlgn="auto" latinLnBrk="0" hangingPunct="1">
                        <a:lnSpc>
                          <a:spcPct val="100000"/>
                        </a:lnSpc>
                        <a:spcBef>
                          <a:spcPts val="0"/>
                        </a:spcBef>
                        <a:spcAft>
                          <a:spcPts val="0"/>
                        </a:spcAft>
                        <a:buClrTx/>
                        <a:buSzTx/>
                        <a:buFontTx/>
                        <a:buNone/>
                        <a:tabLst/>
                        <a:defRPr/>
                      </a:pPr>
                      <a:r>
                        <a:rPr lang="zh-TW" altLang="en-US" sz="1600" dirty="0" smtClean="0"/>
                        <a:t>應註明項目名稱，並依行政院或計畫各項經費支用規定及計畫各項支用用途說明。</a:t>
                      </a:r>
                      <a:r>
                        <a:rPr lang="en-US" altLang="zh-TW" sz="1600" dirty="0" smtClean="0"/>
                        <a:t> </a:t>
                      </a:r>
                      <a:endParaRPr lang="zh-TW" altLang="en-US" sz="16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82617425"/>
                  </a:ext>
                </a:extLst>
              </a:tr>
            </a:tbl>
          </a:graphicData>
        </a:graphic>
      </p:graphicFrame>
      <p:pic>
        <p:nvPicPr>
          <p:cNvPr id="3" name="圖片 2"/>
          <p:cNvPicPr>
            <a:picLocks noChangeAspect="1"/>
          </p:cNvPicPr>
          <p:nvPr/>
        </p:nvPicPr>
        <p:blipFill>
          <a:blip r:embed="rId2"/>
          <a:stretch>
            <a:fillRect/>
          </a:stretch>
        </p:blipFill>
        <p:spPr>
          <a:xfrm>
            <a:off x="9738803" y="6179940"/>
            <a:ext cx="2515341" cy="678060"/>
          </a:xfrm>
          <a:prstGeom prst="rect">
            <a:avLst/>
          </a:prstGeom>
          <a:ln>
            <a:noFill/>
          </a:ln>
          <a:effectLst>
            <a:softEdge rad="112500"/>
          </a:effectLst>
        </p:spPr>
      </p:pic>
      <p:pic>
        <p:nvPicPr>
          <p:cNvPr id="4" name="圖片 3">
            <a:hlinkClick r:id="rId3" action="ppaction://hlinkfile"/>
          </p:cNvPr>
          <p:cNvPicPr>
            <a:picLocks noChangeAspect="1"/>
          </p:cNvPicPr>
          <p:nvPr/>
        </p:nvPicPr>
        <p:blipFill>
          <a:blip r:embed="rId4"/>
          <a:stretch>
            <a:fillRect/>
          </a:stretch>
        </p:blipFill>
        <p:spPr>
          <a:xfrm>
            <a:off x="2309647" y="6161534"/>
            <a:ext cx="123379" cy="109870"/>
          </a:xfrm>
          <a:prstGeom prst="rect">
            <a:avLst/>
          </a:prstGeom>
        </p:spPr>
      </p:pic>
    </p:spTree>
    <p:extLst>
      <p:ext uri="{BB962C8B-B14F-4D97-AF65-F5344CB8AC3E}">
        <p14:creationId xmlns:p14="http://schemas.microsoft.com/office/powerpoint/2010/main" val="4549552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txBox="1">
            <a:spLocks/>
          </p:cNvSpPr>
          <p:nvPr/>
        </p:nvSpPr>
        <p:spPr>
          <a:xfrm>
            <a:off x="514904" y="745725"/>
            <a:ext cx="11132599" cy="5237826"/>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7800">
              <a:lnSpc>
                <a:spcPts val="3500"/>
              </a:lnSpc>
              <a:spcBef>
                <a:spcPts val="3000"/>
              </a:spcBef>
            </a:pPr>
            <a:r>
              <a:rPr lang="zh-TW" altLang="en-US" sz="2400" dirty="0">
                <a:latin typeface="DFKai-SB"/>
                <a:ea typeface="+mj-ea"/>
                <a:cs typeface="+mj-cs"/>
              </a:rPr>
              <a:t>設備及投資 </a:t>
            </a:r>
            <a:endParaRPr lang="en-US" altLang="zh-TW" sz="2400" dirty="0" smtClean="0">
              <a:latin typeface="DFKai-SB"/>
              <a:ea typeface="+mj-ea"/>
              <a:cs typeface="+mj-cs"/>
            </a:endParaRPr>
          </a:p>
          <a:p>
            <a:pPr marL="177800" indent="177800">
              <a:lnSpc>
                <a:spcPts val="2500"/>
              </a:lnSpc>
              <a:spcBef>
                <a:spcPts val="1200"/>
              </a:spcBef>
            </a:pPr>
            <a:r>
              <a:rPr lang="zh-TW" altLang="en-US" sz="2400" b="1" dirty="0" smtClean="0">
                <a:latin typeface="DFKai-SB"/>
                <a:ea typeface="+mj-ea"/>
                <a:cs typeface="+mj-cs"/>
              </a:rPr>
              <a:t>編列</a:t>
            </a:r>
            <a:r>
              <a:rPr lang="zh-TW" altLang="en-US" sz="2400" b="1" dirty="0">
                <a:latin typeface="DFKai-SB"/>
                <a:ea typeface="+mj-ea"/>
                <a:cs typeface="+mj-cs"/>
              </a:rPr>
              <a:t>基準：</a:t>
            </a:r>
            <a:endParaRPr lang="en-US" altLang="zh-TW" sz="2400" b="1" dirty="0">
              <a:latin typeface="DFKai-SB"/>
              <a:ea typeface="+mj-ea"/>
              <a:cs typeface="+mj-cs"/>
            </a:endParaRPr>
          </a:p>
          <a:p>
            <a:pPr marL="630238" indent="-230188" algn="just">
              <a:lnSpc>
                <a:spcPts val="3500"/>
              </a:lnSpc>
              <a:spcBef>
                <a:spcPts val="1800"/>
              </a:spcBef>
              <a:buClr>
                <a:schemeClr val="bg2">
                  <a:lumMod val="25000"/>
                </a:schemeClr>
              </a:buClr>
              <a:buFont typeface="DFKai-SB" panose="03000509000000000000" pitchFamily="65" charset="-120"/>
              <a:buChar char="†"/>
            </a:pPr>
            <a:r>
              <a:rPr lang="zh-TW" altLang="en-US" sz="2400" dirty="0">
                <a:latin typeface="DFKai-SB"/>
              </a:rPr>
              <a:t>依行政院或計畫各項</a:t>
            </a:r>
            <a:r>
              <a:rPr lang="zh-TW" altLang="en-US" sz="2400" dirty="0" smtClean="0">
                <a:latin typeface="DFKai-SB"/>
              </a:rPr>
              <a:t>經費規定標準編列</a:t>
            </a:r>
            <a:r>
              <a:rPr lang="en-US" altLang="zh-TW" sz="2400" dirty="0">
                <a:latin typeface="DFKai-SB"/>
              </a:rPr>
              <a:t>【</a:t>
            </a:r>
            <a:r>
              <a:rPr lang="zh-TW" altLang="en-US" sz="2400" dirty="0">
                <a:latin typeface="DFKai-SB"/>
              </a:rPr>
              <a:t>資訊設備應依行政院主計總處公告之</a:t>
            </a:r>
            <a:r>
              <a:rPr lang="en-US" altLang="zh-TW" sz="2400" dirty="0">
                <a:latin typeface="DFKai-SB"/>
              </a:rPr>
              <a:t>《</a:t>
            </a:r>
            <a:r>
              <a:rPr lang="zh-TW" altLang="en-US" sz="2400" dirty="0">
                <a:latin typeface="DFKai-SB"/>
              </a:rPr>
              <a:t>共同性費用編列基準表</a:t>
            </a:r>
            <a:r>
              <a:rPr lang="en-US" altLang="zh-TW" sz="2400" dirty="0">
                <a:latin typeface="DFKai-SB"/>
              </a:rPr>
              <a:t>》</a:t>
            </a:r>
            <a:r>
              <a:rPr lang="zh-TW" altLang="en-US" sz="2400" dirty="0">
                <a:latin typeface="DFKai-SB"/>
              </a:rPr>
              <a:t>規定編列</a:t>
            </a:r>
            <a:r>
              <a:rPr lang="en-US" altLang="zh-TW" sz="2400" dirty="0">
                <a:latin typeface="DFKai-SB"/>
              </a:rPr>
              <a:t>】</a:t>
            </a:r>
            <a:r>
              <a:rPr lang="zh-TW" altLang="en-US" sz="2400" dirty="0">
                <a:latin typeface="DFKai-SB"/>
              </a:rPr>
              <a:t>。</a:t>
            </a:r>
            <a:endParaRPr lang="en-US" altLang="zh-TW" sz="2400" dirty="0">
              <a:latin typeface="DFKai-SB"/>
            </a:endParaRPr>
          </a:p>
          <a:p>
            <a:pPr marL="630238" indent="-230188" algn="just">
              <a:lnSpc>
                <a:spcPts val="3500"/>
              </a:lnSpc>
              <a:spcBef>
                <a:spcPts val="2400"/>
              </a:spcBef>
              <a:buClr>
                <a:schemeClr val="bg2">
                  <a:lumMod val="25000"/>
                </a:schemeClr>
              </a:buClr>
              <a:buFont typeface="DFKai-SB" panose="03000509000000000000" pitchFamily="65" charset="-120"/>
              <a:buChar char="†"/>
            </a:pPr>
            <a:r>
              <a:rPr lang="zh-TW" altLang="en-US" sz="2400" dirty="0">
                <a:latin typeface="DFKai-SB"/>
              </a:rPr>
              <a:t>金額</a:t>
            </a:r>
            <a:r>
              <a:rPr lang="en-US" altLang="zh-TW" sz="2400" dirty="0">
                <a:latin typeface="DFKai-SB"/>
              </a:rPr>
              <a:t>1</a:t>
            </a:r>
            <a:r>
              <a:rPr lang="zh-TW" altLang="en-US" sz="2400" dirty="0">
                <a:latin typeface="DFKai-SB"/>
              </a:rPr>
              <a:t>萬元</a:t>
            </a:r>
            <a:r>
              <a:rPr lang="zh-TW" altLang="en-US" sz="2400" dirty="0" smtClean="0">
                <a:latin typeface="DFKai-SB"/>
              </a:rPr>
              <a:t>以上及耐用</a:t>
            </a:r>
            <a:r>
              <a:rPr lang="zh-TW" altLang="en-US" sz="2400" dirty="0">
                <a:latin typeface="DFKai-SB"/>
              </a:rPr>
              <a:t>年限</a:t>
            </a:r>
            <a:r>
              <a:rPr lang="en-US" altLang="zh-TW" sz="2400" dirty="0">
                <a:latin typeface="DFKai-SB"/>
              </a:rPr>
              <a:t>2</a:t>
            </a:r>
            <a:r>
              <a:rPr lang="zh-TW" altLang="en-US" sz="2400" dirty="0">
                <a:latin typeface="DFKai-SB"/>
              </a:rPr>
              <a:t>年</a:t>
            </a:r>
            <a:r>
              <a:rPr lang="zh-TW" altLang="en-US" sz="2400" dirty="0" smtClean="0">
                <a:latin typeface="DFKai-SB"/>
              </a:rPr>
              <a:t>以上</a:t>
            </a:r>
            <a:r>
              <a:rPr lang="zh-TW" altLang="en-US" sz="2400" dirty="0">
                <a:latin typeface="DFKai-SB"/>
              </a:rPr>
              <a:t>之</a:t>
            </a:r>
            <a:r>
              <a:rPr lang="zh-TW" altLang="en-US" sz="2400" dirty="0" smtClean="0">
                <a:latin typeface="DFKai-SB"/>
              </a:rPr>
              <a:t>設備、大修遞延或無形</a:t>
            </a:r>
            <a:r>
              <a:rPr lang="zh-TW" altLang="en-US" sz="2400" dirty="0">
                <a:latin typeface="DFKai-SB"/>
              </a:rPr>
              <a:t>資產</a:t>
            </a:r>
            <a:r>
              <a:rPr lang="zh-TW" altLang="en-US" sz="2400" dirty="0" smtClean="0">
                <a:latin typeface="DFKai-SB"/>
              </a:rPr>
              <a:t>。 </a:t>
            </a:r>
            <a:endParaRPr lang="en-US" altLang="zh-TW" sz="2400" dirty="0">
              <a:latin typeface="DFKai-SB"/>
            </a:endParaRPr>
          </a:p>
          <a:p>
            <a:pPr marL="541338">
              <a:spcBef>
                <a:spcPts val="1800"/>
              </a:spcBef>
            </a:pPr>
            <a:endParaRPr lang="zh-TW" altLang="en-US" sz="2400" dirty="0">
              <a:latin typeface="DFKai-SB"/>
              <a:ea typeface="+mj-ea"/>
              <a:cs typeface="+mj-cs"/>
            </a:endParaRPr>
          </a:p>
        </p:txBody>
      </p:sp>
      <p:pic>
        <p:nvPicPr>
          <p:cNvPr id="3" name="圖片 2"/>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10931858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txBox="1">
            <a:spLocks/>
          </p:cNvSpPr>
          <p:nvPr/>
        </p:nvSpPr>
        <p:spPr>
          <a:xfrm>
            <a:off x="514904" y="745725"/>
            <a:ext cx="11256885" cy="5237826"/>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3000"/>
              </a:spcBef>
            </a:pPr>
            <a:r>
              <a:rPr lang="zh-TW" altLang="en-US" sz="2800" dirty="0">
                <a:ln w="0">
                  <a:solidFill>
                    <a:schemeClr val="tx1"/>
                  </a:solidFill>
                </a:ln>
                <a:effectLst>
                  <a:outerShdw blurRad="38100" dist="19050" dir="2700000" algn="tl" rotWithShape="0">
                    <a:schemeClr val="dk1">
                      <a:alpha val="40000"/>
                    </a:schemeClr>
                  </a:outerShdw>
                </a:effectLst>
                <a:latin typeface="DFKai-SB"/>
              </a:rPr>
              <a:t>教育部及所屬機關</a:t>
            </a:r>
            <a:r>
              <a:rPr lang="en-US" altLang="zh-TW" sz="2800" dirty="0">
                <a:ln w="0">
                  <a:solidFill>
                    <a:schemeClr val="tx1"/>
                  </a:solidFill>
                </a:ln>
                <a:effectLst>
                  <a:outerShdw blurRad="38100" dist="19050" dir="2700000" algn="tl" rotWithShape="0">
                    <a:schemeClr val="dk1">
                      <a:alpha val="40000"/>
                    </a:schemeClr>
                  </a:outerShdw>
                </a:effectLst>
                <a:latin typeface="DFKai-SB"/>
              </a:rPr>
              <a:t>(</a:t>
            </a:r>
            <a:r>
              <a:rPr lang="zh-TW" altLang="en-US" sz="2800" dirty="0">
                <a:ln w="0">
                  <a:solidFill>
                    <a:schemeClr val="tx1"/>
                  </a:solidFill>
                </a:ln>
                <a:effectLst>
                  <a:outerShdw blurRad="38100" dist="19050" dir="2700000" algn="tl" rotWithShape="0">
                    <a:schemeClr val="dk1">
                      <a:alpha val="40000"/>
                    </a:schemeClr>
                  </a:outerShdw>
                </a:effectLst>
                <a:latin typeface="DFKai-SB"/>
              </a:rPr>
              <a:t>構</a:t>
            </a:r>
            <a:r>
              <a:rPr lang="en-US" altLang="zh-TW" sz="2800" dirty="0">
                <a:ln w="0">
                  <a:solidFill>
                    <a:schemeClr val="tx1"/>
                  </a:solidFill>
                </a:ln>
                <a:effectLst>
                  <a:outerShdw blurRad="38100" dist="19050" dir="2700000" algn="tl" rotWithShape="0">
                    <a:schemeClr val="dk1">
                      <a:alpha val="40000"/>
                    </a:schemeClr>
                  </a:outerShdw>
                </a:effectLst>
                <a:latin typeface="DFKai-SB"/>
              </a:rPr>
              <a:t>)</a:t>
            </a:r>
            <a:r>
              <a:rPr lang="zh-TW" altLang="en-US" sz="2800" dirty="0">
                <a:ln w="0">
                  <a:solidFill>
                    <a:schemeClr val="tx1"/>
                  </a:solidFill>
                </a:ln>
                <a:effectLst>
                  <a:outerShdw blurRad="38100" dist="19050" dir="2700000" algn="tl" rotWithShape="0">
                    <a:schemeClr val="dk1">
                      <a:alpha val="40000"/>
                    </a:schemeClr>
                  </a:outerShdw>
                </a:effectLst>
                <a:latin typeface="DFKai-SB"/>
              </a:rPr>
              <a:t>辦理各類會議講習訓練與研討（習）會管理</a:t>
            </a:r>
            <a:r>
              <a:rPr lang="zh-TW" altLang="en-US" sz="2800" dirty="0" smtClean="0">
                <a:ln w="0">
                  <a:solidFill>
                    <a:schemeClr val="tx1"/>
                  </a:solidFill>
                </a:ln>
                <a:effectLst>
                  <a:outerShdw blurRad="38100" dist="19050" dir="2700000" algn="tl" rotWithShape="0">
                    <a:schemeClr val="dk1">
                      <a:alpha val="40000"/>
                    </a:schemeClr>
                  </a:outerShdw>
                </a:effectLst>
                <a:latin typeface="DFKai-SB"/>
              </a:rPr>
              <a:t>要點</a:t>
            </a:r>
            <a:endParaRPr lang="en-US" altLang="zh-TW" sz="2800" dirty="0" smtClean="0">
              <a:ln w="0">
                <a:solidFill>
                  <a:schemeClr val="tx1"/>
                </a:solidFill>
              </a:ln>
              <a:effectLst>
                <a:outerShdw blurRad="38100" dist="19050" dir="2700000" algn="tl" rotWithShape="0">
                  <a:schemeClr val="dk1">
                    <a:alpha val="40000"/>
                  </a:schemeClr>
                </a:outerShdw>
              </a:effectLst>
              <a:latin typeface="DFKai-SB"/>
            </a:endParaRPr>
          </a:p>
          <a:p>
            <a:pPr>
              <a:lnSpc>
                <a:spcPct val="100000"/>
              </a:lnSpc>
              <a:spcBef>
                <a:spcPts val="2400"/>
              </a:spcBef>
            </a:pPr>
            <a:r>
              <a:rPr lang="zh-TW" altLang="en-US" sz="2400" dirty="0" smtClean="0">
                <a:latin typeface="DFKai-SB"/>
              </a:rPr>
              <a:t>課程</a:t>
            </a:r>
            <a:r>
              <a:rPr lang="zh-TW" altLang="en-US" sz="2400" dirty="0">
                <a:latin typeface="DFKai-SB"/>
              </a:rPr>
              <a:t>與活動規劃及安排</a:t>
            </a:r>
            <a:r>
              <a:rPr lang="en-US" altLang="zh-TW" sz="2400" dirty="0" smtClean="0">
                <a:latin typeface="DFKai-SB"/>
              </a:rPr>
              <a:t>(§7)</a:t>
            </a:r>
            <a:endParaRPr lang="en-US" altLang="zh-TW" sz="2400" dirty="0">
              <a:latin typeface="DFKai-SB"/>
            </a:endParaRPr>
          </a:p>
          <a:p>
            <a:pPr marL="400050">
              <a:lnSpc>
                <a:spcPts val="3000"/>
              </a:lnSpc>
              <a:spcBef>
                <a:spcPts val="1200"/>
              </a:spcBef>
              <a:tabLst>
                <a:tab pos="1287463" algn="l"/>
              </a:tabLst>
            </a:pPr>
            <a:r>
              <a:rPr lang="zh-TW" altLang="en-US" sz="2400" dirty="0" smtClean="0">
                <a:latin typeface="DFKai-SB"/>
              </a:rPr>
              <a:t>各項會議、講習、訓練及研討（習）會相關課程與活動之規劃及安排，依所定目標與實際需求，力求嚴謹及覈實，不得過於鬆散或與主題無直接關聯之項目，得於一日或二日內完成者，除特殊情形外，不得規劃為二日或三日。</a:t>
            </a:r>
            <a:endParaRPr lang="en-US" altLang="zh-TW" sz="2400" dirty="0" smtClean="0">
              <a:latin typeface="DFKai-SB"/>
            </a:endParaRPr>
          </a:p>
          <a:p>
            <a:pPr>
              <a:spcBef>
                <a:spcPts val="3000"/>
              </a:spcBef>
            </a:pPr>
            <a:r>
              <a:rPr lang="zh-TW" altLang="en-US" sz="3200" b="1" dirty="0" smtClean="0">
                <a:solidFill>
                  <a:srgbClr val="C00000"/>
                </a:solidFill>
                <a:latin typeface="DFKai-SB"/>
                <a:ea typeface="+mj-ea"/>
                <a:cs typeface="+mj-cs"/>
              </a:rPr>
              <a:t>不</a:t>
            </a:r>
            <a:r>
              <a:rPr lang="zh-TW" altLang="en-US" sz="2400" dirty="0" smtClean="0">
                <a:latin typeface="DFKai-SB"/>
                <a:ea typeface="+mj-ea"/>
                <a:cs typeface="+mj-cs"/>
              </a:rPr>
              <a:t>得編列</a:t>
            </a:r>
            <a:r>
              <a:rPr lang="zh-TW" altLang="en-US" sz="2400" dirty="0">
                <a:latin typeface="DFKai-SB"/>
              </a:rPr>
              <a:t>經費</a:t>
            </a:r>
            <a:r>
              <a:rPr lang="zh-TW" altLang="en-US" sz="2400" dirty="0" smtClean="0">
                <a:latin typeface="DFKai-SB"/>
                <a:ea typeface="+mj-ea"/>
                <a:cs typeface="+mj-cs"/>
              </a:rPr>
              <a:t>項目及其他限制</a:t>
            </a:r>
            <a:r>
              <a:rPr lang="en-US" altLang="zh-TW" sz="2400" dirty="0" smtClean="0">
                <a:latin typeface="DFKai-SB"/>
                <a:ea typeface="+mj-ea"/>
                <a:cs typeface="+mj-cs"/>
              </a:rPr>
              <a:t>(§8</a:t>
            </a:r>
            <a:r>
              <a:rPr lang="zh-TW" altLang="en-US" sz="2400" dirty="0" smtClean="0">
                <a:latin typeface="DFKai-SB"/>
                <a:ea typeface="+mj-ea"/>
                <a:cs typeface="+mj-cs"/>
              </a:rPr>
              <a:t>、</a:t>
            </a:r>
            <a:r>
              <a:rPr lang="en-US" altLang="zh-TW" sz="2400" dirty="0" smtClean="0">
                <a:latin typeface="DFKai-SB"/>
              </a:rPr>
              <a:t>§</a:t>
            </a:r>
            <a:r>
              <a:rPr lang="en-US" altLang="zh-TW" sz="2400" dirty="0" smtClean="0">
                <a:latin typeface="DFKai-SB"/>
                <a:ea typeface="+mj-ea"/>
                <a:cs typeface="+mj-cs"/>
              </a:rPr>
              <a:t>9) </a:t>
            </a:r>
          </a:p>
          <a:p>
            <a:pPr indent="177800">
              <a:lnSpc>
                <a:spcPct val="100000"/>
              </a:lnSpc>
              <a:spcBef>
                <a:spcPts val="1200"/>
              </a:spcBef>
            </a:pPr>
            <a:r>
              <a:rPr lang="zh-TW" altLang="en-US" sz="2400" b="1" dirty="0" smtClean="0">
                <a:latin typeface="DFKai-SB"/>
              </a:rPr>
              <a:t>不</a:t>
            </a:r>
            <a:r>
              <a:rPr lang="zh-TW" altLang="en-US" sz="2400" b="1" dirty="0">
                <a:latin typeface="DFKai-SB"/>
              </a:rPr>
              <a:t>得攜眷參加</a:t>
            </a:r>
            <a:r>
              <a:rPr lang="zh-TW" altLang="en-US" sz="2400" b="1" dirty="0" smtClean="0">
                <a:latin typeface="DFKai-SB"/>
              </a:rPr>
              <a:t>。</a:t>
            </a:r>
            <a:endParaRPr lang="en-US" altLang="zh-TW" sz="2400" b="1" dirty="0" smtClean="0">
              <a:latin typeface="DFKai-SB"/>
            </a:endParaRPr>
          </a:p>
          <a:p>
            <a:pPr indent="177800">
              <a:lnSpc>
                <a:spcPct val="100000"/>
              </a:lnSpc>
              <a:spcBef>
                <a:spcPts val="1200"/>
              </a:spcBef>
            </a:pPr>
            <a:r>
              <a:rPr lang="zh-TW" altLang="en-US" sz="2400" b="1" dirty="0" smtClean="0">
                <a:latin typeface="DFKai-SB"/>
                <a:ea typeface="+mj-ea"/>
                <a:cs typeface="+mj-cs"/>
              </a:rPr>
              <a:t>聘請</a:t>
            </a:r>
            <a:r>
              <a:rPr lang="zh-TW" altLang="en-US" sz="2400" b="1" dirty="0">
                <a:latin typeface="DFKai-SB"/>
                <a:ea typeface="+mj-ea"/>
                <a:cs typeface="+mj-cs"/>
              </a:rPr>
              <a:t>樂團演唱或表演之經費。</a:t>
            </a:r>
          </a:p>
          <a:p>
            <a:pPr marL="4448175" indent="-4270375">
              <a:lnSpc>
                <a:spcPct val="100000"/>
              </a:lnSpc>
              <a:spcBef>
                <a:spcPts val="1200"/>
              </a:spcBef>
            </a:pPr>
            <a:r>
              <a:rPr lang="zh-TW" altLang="en-US" sz="2400" b="1" dirty="0" smtClean="0">
                <a:latin typeface="DFKai-SB"/>
                <a:ea typeface="+mj-ea"/>
                <a:cs typeface="+mj-cs"/>
              </a:rPr>
              <a:t>紀</a:t>
            </a:r>
            <a:r>
              <a:rPr lang="zh-TW" altLang="en-US" sz="2400" b="1" dirty="0">
                <a:latin typeface="DFKai-SB"/>
                <a:ea typeface="+mj-ea"/>
                <a:cs typeface="+mj-cs"/>
              </a:rPr>
              <a:t>念品、禮品或宣導品之</a:t>
            </a:r>
            <a:r>
              <a:rPr lang="zh-TW" altLang="en-US" sz="2400" b="1" dirty="0" smtClean="0">
                <a:latin typeface="DFKai-SB"/>
                <a:ea typeface="+mj-ea"/>
                <a:cs typeface="+mj-cs"/>
              </a:rPr>
              <a:t>經費</a:t>
            </a:r>
            <a:r>
              <a:rPr lang="zh-TW" altLang="en-US" sz="2400" dirty="0" smtClean="0">
                <a:latin typeface="DFKai-SB"/>
                <a:ea typeface="+mj-ea"/>
                <a:cs typeface="+mj-cs"/>
              </a:rPr>
              <a:t>：但</a:t>
            </a:r>
            <a:r>
              <a:rPr lang="zh-TW" altLang="en-US" sz="2400" dirty="0">
                <a:latin typeface="DFKai-SB"/>
                <a:ea typeface="+mj-ea"/>
                <a:cs typeface="+mj-cs"/>
              </a:rPr>
              <a:t>必要頒發之獎品及依</a:t>
            </a:r>
            <a:r>
              <a:rPr lang="zh-TW" altLang="en-US" sz="2400" dirty="0" smtClean="0">
                <a:latin typeface="DFKai-SB"/>
                <a:ea typeface="+mj-ea"/>
                <a:cs typeface="+mj-cs"/>
              </a:rPr>
              <a:t>國際禮儀</a:t>
            </a:r>
            <a:r>
              <a:rPr lang="zh-TW" altLang="en-US" sz="2400" dirty="0">
                <a:latin typeface="DFKai-SB"/>
                <a:ea typeface="+mj-ea"/>
                <a:cs typeface="+mj-cs"/>
              </a:rPr>
              <a:t>致贈外賓之禮品，不在此限。</a:t>
            </a:r>
          </a:p>
          <a:p>
            <a:pPr marL="177800"/>
            <a:r>
              <a:rPr lang="zh-TW" altLang="en-US" sz="2400" dirty="0">
                <a:latin typeface="DFKai-SB"/>
                <a:ea typeface="+mj-ea"/>
                <a:cs typeface="+mj-cs"/>
              </a:rPr>
              <a:t/>
            </a:r>
            <a:br>
              <a:rPr lang="zh-TW" altLang="en-US" sz="2400" dirty="0">
                <a:latin typeface="DFKai-SB"/>
                <a:ea typeface="+mj-ea"/>
                <a:cs typeface="+mj-cs"/>
              </a:rPr>
            </a:br>
            <a:endParaRPr lang="zh-TW" altLang="en-US" sz="2400" dirty="0">
              <a:latin typeface="DFKai-SB"/>
              <a:ea typeface="+mj-ea"/>
              <a:cs typeface="+mj-cs"/>
            </a:endParaRPr>
          </a:p>
        </p:txBody>
      </p:sp>
      <p:pic>
        <p:nvPicPr>
          <p:cNvPr id="4" name="圖片 3"/>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
        <p:nvSpPr>
          <p:cNvPr id="5" name="乘號 4"/>
          <p:cNvSpPr/>
          <p:nvPr/>
        </p:nvSpPr>
        <p:spPr bwMode="auto">
          <a:xfrm>
            <a:off x="7848240" y="4260102"/>
            <a:ext cx="1129665" cy="788035"/>
          </a:xfrm>
          <a:prstGeom prst="mathMultiply">
            <a:avLst/>
          </a:prstGeom>
          <a:noFill/>
          <a:ln w="38100" cap="flat" cmpd="sng" algn="ctr">
            <a:solidFill>
              <a:srgbClr val="FF0000"/>
            </a:solidFill>
            <a:prstDash val="solid"/>
            <a:round/>
            <a:headEnd type="none" w="med" len="med"/>
            <a:tailEnd type="none" w="med" len="med"/>
          </a:ln>
          <a:effectLst/>
          <a:extLst/>
        </p:spPr>
        <p:txBody>
          <a:bodyPr/>
          <a:lstStyle/>
          <a:p>
            <a:endParaRPr lang="zh-TW" altLang="en-US"/>
          </a:p>
        </p:txBody>
      </p:sp>
    </p:spTree>
    <p:extLst>
      <p:ext uri="{BB962C8B-B14F-4D97-AF65-F5344CB8AC3E}">
        <p14:creationId xmlns:p14="http://schemas.microsoft.com/office/powerpoint/2010/main" val="30721587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txBox="1">
            <a:spLocks/>
          </p:cNvSpPr>
          <p:nvPr/>
        </p:nvSpPr>
        <p:spPr>
          <a:xfrm>
            <a:off x="452761" y="896645"/>
            <a:ext cx="11292396" cy="5521910"/>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400" dirty="0" smtClean="0">
                <a:latin typeface="DFKai-SB"/>
                <a:ea typeface="+mj-ea"/>
                <a:cs typeface="+mj-cs"/>
              </a:rPr>
              <a:t>場地選擇</a:t>
            </a:r>
            <a:r>
              <a:rPr lang="en-US" altLang="zh-TW" sz="2400" dirty="0" smtClean="0">
                <a:latin typeface="DFKai-SB"/>
                <a:ea typeface="+mj-ea"/>
                <a:cs typeface="+mj-cs"/>
              </a:rPr>
              <a:t>(§4</a:t>
            </a:r>
            <a:r>
              <a:rPr lang="zh-TW" altLang="en-US" sz="2400" dirty="0" smtClean="0">
                <a:latin typeface="DFKai-SB"/>
                <a:ea typeface="+mj-ea"/>
                <a:cs typeface="+mj-cs"/>
              </a:rPr>
              <a:t>、</a:t>
            </a:r>
            <a:r>
              <a:rPr lang="en-US" altLang="zh-TW" sz="2400" dirty="0" smtClean="0">
                <a:latin typeface="DFKai-SB"/>
              </a:rPr>
              <a:t>§5</a:t>
            </a:r>
            <a:r>
              <a:rPr lang="en-US" altLang="zh-TW" sz="2400" dirty="0" smtClean="0">
                <a:latin typeface="DFKai-SB"/>
                <a:ea typeface="+mj-ea"/>
                <a:cs typeface="+mj-cs"/>
              </a:rPr>
              <a:t>)</a:t>
            </a:r>
            <a:endParaRPr lang="en-US" altLang="zh-TW" sz="2400" dirty="0">
              <a:latin typeface="DFKai-SB"/>
              <a:ea typeface="+mj-ea"/>
              <a:cs typeface="+mj-cs"/>
            </a:endParaRPr>
          </a:p>
          <a:p>
            <a:pPr marL="639763" indent="-276225">
              <a:lnSpc>
                <a:spcPts val="3000"/>
              </a:lnSpc>
              <a:spcBef>
                <a:spcPts val="1200"/>
              </a:spcBef>
              <a:buClr>
                <a:schemeClr val="bg2">
                  <a:lumMod val="25000"/>
                </a:schemeClr>
              </a:buClr>
              <a:buFont typeface="DFKai-SB" panose="03000509000000000000" pitchFamily="65" charset="-120"/>
              <a:buChar char="†"/>
            </a:pPr>
            <a:r>
              <a:rPr lang="zh-TW" altLang="en-US" sz="2400" dirty="0" smtClean="0">
                <a:latin typeface="DFKai-SB"/>
              </a:rPr>
              <a:t>辦</a:t>
            </a:r>
            <a:r>
              <a:rPr lang="zh-TW" altLang="en-US" sz="2400" dirty="0">
                <a:latin typeface="DFKai-SB"/>
              </a:rPr>
              <a:t>理一般性會議、講習、訓練及研討（習）會</a:t>
            </a:r>
            <a:r>
              <a:rPr lang="zh-TW" altLang="en-US" sz="2400" dirty="0" smtClean="0">
                <a:latin typeface="DFKai-SB"/>
              </a:rPr>
              <a:t>，應</a:t>
            </a:r>
            <a:r>
              <a:rPr lang="zh-TW" altLang="en-US" sz="2400" dirty="0">
                <a:latin typeface="DFKai-SB"/>
              </a:rPr>
              <a:t>利用自有之場地，不得於外部場地辦理。</a:t>
            </a:r>
          </a:p>
          <a:p>
            <a:pPr marL="639763" indent="-276225">
              <a:lnSpc>
                <a:spcPts val="3000"/>
              </a:lnSpc>
              <a:spcBef>
                <a:spcPts val="2400"/>
              </a:spcBef>
              <a:buClr>
                <a:schemeClr val="bg2">
                  <a:lumMod val="25000"/>
                </a:schemeClr>
              </a:buClr>
              <a:buFont typeface="DFKai-SB" panose="03000509000000000000" pitchFamily="65" charset="-120"/>
              <a:buChar char="†"/>
            </a:pPr>
            <a:r>
              <a:rPr lang="zh-TW" altLang="en-US" sz="2400" dirty="0" smtClean="0">
                <a:latin typeface="DFKai-SB"/>
              </a:rPr>
              <a:t>確</a:t>
            </a:r>
            <a:r>
              <a:rPr lang="zh-TW" altLang="en-US" sz="2400" dirty="0">
                <a:latin typeface="DFKai-SB"/>
              </a:rPr>
              <a:t>有於外部場地辦理大型會議、講習、訓練及研討（習）會之必要時，有關場地選擇之優先順序，規定如下：</a:t>
            </a:r>
          </a:p>
          <a:p>
            <a:pPr marL="941388" indent="-293688">
              <a:lnSpc>
                <a:spcPct val="100000"/>
              </a:lnSpc>
            </a:pPr>
            <a:r>
              <a:rPr lang="en-US" altLang="zh-TW" sz="2400" dirty="0" smtClean="0">
                <a:latin typeface="DFKai-SB"/>
              </a:rPr>
              <a:t>1.</a:t>
            </a:r>
            <a:r>
              <a:rPr lang="zh-TW" altLang="en-US" sz="2400" dirty="0">
                <a:latin typeface="DFKai-SB"/>
              </a:rPr>
              <a:t>教育部</a:t>
            </a:r>
            <a:r>
              <a:rPr lang="zh-TW" altLang="en-US" sz="2400" dirty="0" smtClean="0">
                <a:latin typeface="DFKai-SB"/>
              </a:rPr>
              <a:t>所屬機關</a:t>
            </a:r>
            <a:r>
              <a:rPr lang="en-US" altLang="zh-TW" sz="2400" dirty="0" smtClean="0">
                <a:latin typeface="DFKai-SB"/>
              </a:rPr>
              <a:t>(</a:t>
            </a:r>
            <a:r>
              <a:rPr lang="zh-TW" altLang="en-US" sz="2400" dirty="0" smtClean="0">
                <a:latin typeface="DFKai-SB"/>
              </a:rPr>
              <a:t>構</a:t>
            </a:r>
            <a:r>
              <a:rPr lang="en-US" altLang="zh-TW" sz="2400" dirty="0" smtClean="0">
                <a:latin typeface="DFKai-SB"/>
              </a:rPr>
              <a:t>)</a:t>
            </a:r>
            <a:r>
              <a:rPr lang="zh-TW" altLang="en-US" sz="2400" dirty="0" smtClean="0">
                <a:latin typeface="DFKai-SB"/>
              </a:rPr>
              <a:t>之場地（不包括委外經營之場地）。</a:t>
            </a:r>
          </a:p>
          <a:p>
            <a:pPr marL="941388" indent="-293688">
              <a:lnSpc>
                <a:spcPct val="100000"/>
              </a:lnSpc>
            </a:pPr>
            <a:r>
              <a:rPr lang="en-US" altLang="zh-TW" sz="2400" dirty="0" smtClean="0">
                <a:latin typeface="DFKai-SB"/>
              </a:rPr>
              <a:t>2.</a:t>
            </a:r>
            <a:r>
              <a:rPr lang="zh-TW" altLang="en-US" sz="2400" dirty="0" smtClean="0">
                <a:latin typeface="DFKai-SB"/>
              </a:rPr>
              <a:t>洽</a:t>
            </a:r>
            <a:r>
              <a:rPr lang="zh-TW" altLang="en-US" sz="2400" dirty="0">
                <a:latin typeface="DFKai-SB"/>
              </a:rPr>
              <a:t>借所在地或鄰近地區之其他機關</a:t>
            </a:r>
            <a:r>
              <a:rPr lang="en-US" altLang="zh-TW" sz="2400" dirty="0">
                <a:latin typeface="DFKai-SB"/>
              </a:rPr>
              <a:t>(</a:t>
            </a:r>
            <a:r>
              <a:rPr lang="zh-TW" altLang="en-US" sz="2400" dirty="0">
                <a:latin typeface="DFKai-SB"/>
              </a:rPr>
              <a:t>構</a:t>
            </a:r>
            <a:r>
              <a:rPr lang="en-US" altLang="zh-TW" sz="2400" dirty="0">
                <a:latin typeface="DFKai-SB"/>
              </a:rPr>
              <a:t>)</a:t>
            </a:r>
            <a:r>
              <a:rPr lang="zh-TW" altLang="en-US" sz="2400" dirty="0">
                <a:latin typeface="DFKai-SB"/>
              </a:rPr>
              <a:t>或訓練機關</a:t>
            </a:r>
            <a:r>
              <a:rPr lang="en-US" altLang="zh-TW" sz="2400" dirty="0">
                <a:latin typeface="DFKai-SB"/>
              </a:rPr>
              <a:t>(</a:t>
            </a:r>
            <a:r>
              <a:rPr lang="zh-TW" altLang="en-US" sz="2400" dirty="0">
                <a:latin typeface="DFKai-SB"/>
              </a:rPr>
              <a:t>構</a:t>
            </a:r>
            <a:r>
              <a:rPr lang="en-US" altLang="zh-TW" sz="2400" dirty="0" smtClean="0">
                <a:latin typeface="DFKai-SB"/>
              </a:rPr>
              <a:t>)</a:t>
            </a:r>
            <a:r>
              <a:rPr lang="zh-TW" altLang="en-US" sz="2400" dirty="0" smtClean="0">
                <a:latin typeface="DFKai-SB"/>
              </a:rPr>
              <a:t>之場地（例</a:t>
            </a:r>
            <a:r>
              <a:rPr lang="zh-TW" altLang="en-US" sz="2400" dirty="0">
                <a:latin typeface="DFKai-SB"/>
              </a:rPr>
              <a:t>如國家文官學院</a:t>
            </a:r>
            <a:r>
              <a:rPr lang="zh-TW" altLang="en-US" sz="2400" dirty="0" smtClean="0">
                <a:latin typeface="DFKai-SB"/>
              </a:rPr>
              <a:t>、人事</a:t>
            </a:r>
            <a:r>
              <a:rPr lang="zh-TW" altLang="en-US" sz="2400" dirty="0">
                <a:latin typeface="DFKai-SB"/>
              </a:rPr>
              <a:t>行政總處所屬訓練機構或</a:t>
            </a:r>
            <a:r>
              <a:rPr lang="zh-TW" altLang="en-US" sz="2400" dirty="0" smtClean="0">
                <a:latin typeface="DFKai-SB"/>
              </a:rPr>
              <a:t>臺灣</a:t>
            </a:r>
            <a:r>
              <a:rPr lang="zh-TW" altLang="en-US" sz="2400" dirty="0">
                <a:latin typeface="DFKai-SB"/>
              </a:rPr>
              <a:t>電力公司訓練</a:t>
            </a:r>
            <a:r>
              <a:rPr lang="zh-TW" altLang="en-US" sz="2400" dirty="0" smtClean="0">
                <a:latin typeface="DFKai-SB"/>
              </a:rPr>
              <a:t>所等）。</a:t>
            </a:r>
          </a:p>
          <a:p>
            <a:pPr marL="941388" indent="-293688">
              <a:lnSpc>
                <a:spcPct val="100000"/>
              </a:lnSpc>
            </a:pPr>
            <a:r>
              <a:rPr lang="en-US" altLang="zh-TW" sz="2400" dirty="0" smtClean="0">
                <a:latin typeface="DFKai-SB"/>
              </a:rPr>
              <a:t>3.</a:t>
            </a:r>
            <a:r>
              <a:rPr lang="zh-TW" altLang="en-US" sz="2400" dirty="0">
                <a:latin typeface="DFKai-SB"/>
              </a:rPr>
              <a:t>教育部</a:t>
            </a:r>
            <a:r>
              <a:rPr lang="zh-TW" altLang="en-US" sz="2400" dirty="0" smtClean="0">
                <a:latin typeface="DFKai-SB"/>
              </a:rPr>
              <a:t>所屬機關</a:t>
            </a:r>
            <a:r>
              <a:rPr lang="en-US" altLang="zh-TW" sz="2400" dirty="0" smtClean="0">
                <a:latin typeface="DFKai-SB"/>
              </a:rPr>
              <a:t>(</a:t>
            </a:r>
            <a:r>
              <a:rPr lang="zh-TW" altLang="en-US" sz="2400" dirty="0" smtClean="0">
                <a:latin typeface="DFKai-SB"/>
              </a:rPr>
              <a:t>構</a:t>
            </a:r>
            <a:r>
              <a:rPr lang="en-US" altLang="zh-TW" sz="2400" dirty="0" smtClean="0">
                <a:latin typeface="DFKai-SB"/>
              </a:rPr>
              <a:t>)</a:t>
            </a:r>
            <a:r>
              <a:rPr lang="zh-TW" altLang="en-US" sz="2400" dirty="0" smtClean="0">
                <a:latin typeface="DFKai-SB"/>
              </a:rPr>
              <a:t>委外經營之場地。</a:t>
            </a:r>
            <a:endParaRPr lang="en-US" altLang="zh-TW" sz="2400" dirty="0" smtClean="0">
              <a:latin typeface="DFKai-SB"/>
            </a:endParaRPr>
          </a:p>
          <a:p>
            <a:pPr marL="941388" indent="-293688">
              <a:lnSpc>
                <a:spcPct val="100000"/>
              </a:lnSpc>
            </a:pPr>
            <a:r>
              <a:rPr lang="en-US" altLang="zh-TW" sz="2400" dirty="0" smtClean="0">
                <a:latin typeface="DFKai-SB"/>
              </a:rPr>
              <a:t>4.</a:t>
            </a:r>
            <a:r>
              <a:rPr lang="zh-TW" altLang="en-US" sz="2400" dirty="0" smtClean="0">
                <a:latin typeface="DFKai-SB"/>
              </a:rPr>
              <a:t>其他</a:t>
            </a:r>
            <a:r>
              <a:rPr lang="zh-TW" altLang="en-US" sz="2400" dirty="0">
                <a:latin typeface="DFKai-SB"/>
              </a:rPr>
              <a:t>得提供非假日期間膳宿折扣之大型場地，並應於簽呈內</a:t>
            </a:r>
            <a:r>
              <a:rPr lang="zh-TW" altLang="en-US" sz="2400" dirty="0" smtClean="0">
                <a:latin typeface="DFKai-SB"/>
              </a:rPr>
              <a:t>敘明</a:t>
            </a:r>
            <a:r>
              <a:rPr lang="zh-TW" altLang="en-US" sz="2400" dirty="0">
                <a:latin typeface="DFKai-SB"/>
              </a:rPr>
              <a:t>確實無法租借得前三款適合之地點或場所情形。</a:t>
            </a:r>
          </a:p>
          <a:p>
            <a:pPr marL="1962150" indent="-1962150">
              <a:spcBef>
                <a:spcPts val="1800"/>
              </a:spcBef>
            </a:pPr>
            <a:endParaRPr lang="zh-TW" altLang="en-US" sz="2400" dirty="0">
              <a:latin typeface="DFKai-SB"/>
              <a:ea typeface="+mj-ea"/>
              <a:cs typeface="+mj-cs"/>
            </a:endParaRPr>
          </a:p>
        </p:txBody>
      </p:sp>
      <p:pic>
        <p:nvPicPr>
          <p:cNvPr id="4" name="圖片 3"/>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pic>
        <p:nvPicPr>
          <p:cNvPr id="7" name="圖片 6">
            <a:hlinkClick r:id="rId3" action="ppaction://hlinkfile"/>
          </p:cNvPr>
          <p:cNvPicPr>
            <a:picLocks noChangeAspect="1"/>
          </p:cNvPicPr>
          <p:nvPr/>
        </p:nvPicPr>
        <p:blipFill>
          <a:blip r:embed="rId4"/>
          <a:stretch>
            <a:fillRect/>
          </a:stretch>
        </p:blipFill>
        <p:spPr>
          <a:xfrm>
            <a:off x="2998812" y="1087749"/>
            <a:ext cx="164229" cy="146248"/>
          </a:xfrm>
          <a:prstGeom prst="rect">
            <a:avLst/>
          </a:prstGeom>
        </p:spPr>
      </p:pic>
    </p:spTree>
    <p:extLst>
      <p:ext uri="{BB962C8B-B14F-4D97-AF65-F5344CB8AC3E}">
        <p14:creationId xmlns:p14="http://schemas.microsoft.com/office/powerpoint/2010/main" val="15625613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p:cNvPicPr>
            <a:picLocks noChangeAspect="1"/>
          </p:cNvPicPr>
          <p:nvPr/>
        </p:nvPicPr>
        <p:blipFill>
          <a:blip r:embed="rId2"/>
          <a:stretch>
            <a:fillRect/>
          </a:stretch>
        </p:blipFill>
        <p:spPr>
          <a:xfrm>
            <a:off x="9676659" y="6179940"/>
            <a:ext cx="2515341" cy="678060"/>
          </a:xfrm>
          <a:prstGeom prst="rect">
            <a:avLst/>
          </a:prstGeom>
          <a:ln>
            <a:noFill/>
          </a:ln>
          <a:effectLst>
            <a:softEdge rad="112500"/>
          </a:effectLst>
        </p:spPr>
      </p:pic>
      <p:sp>
        <p:nvSpPr>
          <p:cNvPr id="4" name="內容版面配置區 2"/>
          <p:cNvSpPr txBox="1">
            <a:spLocks/>
          </p:cNvSpPr>
          <p:nvPr/>
        </p:nvSpPr>
        <p:spPr>
          <a:xfrm>
            <a:off x="319596" y="541538"/>
            <a:ext cx="11292396" cy="6063448"/>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400" dirty="0">
                <a:latin typeface="DFKai-SB"/>
              </a:rPr>
              <a:t>經費編列</a:t>
            </a:r>
            <a:r>
              <a:rPr lang="en-US" altLang="zh-TW" sz="2400" dirty="0" smtClean="0">
                <a:latin typeface="DFKai-SB"/>
                <a:ea typeface="+mj-ea"/>
                <a:cs typeface="+mj-cs"/>
              </a:rPr>
              <a:t>(§6)</a:t>
            </a:r>
            <a:endParaRPr lang="en-US" altLang="zh-TW" sz="2400" dirty="0">
              <a:latin typeface="DFKai-SB"/>
              <a:ea typeface="+mj-ea"/>
              <a:cs typeface="+mj-cs"/>
            </a:endParaRPr>
          </a:p>
          <a:p>
            <a:pPr marL="328613">
              <a:lnSpc>
                <a:spcPct val="100000"/>
              </a:lnSpc>
              <a:spcBef>
                <a:spcPts val="1200"/>
              </a:spcBef>
            </a:pPr>
            <a:r>
              <a:rPr lang="zh-TW" altLang="en-US" sz="2400" dirty="0" smtClean="0">
                <a:latin typeface="DFKai-SB"/>
              </a:rPr>
              <a:t>各類</a:t>
            </a:r>
            <a:r>
              <a:rPr lang="zh-TW" altLang="en-US" sz="2400" dirty="0">
                <a:latin typeface="DFKai-SB"/>
              </a:rPr>
              <a:t>會議、講習、訓練及研討（習）會，所需經費應依預定</a:t>
            </a:r>
            <a:r>
              <a:rPr lang="zh-TW" altLang="en-US" sz="2400" dirty="0" smtClean="0">
                <a:latin typeface="DFKai-SB"/>
              </a:rPr>
              <a:t>議程覈</a:t>
            </a:r>
            <a:r>
              <a:rPr lang="zh-TW" altLang="en-US" sz="2400" dirty="0">
                <a:latin typeface="DFKai-SB"/>
              </a:rPr>
              <a:t>實</a:t>
            </a:r>
            <a:r>
              <a:rPr lang="zh-TW" altLang="en-US" sz="2400" dirty="0" smtClean="0">
                <a:latin typeface="DFKai-SB"/>
              </a:rPr>
              <a:t>編列，膳宿</a:t>
            </a:r>
            <a:r>
              <a:rPr lang="zh-TW" altLang="en-US" sz="2400" dirty="0">
                <a:latin typeface="DFKai-SB"/>
              </a:rPr>
              <a:t>費編列上限規定如下：</a:t>
            </a:r>
            <a:endParaRPr lang="en-US" altLang="zh-TW" sz="2400" dirty="0">
              <a:latin typeface="DFKai-SB"/>
            </a:endParaRPr>
          </a:p>
          <a:p>
            <a:pPr marL="968375" indent="-622300">
              <a:lnSpc>
                <a:spcPct val="100000"/>
              </a:lnSpc>
              <a:spcBef>
                <a:spcPts val="1200"/>
              </a:spcBef>
            </a:pPr>
            <a:endParaRPr lang="en-US" altLang="zh-TW" sz="2400" dirty="0">
              <a:latin typeface="DFKai-SB"/>
            </a:endParaRPr>
          </a:p>
          <a:p>
            <a:pPr marL="968375" indent="-622300">
              <a:lnSpc>
                <a:spcPct val="100000"/>
              </a:lnSpc>
              <a:spcBef>
                <a:spcPts val="1200"/>
              </a:spcBef>
            </a:pPr>
            <a:endParaRPr lang="en-US" altLang="zh-TW" sz="2400" dirty="0" smtClean="0">
              <a:latin typeface="DFKai-SB"/>
            </a:endParaRPr>
          </a:p>
          <a:p>
            <a:pPr marL="968375" indent="-622300">
              <a:lnSpc>
                <a:spcPct val="100000"/>
              </a:lnSpc>
              <a:spcBef>
                <a:spcPts val="1200"/>
              </a:spcBef>
            </a:pPr>
            <a:endParaRPr lang="en-US" altLang="zh-TW" sz="2400" dirty="0">
              <a:latin typeface="DFKai-SB"/>
            </a:endParaRPr>
          </a:p>
          <a:p>
            <a:pPr marL="968375" indent="-622300">
              <a:lnSpc>
                <a:spcPct val="100000"/>
              </a:lnSpc>
              <a:spcBef>
                <a:spcPts val="1200"/>
              </a:spcBef>
            </a:pPr>
            <a:endParaRPr lang="en-US" altLang="zh-TW" sz="2400" dirty="0" smtClean="0">
              <a:latin typeface="DFKai-SB"/>
            </a:endParaRPr>
          </a:p>
          <a:p>
            <a:pPr marL="968375" indent="-622300">
              <a:lnSpc>
                <a:spcPct val="100000"/>
              </a:lnSpc>
              <a:spcBef>
                <a:spcPts val="1200"/>
              </a:spcBef>
            </a:pPr>
            <a:endParaRPr lang="en-US" altLang="zh-TW" sz="2400" dirty="0">
              <a:latin typeface="DFKai-SB"/>
            </a:endParaRPr>
          </a:p>
          <a:p>
            <a:pPr marL="968375" indent="-622300">
              <a:lnSpc>
                <a:spcPct val="100000"/>
              </a:lnSpc>
              <a:spcBef>
                <a:spcPts val="1200"/>
              </a:spcBef>
            </a:pPr>
            <a:endParaRPr lang="en-US" altLang="zh-TW" sz="2400" dirty="0" smtClean="0">
              <a:latin typeface="DFKai-SB"/>
            </a:endParaRPr>
          </a:p>
          <a:p>
            <a:pPr marL="968375" indent="-622300">
              <a:lnSpc>
                <a:spcPct val="100000"/>
              </a:lnSpc>
              <a:spcBef>
                <a:spcPts val="1200"/>
              </a:spcBef>
            </a:pPr>
            <a:endParaRPr lang="en-US" altLang="zh-TW" sz="2400" dirty="0">
              <a:latin typeface="DFKai-SB"/>
            </a:endParaRPr>
          </a:p>
          <a:p>
            <a:pPr marL="887413" indent="-239713">
              <a:lnSpc>
                <a:spcPct val="100000"/>
              </a:lnSpc>
              <a:spcBef>
                <a:spcPts val="1200"/>
              </a:spcBef>
              <a:buClr>
                <a:schemeClr val="bg2">
                  <a:lumMod val="25000"/>
                </a:schemeClr>
              </a:buClr>
              <a:buFont typeface="DFKai-SB" panose="03000509000000000000" pitchFamily="65" charset="-120"/>
              <a:buChar char="†"/>
            </a:pPr>
            <a:r>
              <a:rPr lang="zh-TW" altLang="en-US" dirty="0" smtClean="0">
                <a:latin typeface="DFKai-SB"/>
              </a:rPr>
              <a:t>膳宿</a:t>
            </a:r>
            <a:r>
              <a:rPr lang="zh-TW" altLang="en-US" dirty="0">
                <a:latin typeface="DFKai-SB"/>
              </a:rPr>
              <a:t>費規定，應本撙節原則辦理，並得視實際需要依各基準</a:t>
            </a:r>
            <a:r>
              <a:rPr lang="zh-TW" altLang="en-US" dirty="0" smtClean="0">
                <a:latin typeface="DFKai-SB"/>
              </a:rPr>
              <a:t>核算總額</a:t>
            </a:r>
            <a:r>
              <a:rPr lang="zh-TW" altLang="en-US" dirty="0">
                <a:latin typeface="DFKai-SB"/>
              </a:rPr>
              <a:t>範圍內互相調整支應</a:t>
            </a:r>
            <a:r>
              <a:rPr lang="zh-TW" altLang="en-US" dirty="0" smtClean="0">
                <a:latin typeface="DFKai-SB"/>
              </a:rPr>
              <a:t>。</a:t>
            </a:r>
            <a:endParaRPr lang="en-US" altLang="zh-TW" dirty="0" smtClean="0">
              <a:latin typeface="DFKai-SB"/>
            </a:endParaRPr>
          </a:p>
          <a:p>
            <a:pPr marL="887413" indent="-239713">
              <a:lnSpc>
                <a:spcPct val="100000"/>
              </a:lnSpc>
              <a:spcBef>
                <a:spcPts val="1200"/>
              </a:spcBef>
              <a:buClr>
                <a:schemeClr val="bg2">
                  <a:lumMod val="25000"/>
                </a:schemeClr>
              </a:buClr>
              <a:buFont typeface="DFKai-SB" panose="03000509000000000000" pitchFamily="65" charset="-120"/>
              <a:buChar char="†"/>
              <a:tabLst>
                <a:tab pos="719138" algn="l"/>
              </a:tabLst>
            </a:pPr>
            <a:r>
              <a:rPr lang="zh-TW" altLang="en-US" dirty="0" smtClean="0">
                <a:latin typeface="DFKai-SB"/>
              </a:rPr>
              <a:t>如</a:t>
            </a:r>
            <a:r>
              <a:rPr lang="zh-TW" altLang="en-US" dirty="0">
                <a:latin typeface="DFKai-SB"/>
              </a:rPr>
              <a:t>於膳宿費以外，再支給外賓其他酬勞者，其支付費用總額不得</a:t>
            </a:r>
            <a:r>
              <a:rPr lang="zh-TW" altLang="en-US" dirty="0" smtClean="0">
                <a:latin typeface="DFKai-SB"/>
              </a:rPr>
              <a:t>超出行政院所訂「</a:t>
            </a:r>
            <a:r>
              <a:rPr lang="zh-TW" altLang="en-US" dirty="0">
                <a:latin typeface="DFKai-SB"/>
              </a:rPr>
              <a:t>各機關聘請國外顧問、專家及學者來臺工作期間支付費用最高標準</a:t>
            </a:r>
            <a:r>
              <a:rPr lang="zh-TW" altLang="en-US" dirty="0" smtClean="0">
                <a:latin typeface="DFKai-SB"/>
              </a:rPr>
              <a:t>表」規定。</a:t>
            </a:r>
            <a:endParaRPr lang="zh-TW" altLang="en-US" dirty="0">
              <a:latin typeface="DFKai-SB"/>
            </a:endParaRPr>
          </a:p>
        </p:txBody>
      </p:sp>
      <p:graphicFrame>
        <p:nvGraphicFramePr>
          <p:cNvPr id="7" name="表格 6"/>
          <p:cNvGraphicFramePr>
            <a:graphicFrameLocks noGrp="1"/>
          </p:cNvGraphicFramePr>
          <p:nvPr>
            <p:extLst>
              <p:ext uri="{D42A27DB-BD31-4B8C-83A1-F6EECF244321}">
                <p14:modId xmlns:p14="http://schemas.microsoft.com/office/powerpoint/2010/main" val="1317601363"/>
              </p:ext>
            </p:extLst>
          </p:nvPr>
        </p:nvGraphicFramePr>
        <p:xfrm>
          <a:off x="1349406" y="2024108"/>
          <a:ext cx="9836457" cy="3498526"/>
        </p:xfrm>
        <a:graphic>
          <a:graphicData uri="http://schemas.openxmlformats.org/drawingml/2006/table">
            <a:tbl>
              <a:tblPr firstRow="1" bandRow="1">
                <a:tableStyleId>{5C22544A-7EE6-4342-B048-85BDC9FD1C3A}</a:tableStyleId>
              </a:tblPr>
              <a:tblGrid>
                <a:gridCol w="1684680">
                  <a:extLst>
                    <a:ext uri="{9D8B030D-6E8A-4147-A177-3AD203B41FA5}">
                      <a16:colId xmlns:a16="http://schemas.microsoft.com/office/drawing/2014/main" val="2830848188"/>
                    </a:ext>
                  </a:extLst>
                </a:gridCol>
                <a:gridCol w="1626691">
                  <a:extLst>
                    <a:ext uri="{9D8B030D-6E8A-4147-A177-3AD203B41FA5}">
                      <a16:colId xmlns:a16="http://schemas.microsoft.com/office/drawing/2014/main" val="20000"/>
                    </a:ext>
                  </a:extLst>
                </a:gridCol>
                <a:gridCol w="4101485">
                  <a:extLst>
                    <a:ext uri="{9D8B030D-6E8A-4147-A177-3AD203B41FA5}">
                      <a16:colId xmlns:a16="http://schemas.microsoft.com/office/drawing/2014/main" val="20001"/>
                    </a:ext>
                  </a:extLst>
                </a:gridCol>
                <a:gridCol w="2423601">
                  <a:extLst>
                    <a:ext uri="{9D8B030D-6E8A-4147-A177-3AD203B41FA5}">
                      <a16:colId xmlns:a16="http://schemas.microsoft.com/office/drawing/2014/main" val="20002"/>
                    </a:ext>
                  </a:extLst>
                </a:gridCol>
              </a:tblGrid>
              <a:tr h="433040">
                <a:tc>
                  <a:txBody>
                    <a:bodyPr/>
                    <a:lstStyle/>
                    <a:p>
                      <a:pPr marL="0" algn="ctr" defTabSz="914400" rtl="0" eaLnBrk="1" latinLnBrk="0" hangingPunct="1"/>
                      <a:r>
                        <a:rPr lang="zh-TW" altLang="en-US" sz="1600" b="0" kern="1200" dirty="0" smtClean="0">
                          <a:solidFill>
                            <a:schemeClr val="lt1"/>
                          </a:solidFill>
                          <a:latin typeface="+mn-lt"/>
                          <a:ea typeface="+mn-ea"/>
                          <a:cs typeface="+mn-cs"/>
                        </a:rPr>
                        <a:t>會議性質</a:t>
                      </a:r>
                      <a:endParaRPr lang="zh-TW" altLang="en-US" sz="1600" b="0" kern="1200" dirty="0">
                        <a:solidFill>
                          <a:schemeClr val="lt1"/>
                        </a:solidFill>
                        <a:latin typeface="+mn-lt"/>
                        <a:ea typeface="+mn-ea"/>
                        <a:cs typeface="+mn-cs"/>
                      </a:endParaRPr>
                    </a:p>
                  </a:txBody>
                  <a:tcPr marL="91426" marR="91426" marT="45697" marB="45697" anchor="ctr">
                    <a:solidFill>
                      <a:schemeClr val="tx2">
                        <a:lumMod val="60000"/>
                        <a:lumOff val="40000"/>
                      </a:schemeClr>
                    </a:solidFill>
                  </a:tcPr>
                </a:tc>
                <a:tc>
                  <a:txBody>
                    <a:bodyPr/>
                    <a:lstStyle/>
                    <a:p>
                      <a:pPr marL="0" algn="ctr" defTabSz="914400" rtl="0" eaLnBrk="1" latinLnBrk="0" hangingPunct="1"/>
                      <a:r>
                        <a:rPr lang="zh-TW" altLang="en-US" sz="1600" b="0" kern="1200" dirty="0" smtClean="0">
                          <a:solidFill>
                            <a:schemeClr val="lt1"/>
                          </a:solidFill>
                          <a:latin typeface="+mn-lt"/>
                          <a:ea typeface="+mn-ea"/>
                          <a:cs typeface="+mn-cs"/>
                        </a:rPr>
                        <a:t>參加對象</a:t>
                      </a:r>
                      <a:endParaRPr lang="zh-TW" altLang="en-US" sz="1600" b="0" kern="1200" dirty="0">
                        <a:solidFill>
                          <a:schemeClr val="lt1"/>
                        </a:solidFill>
                        <a:latin typeface="+mn-lt"/>
                        <a:ea typeface="+mn-ea"/>
                        <a:cs typeface="+mn-cs"/>
                      </a:endParaRPr>
                    </a:p>
                  </a:txBody>
                  <a:tcPr marL="91426" marR="91426" marT="45697" marB="45697" anchor="ctr">
                    <a:solidFill>
                      <a:schemeClr val="tx2">
                        <a:lumMod val="60000"/>
                        <a:lumOff val="40000"/>
                      </a:schemeClr>
                    </a:solidFill>
                  </a:tcPr>
                </a:tc>
                <a:tc>
                  <a:txBody>
                    <a:bodyPr/>
                    <a:lstStyle/>
                    <a:p>
                      <a:pPr marL="0" algn="ctr" defTabSz="914400" rtl="0" eaLnBrk="1" latinLnBrk="0" hangingPunct="1"/>
                      <a:r>
                        <a:rPr lang="zh-TW" altLang="en-US" sz="1600" b="0" kern="1200" dirty="0" smtClean="0">
                          <a:solidFill>
                            <a:schemeClr val="lt1"/>
                          </a:solidFill>
                          <a:latin typeface="+mn-lt"/>
                          <a:ea typeface="+mn-ea"/>
                          <a:cs typeface="+mn-cs"/>
                        </a:rPr>
                        <a:t>膳費編列基準</a:t>
                      </a:r>
                      <a:endParaRPr lang="zh-TW" altLang="en-US" sz="1600" b="0" kern="1200" dirty="0">
                        <a:solidFill>
                          <a:schemeClr val="lt1"/>
                        </a:solidFill>
                        <a:latin typeface="+mn-lt"/>
                        <a:ea typeface="+mn-ea"/>
                        <a:cs typeface="+mn-cs"/>
                      </a:endParaRPr>
                    </a:p>
                  </a:txBody>
                  <a:tcPr marL="91426" marR="91426" marT="45697" marB="45697" anchor="ctr">
                    <a:solidFill>
                      <a:schemeClr val="tx2">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600" b="0" kern="1200" dirty="0" smtClean="0">
                          <a:solidFill>
                            <a:schemeClr val="lt1"/>
                          </a:solidFill>
                          <a:latin typeface="+mn-lt"/>
                          <a:ea typeface="+mn-ea"/>
                          <a:cs typeface="+mn-cs"/>
                        </a:rPr>
                        <a:t>住宿費編列基準</a:t>
                      </a:r>
                    </a:p>
                  </a:txBody>
                  <a:tcPr marL="91426" marR="91426" marT="45697" marB="45697" anchor="ctr">
                    <a:solidFill>
                      <a:schemeClr val="tx2">
                        <a:lumMod val="60000"/>
                        <a:lumOff val="40000"/>
                      </a:schemeClr>
                    </a:solidFill>
                  </a:tcPr>
                </a:tc>
                <a:extLst>
                  <a:ext uri="{0D108BD9-81ED-4DB2-BD59-A6C34878D82A}">
                    <a16:rowId xmlns:a16="http://schemas.microsoft.com/office/drawing/2014/main" val="10000"/>
                  </a:ext>
                </a:extLst>
              </a:tr>
              <a:tr h="1445945">
                <a:tc rowSpan="2">
                  <a:txBody>
                    <a:bodyPr/>
                    <a:lstStyle/>
                    <a:p>
                      <a:pPr algn="just">
                        <a:lnSpc>
                          <a:spcPts val="2200"/>
                        </a:lnSpc>
                        <a:tabLst/>
                      </a:pPr>
                      <a:r>
                        <a:rPr lang="zh-TW" altLang="en-US" sz="1400" kern="1200" dirty="0" smtClean="0">
                          <a:solidFill>
                            <a:schemeClr val="dk1"/>
                          </a:solidFill>
                          <a:latin typeface="+mn-lt"/>
                          <a:ea typeface="+mn-ea"/>
                          <a:cs typeface="+mn-cs"/>
                        </a:rPr>
                        <a:t>非國際性會議、 講習、訓練及研討</a:t>
                      </a:r>
                      <a:r>
                        <a:rPr lang="en-US" altLang="zh-TW" sz="1400" kern="1200" dirty="0" smtClean="0">
                          <a:solidFill>
                            <a:schemeClr val="dk1"/>
                          </a:solidFill>
                          <a:latin typeface="+mn-lt"/>
                          <a:ea typeface="+mn-ea"/>
                          <a:cs typeface="+mn-cs"/>
                        </a:rPr>
                        <a:t>(</a:t>
                      </a:r>
                      <a:r>
                        <a:rPr lang="zh-TW" altLang="en-US" sz="1400" kern="1200" dirty="0" smtClean="0">
                          <a:solidFill>
                            <a:schemeClr val="dk1"/>
                          </a:solidFill>
                          <a:latin typeface="+mn-lt"/>
                          <a:ea typeface="+mn-ea"/>
                          <a:cs typeface="+mn-cs"/>
                        </a:rPr>
                        <a:t>習</a:t>
                      </a:r>
                      <a:r>
                        <a:rPr lang="en-US" altLang="zh-TW" sz="1400" kern="1200" dirty="0" smtClean="0">
                          <a:solidFill>
                            <a:schemeClr val="dk1"/>
                          </a:solidFill>
                          <a:latin typeface="+mn-lt"/>
                          <a:ea typeface="+mn-ea"/>
                          <a:cs typeface="+mn-cs"/>
                        </a:rPr>
                        <a:t>)</a:t>
                      </a:r>
                      <a:r>
                        <a:rPr lang="zh-TW" altLang="en-US" sz="1400" kern="1200" dirty="0" smtClean="0">
                          <a:solidFill>
                            <a:schemeClr val="dk1"/>
                          </a:solidFill>
                          <a:latin typeface="+mn-lt"/>
                          <a:ea typeface="+mn-ea"/>
                          <a:cs typeface="+mn-cs"/>
                        </a:rPr>
                        <a:t>會</a:t>
                      </a:r>
                      <a:endParaRPr lang="zh-TW" altLang="en-US" sz="1400" kern="1200" dirty="0">
                        <a:solidFill>
                          <a:schemeClr val="dk1"/>
                        </a:solidFill>
                        <a:latin typeface="+mn-lt"/>
                        <a:ea typeface="+mn-ea"/>
                        <a:cs typeface="+mn-cs"/>
                      </a:endParaRPr>
                    </a:p>
                  </a:txBody>
                  <a:tcPr marL="91426" marR="91426" marT="45697" marB="45697" anchor="ctr">
                    <a:solidFill>
                      <a:schemeClr val="bg1">
                        <a:lumMod val="85000"/>
                      </a:schemeClr>
                    </a:solidFill>
                  </a:tcPr>
                </a:tc>
                <a:tc>
                  <a:txBody>
                    <a:bodyPr/>
                    <a:lstStyle/>
                    <a:p>
                      <a:pPr algn="just"/>
                      <a:r>
                        <a:rPr lang="zh-TW" altLang="en-US" sz="1400" kern="1200" dirty="0" smtClean="0">
                          <a:solidFill>
                            <a:schemeClr val="dk1"/>
                          </a:solidFill>
                          <a:latin typeface="+mn-lt"/>
                          <a:ea typeface="+mn-ea"/>
                          <a:cs typeface="+mn-cs"/>
                        </a:rPr>
                        <a:t>機關（構）人員</a:t>
                      </a:r>
                      <a:endParaRPr lang="zh-TW" altLang="en-US" sz="1400" dirty="0"/>
                    </a:p>
                  </a:txBody>
                  <a:tcPr marL="91426" marR="91426" marT="45697" marB="45697" anchor="ctr">
                    <a:solidFill>
                      <a:schemeClr val="bg1">
                        <a:lumMod val="85000"/>
                      </a:schemeClr>
                    </a:solidFill>
                  </a:tcPr>
                </a:tc>
                <a:tc>
                  <a:txBody>
                    <a:bodyPr/>
                    <a:lstStyle/>
                    <a:p>
                      <a:pPr marL="1047750" marR="0" indent="-1047750" algn="just" defTabSz="914400" rtl="0" eaLnBrk="1" fontAlgn="auto" latinLnBrk="0" hangingPunct="1">
                        <a:lnSpc>
                          <a:spcPts val="1800"/>
                        </a:lnSpc>
                        <a:spcBef>
                          <a:spcPts val="800"/>
                        </a:spcBef>
                        <a:spcAft>
                          <a:spcPts val="0"/>
                        </a:spcAft>
                        <a:buClrTx/>
                        <a:buSzTx/>
                        <a:buFontTx/>
                        <a:buNone/>
                        <a:tabLst/>
                        <a:defRPr/>
                      </a:pPr>
                      <a:r>
                        <a:rPr lang="en-US" altLang="zh-TW" sz="1400" kern="1200" dirty="0" smtClean="0">
                          <a:solidFill>
                            <a:schemeClr val="dk1"/>
                          </a:solidFill>
                          <a:latin typeface="+mn-lt"/>
                          <a:ea typeface="+mn-ea"/>
                          <a:cs typeface="+mn-cs"/>
                        </a:rPr>
                        <a:t>1.</a:t>
                      </a:r>
                      <a:r>
                        <a:rPr lang="zh-TW" altLang="en-US" sz="1400" kern="1200" dirty="0" smtClean="0">
                          <a:solidFill>
                            <a:schemeClr val="dk1"/>
                          </a:solidFill>
                          <a:latin typeface="+mn-lt"/>
                          <a:ea typeface="+mn-ea"/>
                          <a:cs typeface="+mn-cs"/>
                        </a:rPr>
                        <a:t>單價上限：</a:t>
                      </a:r>
                      <a:r>
                        <a:rPr lang="zh-TW" altLang="en-US" sz="1400" dirty="0" smtClean="0"/>
                        <a:t>早餐</a:t>
                      </a:r>
                      <a:r>
                        <a:rPr lang="en-US" altLang="zh-TW" sz="1400" dirty="0" smtClean="0"/>
                        <a:t>60</a:t>
                      </a:r>
                      <a:r>
                        <a:rPr lang="zh-TW" altLang="en-US" sz="1400" dirty="0" smtClean="0"/>
                        <a:t>元，</a:t>
                      </a:r>
                      <a:r>
                        <a:rPr lang="zh-TW" altLang="en-US" sz="1400" kern="1200" dirty="0" smtClean="0">
                          <a:solidFill>
                            <a:schemeClr val="dk1"/>
                          </a:solidFill>
                          <a:latin typeface="+mn-lt"/>
                          <a:ea typeface="+mn-ea"/>
                          <a:cs typeface="+mn-cs"/>
                        </a:rPr>
                        <a:t>午、晚餐每餐</a:t>
                      </a:r>
                      <a:r>
                        <a:rPr lang="en-US" altLang="zh-TW" sz="1400" kern="1200" dirty="0" smtClean="0">
                          <a:solidFill>
                            <a:schemeClr val="dk1"/>
                          </a:solidFill>
                          <a:latin typeface="+mn-lt"/>
                          <a:ea typeface="+mn-ea"/>
                          <a:cs typeface="+mn-cs"/>
                        </a:rPr>
                        <a:t>100</a:t>
                      </a:r>
                      <a:r>
                        <a:rPr lang="zh-TW" altLang="en-US" sz="1400" kern="1200" dirty="0" smtClean="0">
                          <a:solidFill>
                            <a:schemeClr val="dk1"/>
                          </a:solidFill>
                          <a:latin typeface="+mn-lt"/>
                          <a:ea typeface="+mn-ea"/>
                          <a:cs typeface="+mn-cs"/>
                        </a:rPr>
                        <a:t>元，</a:t>
                      </a:r>
                      <a:r>
                        <a:rPr lang="zh-TW" altLang="en-US" sz="1400" dirty="0" smtClean="0"/>
                        <a:t>茶水點心</a:t>
                      </a:r>
                      <a:r>
                        <a:rPr lang="en-US" altLang="zh-TW" sz="1400" dirty="0" smtClean="0"/>
                        <a:t>40</a:t>
                      </a:r>
                      <a:r>
                        <a:rPr lang="zh-TW" altLang="en-US" sz="1400" kern="1200" dirty="0" smtClean="0">
                          <a:solidFill>
                            <a:schemeClr val="dk1"/>
                          </a:solidFill>
                          <a:latin typeface="+mn-lt"/>
                          <a:ea typeface="+mn-ea"/>
                          <a:cs typeface="+mn-cs"/>
                        </a:rPr>
                        <a:t>。</a:t>
                      </a:r>
                      <a:endParaRPr lang="en-US" altLang="zh-TW" sz="1400" kern="1200" dirty="0" smtClean="0">
                        <a:solidFill>
                          <a:schemeClr val="dk1"/>
                        </a:solidFill>
                        <a:latin typeface="+mn-lt"/>
                        <a:ea typeface="+mn-ea"/>
                        <a:cs typeface="+mn-cs"/>
                      </a:endParaRPr>
                    </a:p>
                    <a:p>
                      <a:pPr marL="150813" marR="0" indent="-150813" algn="just" defTabSz="914400" rtl="0" eaLnBrk="1" fontAlgn="auto" latinLnBrk="0" hangingPunct="1">
                        <a:lnSpc>
                          <a:spcPts val="1800"/>
                        </a:lnSpc>
                        <a:spcBef>
                          <a:spcPts val="800"/>
                        </a:spcBef>
                        <a:spcAft>
                          <a:spcPts val="0"/>
                        </a:spcAft>
                        <a:buClrTx/>
                        <a:buSzTx/>
                        <a:buFontTx/>
                        <a:buNone/>
                        <a:tabLst/>
                        <a:defRPr/>
                      </a:pPr>
                      <a:r>
                        <a:rPr lang="en-US" altLang="zh-TW" sz="1400" kern="1200" dirty="0" smtClean="0">
                          <a:solidFill>
                            <a:schemeClr val="dk1"/>
                          </a:solidFill>
                          <a:latin typeface="+mn-lt"/>
                          <a:ea typeface="+mn-ea"/>
                          <a:cs typeface="+mn-cs"/>
                        </a:rPr>
                        <a:t>2.</a:t>
                      </a:r>
                      <a:r>
                        <a:rPr lang="zh-TW" altLang="en-US" sz="1400" kern="1200" dirty="0" smtClean="0">
                          <a:solidFill>
                            <a:schemeClr val="dk1"/>
                          </a:solidFill>
                          <a:latin typeface="+mn-lt"/>
                          <a:ea typeface="+mn-ea"/>
                          <a:cs typeface="+mn-cs"/>
                        </a:rPr>
                        <a:t>第一天</a:t>
                      </a:r>
                      <a:r>
                        <a:rPr lang="en-US" altLang="zh-TW" sz="1400" kern="1200" dirty="0" smtClean="0">
                          <a:solidFill>
                            <a:schemeClr val="dk1"/>
                          </a:solidFill>
                          <a:latin typeface="+mn-lt"/>
                          <a:ea typeface="+mn-ea"/>
                          <a:cs typeface="+mn-cs"/>
                        </a:rPr>
                        <a:t>(</a:t>
                      </a:r>
                      <a:r>
                        <a:rPr lang="zh-TW" altLang="en-US" sz="1400" kern="1200" dirty="0" smtClean="0">
                          <a:solidFill>
                            <a:schemeClr val="dk1"/>
                          </a:solidFill>
                          <a:latin typeface="+mn-lt"/>
                          <a:ea typeface="+mn-ea"/>
                          <a:cs typeface="+mn-cs"/>
                        </a:rPr>
                        <a:t>包括一日活動</a:t>
                      </a:r>
                      <a:r>
                        <a:rPr lang="en-US" altLang="zh-TW" sz="1400" kern="1200" dirty="0" smtClean="0">
                          <a:solidFill>
                            <a:schemeClr val="dk1"/>
                          </a:solidFill>
                          <a:latin typeface="+mn-lt"/>
                          <a:ea typeface="+mn-ea"/>
                          <a:cs typeface="+mn-cs"/>
                        </a:rPr>
                        <a:t>)</a:t>
                      </a:r>
                      <a:r>
                        <a:rPr lang="zh-TW" altLang="en-US" sz="1400" kern="1200" dirty="0" smtClean="0">
                          <a:solidFill>
                            <a:schemeClr val="dk1"/>
                          </a:solidFill>
                          <a:latin typeface="+mn-lt"/>
                          <a:ea typeface="+mn-ea"/>
                          <a:cs typeface="+mn-cs"/>
                        </a:rPr>
                        <a:t>不提供早餐，每人一日</a:t>
                      </a:r>
                      <a:r>
                        <a:rPr lang="en-US" altLang="zh-TW" sz="1400" kern="1200" dirty="0" smtClean="0">
                          <a:solidFill>
                            <a:schemeClr val="dk1"/>
                          </a:solidFill>
                          <a:latin typeface="+mn-lt"/>
                          <a:ea typeface="+mn-ea"/>
                          <a:cs typeface="+mn-cs"/>
                        </a:rPr>
                        <a:t>240</a:t>
                      </a:r>
                      <a:r>
                        <a:rPr lang="zh-TW" altLang="en-US" sz="1400" kern="1200" dirty="0" smtClean="0">
                          <a:solidFill>
                            <a:schemeClr val="dk1"/>
                          </a:solidFill>
                          <a:latin typeface="+mn-lt"/>
                          <a:ea typeface="+mn-ea"/>
                          <a:cs typeface="+mn-cs"/>
                        </a:rPr>
                        <a:t>元。</a:t>
                      </a:r>
                    </a:p>
                    <a:p>
                      <a:pPr marL="150813" indent="-150813" algn="just">
                        <a:lnSpc>
                          <a:spcPts val="1800"/>
                        </a:lnSpc>
                        <a:spcBef>
                          <a:spcPts val="800"/>
                        </a:spcBef>
                      </a:pPr>
                      <a:r>
                        <a:rPr lang="en-US" altLang="zh-TW" sz="1400" kern="1200" dirty="0" smtClean="0">
                          <a:solidFill>
                            <a:schemeClr val="dk1"/>
                          </a:solidFill>
                          <a:latin typeface="+mn-lt"/>
                          <a:ea typeface="+mn-ea"/>
                          <a:cs typeface="+mn-cs"/>
                        </a:rPr>
                        <a:t>3.</a:t>
                      </a:r>
                      <a:r>
                        <a:rPr lang="zh-TW" altLang="en-US" sz="1400" kern="1200" dirty="0" smtClean="0">
                          <a:solidFill>
                            <a:schemeClr val="dk1"/>
                          </a:solidFill>
                          <a:latin typeface="+mn-lt"/>
                          <a:ea typeface="+mn-ea"/>
                          <a:cs typeface="+mn-cs"/>
                        </a:rPr>
                        <a:t>第二天開始，每人每日</a:t>
                      </a:r>
                      <a:r>
                        <a:rPr lang="en-US" altLang="zh-TW" sz="1400" kern="1200" dirty="0" smtClean="0">
                          <a:solidFill>
                            <a:schemeClr val="dk1"/>
                          </a:solidFill>
                          <a:latin typeface="+mn-lt"/>
                          <a:ea typeface="+mn-ea"/>
                          <a:cs typeface="+mn-cs"/>
                        </a:rPr>
                        <a:t>300</a:t>
                      </a:r>
                      <a:r>
                        <a:rPr lang="zh-TW" altLang="en-US" sz="1400" kern="1200" dirty="0" smtClean="0">
                          <a:solidFill>
                            <a:schemeClr val="dk1"/>
                          </a:solidFill>
                          <a:latin typeface="+mn-lt"/>
                          <a:ea typeface="+mn-ea"/>
                          <a:cs typeface="+mn-cs"/>
                        </a:rPr>
                        <a:t>元。</a:t>
                      </a:r>
                      <a:endParaRPr lang="zh-TW" altLang="en-US" sz="1400" dirty="0"/>
                    </a:p>
                  </a:txBody>
                  <a:tcPr marL="91426" marR="91426" marT="45697" marB="45697" anchor="ctr">
                    <a:solidFill>
                      <a:schemeClr val="bg1">
                        <a:lumMod val="85000"/>
                      </a:schemeClr>
                    </a:solidFill>
                  </a:tcPr>
                </a:tc>
                <a:tc>
                  <a:txBody>
                    <a:bodyPr/>
                    <a:lstStyle/>
                    <a:p>
                      <a:pPr marL="0" algn="just" defTabSz="914400" rtl="0" eaLnBrk="1" latinLnBrk="0" hangingPunct="1">
                        <a:lnSpc>
                          <a:spcPts val="2000"/>
                        </a:lnSpc>
                        <a:tabLst/>
                      </a:pPr>
                      <a:r>
                        <a:rPr lang="zh-TW" altLang="en-US" sz="1400" kern="1200" dirty="0" smtClean="0">
                          <a:solidFill>
                            <a:schemeClr val="dk1"/>
                          </a:solidFill>
                          <a:latin typeface="+mn-lt"/>
                          <a:ea typeface="+mn-ea"/>
                          <a:cs typeface="+mn-cs"/>
                        </a:rPr>
                        <a:t>依據國內出差旅費報支要點規定辦理。</a:t>
                      </a:r>
                      <a:endParaRPr lang="zh-TW" altLang="en-US" sz="1400" kern="1200" dirty="0">
                        <a:solidFill>
                          <a:schemeClr val="dk1"/>
                        </a:solidFill>
                        <a:latin typeface="+mn-lt"/>
                        <a:ea typeface="+mn-ea"/>
                        <a:cs typeface="+mn-cs"/>
                      </a:endParaRPr>
                    </a:p>
                  </a:txBody>
                  <a:tcPr marL="91426" marR="91426" marT="45697" marB="45697" anchor="ctr">
                    <a:solidFill>
                      <a:schemeClr val="bg1">
                        <a:lumMod val="85000"/>
                      </a:schemeClr>
                    </a:solidFill>
                  </a:tcPr>
                </a:tc>
                <a:extLst>
                  <a:ext uri="{0D108BD9-81ED-4DB2-BD59-A6C34878D82A}">
                    <a16:rowId xmlns:a16="http://schemas.microsoft.com/office/drawing/2014/main" val="10001"/>
                  </a:ext>
                </a:extLst>
              </a:tr>
              <a:tr h="826038">
                <a:tc vMerge="1">
                  <a:txBody>
                    <a:bodyPr/>
                    <a:lstStyle/>
                    <a:p>
                      <a:pPr algn="just"/>
                      <a:endParaRPr lang="zh-TW" altLang="en-US" sz="1100" dirty="0"/>
                    </a:p>
                  </a:txBody>
                  <a:tcPr marL="91426" marR="91426" marT="45697" marB="45697" anchor="ctr">
                    <a:solidFill>
                      <a:srgbClr val="FFEFEF"/>
                    </a:solidFill>
                  </a:tcPr>
                </a:tc>
                <a:tc>
                  <a:txBody>
                    <a:bodyPr/>
                    <a:lstStyle/>
                    <a:p>
                      <a:pPr algn="just"/>
                      <a:r>
                        <a:rPr lang="zh-TW" altLang="en-US" sz="1400" kern="1200" dirty="0" smtClean="0">
                          <a:solidFill>
                            <a:schemeClr val="dk1"/>
                          </a:solidFill>
                          <a:latin typeface="+mn-lt"/>
                          <a:ea typeface="+mn-ea"/>
                          <a:cs typeface="+mn-cs"/>
                        </a:rPr>
                        <a:t>主要為機關（構）以外之人士</a:t>
                      </a:r>
                      <a:endParaRPr lang="zh-TW" altLang="en-US" sz="1400" dirty="0"/>
                    </a:p>
                  </a:txBody>
                  <a:tcPr marL="91426" marR="91426" marT="45697" marB="45697" anchor="ctr">
                    <a:solidFill>
                      <a:schemeClr val="bg1">
                        <a:lumMod val="85000"/>
                      </a:schemeClr>
                    </a:solidFill>
                  </a:tcPr>
                </a:tc>
                <a:tc>
                  <a:txBody>
                    <a:bodyPr/>
                    <a:lstStyle/>
                    <a:p>
                      <a:pPr algn="just"/>
                      <a:r>
                        <a:rPr lang="zh-TW" altLang="en-US" sz="1400" kern="1200" dirty="0" smtClean="0">
                          <a:solidFill>
                            <a:schemeClr val="dk1"/>
                          </a:solidFill>
                          <a:latin typeface="+mn-lt"/>
                          <a:ea typeface="+mn-ea"/>
                          <a:cs typeface="+mn-cs"/>
                        </a:rPr>
                        <a:t>每人每日</a:t>
                      </a:r>
                      <a:r>
                        <a:rPr lang="en-US" altLang="zh-TW" sz="1400" kern="1200" dirty="0" smtClean="0">
                          <a:solidFill>
                            <a:schemeClr val="dk1"/>
                          </a:solidFill>
                          <a:latin typeface="+mn-lt"/>
                          <a:ea typeface="+mn-ea"/>
                          <a:cs typeface="+mn-cs"/>
                        </a:rPr>
                        <a:t>500</a:t>
                      </a:r>
                      <a:r>
                        <a:rPr lang="zh-TW" altLang="en-US" sz="1400" kern="1200" dirty="0" smtClean="0">
                          <a:solidFill>
                            <a:schemeClr val="dk1"/>
                          </a:solidFill>
                          <a:latin typeface="+mn-lt"/>
                          <a:ea typeface="+mn-ea"/>
                          <a:cs typeface="+mn-cs"/>
                        </a:rPr>
                        <a:t>元。</a:t>
                      </a:r>
                      <a:endParaRPr lang="zh-TW" altLang="en-US" sz="1400" dirty="0"/>
                    </a:p>
                  </a:txBody>
                  <a:tcPr marL="91426" marR="91426" marT="45697" marB="45697" anchor="ctr">
                    <a:solidFill>
                      <a:schemeClr val="bg1">
                        <a:lumMod val="85000"/>
                      </a:schemeClr>
                    </a:solidFill>
                  </a:tcPr>
                </a:tc>
                <a:tc>
                  <a:txBody>
                    <a:bodyPr/>
                    <a:lstStyle/>
                    <a:p>
                      <a:pPr marL="0" marR="0" lvl="2" indent="0" algn="just" defTabSz="914400" rtl="0" eaLnBrk="1" fontAlgn="auto" latinLnBrk="0" hangingPunct="1">
                        <a:lnSpc>
                          <a:spcPts val="2000"/>
                        </a:lnSpc>
                        <a:spcBef>
                          <a:spcPts val="0"/>
                        </a:spcBef>
                        <a:spcAft>
                          <a:spcPts val="0"/>
                        </a:spcAft>
                        <a:buClrTx/>
                        <a:buSzTx/>
                        <a:buFontTx/>
                        <a:buNone/>
                        <a:tabLst/>
                        <a:defRPr/>
                      </a:pPr>
                      <a:r>
                        <a:rPr lang="zh-TW" altLang="en-US" sz="1400" kern="1200" dirty="0" smtClean="0">
                          <a:solidFill>
                            <a:schemeClr val="dk1"/>
                          </a:solidFill>
                          <a:latin typeface="+mn-lt"/>
                          <a:ea typeface="+mn-ea"/>
                          <a:cs typeface="+mn-cs"/>
                        </a:rPr>
                        <a:t>比照國內出差旅費報支要點規定薦任級以下人員基準辦理。</a:t>
                      </a:r>
                      <a:endParaRPr lang="zh-TW" altLang="en-US" sz="1400" kern="1200" dirty="0">
                        <a:solidFill>
                          <a:schemeClr val="dk1"/>
                        </a:solidFill>
                        <a:latin typeface="+mn-lt"/>
                        <a:ea typeface="+mn-ea"/>
                        <a:cs typeface="+mn-cs"/>
                      </a:endParaRPr>
                    </a:p>
                  </a:txBody>
                  <a:tcPr marL="91426" marR="91426" marT="45697" marB="45697" anchor="ctr">
                    <a:solidFill>
                      <a:schemeClr val="bg1">
                        <a:lumMod val="85000"/>
                      </a:schemeClr>
                    </a:solidFill>
                  </a:tcPr>
                </a:tc>
                <a:extLst>
                  <a:ext uri="{0D108BD9-81ED-4DB2-BD59-A6C34878D82A}">
                    <a16:rowId xmlns:a16="http://schemas.microsoft.com/office/drawing/2014/main" val="10002"/>
                  </a:ext>
                </a:extLst>
              </a:tr>
              <a:tr h="766147">
                <a:tc gridSpan="2">
                  <a:txBody>
                    <a:bodyPr/>
                    <a:lstStyle/>
                    <a:p>
                      <a:pPr marL="0" algn="just" defTabSz="914400" rtl="0" eaLnBrk="1" latinLnBrk="0" hangingPunct="1">
                        <a:lnSpc>
                          <a:spcPts val="2200"/>
                        </a:lnSpc>
                        <a:tabLst/>
                      </a:pPr>
                      <a:r>
                        <a:rPr lang="zh-TW" altLang="en-US" sz="1400" kern="1200" dirty="0" smtClean="0">
                          <a:solidFill>
                            <a:schemeClr val="dk1"/>
                          </a:solidFill>
                          <a:latin typeface="+mn-lt"/>
                          <a:ea typeface="+mn-ea"/>
                          <a:cs typeface="+mn-cs"/>
                        </a:rPr>
                        <a:t>國際性會議、研討會</a:t>
                      </a:r>
                      <a:endParaRPr lang="en-US" altLang="zh-TW" sz="1400" kern="1200" dirty="0" smtClean="0">
                        <a:solidFill>
                          <a:schemeClr val="dk1"/>
                        </a:solidFill>
                        <a:latin typeface="+mn-lt"/>
                        <a:ea typeface="+mn-ea"/>
                        <a:cs typeface="+mn-cs"/>
                      </a:endParaRPr>
                    </a:p>
                    <a:p>
                      <a:pPr marL="0" algn="just" defTabSz="914400" rtl="0" eaLnBrk="1" latinLnBrk="0" hangingPunct="1">
                        <a:lnSpc>
                          <a:spcPts val="2200"/>
                        </a:lnSpc>
                        <a:tabLst/>
                      </a:pPr>
                      <a:r>
                        <a:rPr lang="en-US" altLang="zh-TW" sz="1400" kern="1200" dirty="0" smtClean="0">
                          <a:solidFill>
                            <a:schemeClr val="dk1"/>
                          </a:solidFill>
                          <a:latin typeface="+mn-lt"/>
                          <a:ea typeface="+mn-ea"/>
                          <a:cs typeface="+mn-cs"/>
                        </a:rPr>
                        <a:t>(</a:t>
                      </a:r>
                      <a:r>
                        <a:rPr lang="zh-TW" altLang="en-US" sz="1400" kern="1200" dirty="0" smtClean="0">
                          <a:solidFill>
                            <a:schemeClr val="dk1"/>
                          </a:solidFill>
                          <a:latin typeface="+mn-lt"/>
                          <a:ea typeface="+mn-ea"/>
                          <a:cs typeface="+mn-cs"/>
                        </a:rPr>
                        <a:t>不包括講習、訓練及研習</a:t>
                      </a:r>
                      <a:r>
                        <a:rPr lang="en-US" altLang="zh-TW" sz="1400" kern="1200" dirty="0" smtClean="0">
                          <a:solidFill>
                            <a:schemeClr val="dk1"/>
                          </a:solidFill>
                          <a:latin typeface="+mn-lt"/>
                          <a:ea typeface="+mn-ea"/>
                          <a:cs typeface="+mn-cs"/>
                        </a:rPr>
                        <a:t>)</a:t>
                      </a:r>
                      <a:endParaRPr lang="zh-TW" altLang="en-US" sz="1400" kern="1200" dirty="0">
                        <a:solidFill>
                          <a:schemeClr val="dk1"/>
                        </a:solidFill>
                        <a:latin typeface="+mn-lt"/>
                        <a:ea typeface="+mn-ea"/>
                        <a:cs typeface="+mn-cs"/>
                      </a:endParaRPr>
                    </a:p>
                  </a:txBody>
                  <a:tcPr marL="91426" marR="91426" marT="45697" marB="45697" anchor="ctr">
                    <a:solidFill>
                      <a:schemeClr val="bg1">
                        <a:lumMod val="85000"/>
                      </a:schemeClr>
                    </a:solidFill>
                  </a:tcPr>
                </a:tc>
                <a:tc hMerge="1">
                  <a:txBody>
                    <a:bodyPr/>
                    <a:lstStyle/>
                    <a:p>
                      <a:pPr algn="just"/>
                      <a:endParaRPr lang="zh-TW" altLang="en-US" sz="1100" dirty="0"/>
                    </a:p>
                  </a:txBody>
                  <a:tcPr marL="91426" marR="91426" marT="45697" marB="45697" anchor="ctr">
                    <a:solidFill>
                      <a:srgbClr val="FFD9D9"/>
                    </a:solidFill>
                  </a:tcPr>
                </a:tc>
                <a:tc>
                  <a:txBody>
                    <a:bodyPr/>
                    <a:lstStyle/>
                    <a:p>
                      <a:pPr algn="just"/>
                      <a:r>
                        <a:rPr lang="zh-TW" altLang="en-US" sz="1400" kern="1200" dirty="0" smtClean="0">
                          <a:solidFill>
                            <a:schemeClr val="dk1"/>
                          </a:solidFill>
                          <a:latin typeface="+mn-lt"/>
                          <a:ea typeface="+mn-ea"/>
                          <a:cs typeface="+mn-cs"/>
                        </a:rPr>
                        <a:t>每人每日</a:t>
                      </a:r>
                      <a:r>
                        <a:rPr lang="en-US" altLang="zh-TW" sz="1400" kern="1200" dirty="0" smtClean="0">
                          <a:solidFill>
                            <a:schemeClr val="dk1"/>
                          </a:solidFill>
                          <a:latin typeface="+mn-lt"/>
                          <a:ea typeface="+mn-ea"/>
                          <a:cs typeface="+mn-cs"/>
                        </a:rPr>
                        <a:t>1,000</a:t>
                      </a:r>
                      <a:r>
                        <a:rPr lang="zh-TW" altLang="en-US" sz="1400" kern="1200" dirty="0" smtClean="0">
                          <a:solidFill>
                            <a:schemeClr val="dk1"/>
                          </a:solidFill>
                          <a:latin typeface="+mn-lt"/>
                          <a:ea typeface="+mn-ea"/>
                          <a:cs typeface="+mn-cs"/>
                        </a:rPr>
                        <a:t>元。</a:t>
                      </a:r>
                      <a:endParaRPr lang="zh-TW" altLang="en-US" sz="1400" dirty="0"/>
                    </a:p>
                  </a:txBody>
                  <a:tcPr marL="91426" marR="91426" marT="45697" marB="45697" anchor="ctr">
                    <a:solidFill>
                      <a:schemeClr val="bg1">
                        <a:lumMod val="85000"/>
                      </a:schemeClr>
                    </a:solidFill>
                  </a:tcPr>
                </a:tc>
                <a:tc>
                  <a:txBody>
                    <a:bodyPr/>
                    <a:lstStyle/>
                    <a:p>
                      <a:pPr marL="150813" indent="-150813" algn="just" defTabSz="914400" rtl="0" eaLnBrk="1" latinLnBrk="0" hangingPunct="1">
                        <a:lnSpc>
                          <a:spcPts val="2000"/>
                        </a:lnSpc>
                        <a:spcBef>
                          <a:spcPts val="600"/>
                        </a:spcBef>
                        <a:tabLst/>
                      </a:pPr>
                      <a:r>
                        <a:rPr lang="zh-TW" altLang="en-US" sz="1400" kern="1200" dirty="0" smtClean="0">
                          <a:solidFill>
                            <a:schemeClr val="dk1"/>
                          </a:solidFill>
                          <a:latin typeface="+mn-lt"/>
                          <a:ea typeface="+mn-ea"/>
                          <a:cs typeface="+mn-cs"/>
                        </a:rPr>
                        <a:t>每人每日</a:t>
                      </a:r>
                      <a:r>
                        <a:rPr lang="en-US" altLang="zh-TW" sz="1400" kern="1200" dirty="0" smtClean="0">
                          <a:solidFill>
                            <a:schemeClr val="dk1"/>
                          </a:solidFill>
                          <a:latin typeface="+mn-lt"/>
                          <a:ea typeface="+mn-ea"/>
                          <a:cs typeface="+mn-cs"/>
                        </a:rPr>
                        <a:t>2,000</a:t>
                      </a:r>
                      <a:r>
                        <a:rPr lang="zh-TW" altLang="en-US" sz="1400" kern="1200" dirty="0" smtClean="0">
                          <a:solidFill>
                            <a:schemeClr val="dk1"/>
                          </a:solidFill>
                          <a:latin typeface="+mn-lt"/>
                          <a:ea typeface="+mn-ea"/>
                          <a:cs typeface="+mn-cs"/>
                        </a:rPr>
                        <a:t>元。</a:t>
                      </a:r>
                      <a:endParaRPr lang="en-US" altLang="zh-TW" sz="1400" kern="1200" dirty="0" smtClean="0">
                        <a:solidFill>
                          <a:schemeClr val="dk1"/>
                        </a:solidFill>
                        <a:latin typeface="+mn-lt"/>
                        <a:ea typeface="+mn-ea"/>
                        <a:cs typeface="+mn-cs"/>
                      </a:endParaRPr>
                    </a:p>
                    <a:p>
                      <a:pPr marL="150813" indent="-150813" algn="just" defTabSz="914400" rtl="0" eaLnBrk="1" latinLnBrk="0" hangingPunct="1">
                        <a:lnSpc>
                          <a:spcPts val="2000"/>
                        </a:lnSpc>
                        <a:spcBef>
                          <a:spcPts val="600"/>
                        </a:spcBef>
                        <a:tabLst/>
                      </a:pPr>
                      <a:r>
                        <a:rPr lang="zh-TW" altLang="en-US" sz="1400" kern="1200" dirty="0" smtClean="0">
                          <a:solidFill>
                            <a:schemeClr val="dk1"/>
                          </a:solidFill>
                          <a:latin typeface="+mn-lt"/>
                          <a:ea typeface="+mn-ea"/>
                          <a:cs typeface="+mn-cs"/>
                        </a:rPr>
                        <a:t>外賓每人每日</a:t>
                      </a:r>
                      <a:r>
                        <a:rPr lang="en-US" altLang="zh-TW" sz="1400" kern="1200" dirty="0" smtClean="0">
                          <a:solidFill>
                            <a:schemeClr val="dk1"/>
                          </a:solidFill>
                          <a:latin typeface="+mn-lt"/>
                          <a:ea typeface="+mn-ea"/>
                          <a:cs typeface="+mn-cs"/>
                        </a:rPr>
                        <a:t>4,000</a:t>
                      </a:r>
                      <a:r>
                        <a:rPr lang="zh-TW" altLang="en-US" sz="1400" kern="1200" dirty="0" smtClean="0">
                          <a:solidFill>
                            <a:schemeClr val="dk1"/>
                          </a:solidFill>
                          <a:latin typeface="+mn-lt"/>
                          <a:ea typeface="+mn-ea"/>
                          <a:cs typeface="+mn-cs"/>
                        </a:rPr>
                        <a:t>元。</a:t>
                      </a:r>
                    </a:p>
                  </a:txBody>
                  <a:tcPr marL="91426" marR="91426" marT="45697" marB="45697" anchor="ctr">
                    <a:solidFill>
                      <a:schemeClr val="bg1">
                        <a:lumMod val="85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370548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txBox="1">
            <a:spLocks/>
          </p:cNvSpPr>
          <p:nvPr/>
        </p:nvSpPr>
        <p:spPr>
          <a:xfrm>
            <a:off x="452761" y="887767"/>
            <a:ext cx="11017189" cy="5273336"/>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400" dirty="0">
                <a:latin typeface="DFKai-SB"/>
              </a:rPr>
              <a:t>其他</a:t>
            </a:r>
            <a:r>
              <a:rPr lang="en-US" altLang="zh-TW" sz="2400" dirty="0" smtClean="0">
                <a:latin typeface="DFKai-SB"/>
                <a:ea typeface="+mj-ea"/>
                <a:cs typeface="+mj-cs"/>
              </a:rPr>
              <a:t>(§11)</a:t>
            </a:r>
            <a:endParaRPr lang="en-US" altLang="zh-TW" sz="2400" dirty="0">
              <a:latin typeface="DFKai-SB"/>
              <a:ea typeface="+mj-ea"/>
              <a:cs typeface="+mj-cs"/>
            </a:endParaRPr>
          </a:p>
          <a:p>
            <a:pPr marL="328613" indent="-9525">
              <a:lnSpc>
                <a:spcPts val="3000"/>
              </a:lnSpc>
              <a:spcBef>
                <a:spcPts val="1800"/>
              </a:spcBef>
              <a:tabLst>
                <a:tab pos="1287463" algn="l"/>
              </a:tabLst>
            </a:pPr>
            <a:r>
              <a:rPr lang="zh-TW" altLang="en-US" sz="2400" dirty="0" smtClean="0">
                <a:latin typeface="DFKai-SB"/>
              </a:rPr>
              <a:t>教育部</a:t>
            </a:r>
            <a:r>
              <a:rPr lang="zh-TW" altLang="en-US" sz="2400" dirty="0">
                <a:latin typeface="DFKai-SB"/>
              </a:rPr>
              <a:t>及所屬機關</a:t>
            </a:r>
            <a:r>
              <a:rPr lang="en-US" altLang="zh-TW" sz="2400" dirty="0">
                <a:latin typeface="DFKai-SB"/>
              </a:rPr>
              <a:t>(</a:t>
            </a:r>
            <a:r>
              <a:rPr lang="zh-TW" altLang="en-US" sz="2400" dirty="0">
                <a:latin typeface="DFKai-SB"/>
              </a:rPr>
              <a:t>構</a:t>
            </a:r>
            <a:r>
              <a:rPr lang="en-US" altLang="zh-TW" sz="2400" dirty="0">
                <a:latin typeface="DFKai-SB"/>
              </a:rPr>
              <a:t>)</a:t>
            </a:r>
            <a:r>
              <a:rPr lang="zh-TW" altLang="en-US" sz="2400" dirty="0" smtClean="0">
                <a:latin typeface="DFKai-SB"/>
              </a:rPr>
              <a:t>向</a:t>
            </a:r>
            <a:r>
              <a:rPr lang="zh-TW" altLang="en-US" sz="2400" dirty="0">
                <a:latin typeface="DFKai-SB"/>
              </a:rPr>
              <a:t>教育部</a:t>
            </a:r>
            <a:r>
              <a:rPr lang="zh-TW" altLang="en-US" sz="2400" dirty="0" smtClean="0">
                <a:latin typeface="DFKai-SB"/>
              </a:rPr>
              <a:t>以外</a:t>
            </a:r>
            <a:r>
              <a:rPr lang="zh-TW" altLang="en-US" sz="2400" dirty="0">
                <a:latin typeface="DFKai-SB"/>
              </a:rPr>
              <a:t>機關（構）申請經費補助辦理各</a:t>
            </a:r>
            <a:r>
              <a:rPr lang="zh-TW" altLang="en-US" sz="2400" dirty="0" smtClean="0">
                <a:latin typeface="DFKai-SB"/>
              </a:rPr>
              <a:t>類會議</a:t>
            </a:r>
            <a:r>
              <a:rPr lang="zh-TW" altLang="en-US" sz="2400" dirty="0">
                <a:latin typeface="DFKai-SB"/>
              </a:rPr>
              <a:t>、講習、訓練及研討（習）會者，其經費之編列與執行，應</a:t>
            </a:r>
            <a:r>
              <a:rPr lang="zh-TW" altLang="en-US" sz="2400" dirty="0" smtClean="0">
                <a:latin typeface="DFKai-SB"/>
              </a:rPr>
              <a:t>比照要點</a:t>
            </a:r>
            <a:r>
              <a:rPr lang="zh-TW" altLang="en-US" sz="2400" dirty="0">
                <a:latin typeface="DFKai-SB"/>
              </a:rPr>
              <a:t>規定審核及辦理。但補助機關（構）對補助內容另有</a:t>
            </a:r>
            <a:r>
              <a:rPr lang="zh-TW" altLang="en-US" sz="2400" dirty="0" smtClean="0">
                <a:latin typeface="DFKai-SB"/>
              </a:rPr>
              <a:t>規範者</a:t>
            </a:r>
            <a:r>
              <a:rPr lang="zh-TW" altLang="en-US" sz="2400" dirty="0">
                <a:latin typeface="DFKai-SB"/>
              </a:rPr>
              <a:t>，得依其規範辦理。</a:t>
            </a:r>
          </a:p>
        </p:txBody>
      </p:sp>
      <p:pic>
        <p:nvPicPr>
          <p:cNvPr id="5" name="圖片 4"/>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38003330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012888150"/>
              </p:ext>
            </p:extLst>
          </p:nvPr>
        </p:nvGraphicFramePr>
        <p:xfrm>
          <a:off x="2116170" y="3346882"/>
          <a:ext cx="7945330" cy="2984153"/>
        </p:xfrm>
        <a:graphic>
          <a:graphicData uri="http://schemas.openxmlformats.org/drawingml/2006/table">
            <a:tbl>
              <a:tblPr>
                <a:tableStyleId>{5C22544A-7EE6-4342-B048-85BDC9FD1C3A}</a:tableStyleId>
              </a:tblPr>
              <a:tblGrid>
                <a:gridCol w="2477392">
                  <a:extLst>
                    <a:ext uri="{9D8B030D-6E8A-4147-A177-3AD203B41FA5}">
                      <a16:colId xmlns:a16="http://schemas.microsoft.com/office/drawing/2014/main" val="925430181"/>
                    </a:ext>
                  </a:extLst>
                </a:gridCol>
                <a:gridCol w="2477000">
                  <a:extLst>
                    <a:ext uri="{9D8B030D-6E8A-4147-A177-3AD203B41FA5}">
                      <a16:colId xmlns:a16="http://schemas.microsoft.com/office/drawing/2014/main" val="3672721843"/>
                    </a:ext>
                  </a:extLst>
                </a:gridCol>
                <a:gridCol w="2990938">
                  <a:extLst>
                    <a:ext uri="{9D8B030D-6E8A-4147-A177-3AD203B41FA5}">
                      <a16:colId xmlns:a16="http://schemas.microsoft.com/office/drawing/2014/main" val="429094020"/>
                    </a:ext>
                  </a:extLst>
                </a:gridCol>
              </a:tblGrid>
              <a:tr h="958107">
                <a:tc>
                  <a:txBody>
                    <a:bodyPr/>
                    <a:lstStyle/>
                    <a:p>
                      <a:pPr marL="0" algn="ctr" defTabSz="914400" rtl="0" eaLnBrk="1" latinLnBrk="0" hangingPunct="1">
                        <a:lnSpc>
                          <a:spcPct val="150000"/>
                        </a:lnSpc>
                      </a:pPr>
                      <a:r>
                        <a:rPr lang="zh-TW" altLang="en-US" dirty="0" smtClean="0">
                          <a:solidFill>
                            <a:schemeClr val="bg1"/>
                          </a:solidFill>
                        </a:rPr>
                        <a:t>收入性質</a:t>
                      </a:r>
                      <a:endParaRPr lang="zh-TW" altLang="en-US" sz="1800" b="1" kern="1200" dirty="0">
                        <a:solidFill>
                          <a:schemeClr val="bg1"/>
                        </a:solidFill>
                        <a:latin typeface="+mn-lt"/>
                        <a:ea typeface="+mn-ea"/>
                        <a:cs typeface="+mn-cs"/>
                      </a:endParaRP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lnSpc>
                          <a:spcPct val="150000"/>
                        </a:lnSpc>
                      </a:pPr>
                      <a:r>
                        <a:rPr lang="zh-TW" altLang="en-US" dirty="0" smtClean="0">
                          <a:solidFill>
                            <a:schemeClr val="bg1"/>
                          </a:solidFill>
                        </a:rPr>
                        <a:t>是否</a:t>
                      </a:r>
                      <a:r>
                        <a:rPr lang="zh-TW" altLang="en-US" sz="1800" kern="1200" dirty="0" smtClean="0">
                          <a:solidFill>
                            <a:schemeClr val="bg1"/>
                          </a:solidFill>
                          <a:latin typeface="+mn-lt"/>
                          <a:ea typeface="+mn-ea"/>
                          <a:cs typeface="+mn-cs"/>
                        </a:rPr>
                        <a:t>應全數或按</a:t>
                      </a:r>
                      <a:endParaRPr lang="en-US" altLang="zh-TW" sz="1800" kern="1200" dirty="0" smtClean="0">
                        <a:solidFill>
                          <a:schemeClr val="bg1"/>
                        </a:solidFill>
                        <a:latin typeface="+mn-lt"/>
                        <a:ea typeface="+mn-ea"/>
                        <a:cs typeface="+mn-cs"/>
                      </a:endParaRPr>
                    </a:p>
                    <a:p>
                      <a:pPr algn="ctr">
                        <a:lnSpc>
                          <a:spcPct val="150000"/>
                        </a:lnSpc>
                      </a:pPr>
                      <a:r>
                        <a:rPr lang="zh-TW" altLang="en-US" sz="1800" kern="1200" dirty="0" smtClean="0">
                          <a:solidFill>
                            <a:schemeClr val="bg1"/>
                          </a:solidFill>
                          <a:latin typeface="+mn-lt"/>
                          <a:ea typeface="+mn-ea"/>
                          <a:cs typeface="+mn-cs"/>
                        </a:rPr>
                        <a:t>原補助比率繳回</a:t>
                      </a:r>
                      <a:endParaRPr lang="zh-TW" altLang="en-US" dirty="0" smtClean="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lnSpc>
                          <a:spcPct val="150000"/>
                        </a:lnSpc>
                      </a:pPr>
                      <a:r>
                        <a:rPr lang="zh-TW" altLang="en-US" dirty="0" smtClean="0">
                          <a:solidFill>
                            <a:schemeClr val="bg1"/>
                          </a:solidFill>
                        </a:rPr>
                        <a:t>例外情形</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extLst>
                  <a:ext uri="{0D108BD9-81ED-4DB2-BD59-A6C34878D82A}">
                    <a16:rowId xmlns:a16="http://schemas.microsoft.com/office/drawing/2014/main" val="1511547909"/>
                  </a:ext>
                </a:extLst>
              </a:tr>
              <a:tr h="59480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dirty="0" smtClean="0"/>
                        <a:t>利息收入</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zh-TW" altLang="en-US" dirty="0" smtClean="0"/>
                        <a:t>免繳回</a:t>
                      </a:r>
                      <a:endParaRPr lang="zh-TW" alt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TW" alt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19057128"/>
                  </a:ext>
                </a:extLst>
              </a:tr>
              <a:tr h="70373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dirty="0" smtClean="0"/>
                        <a:t>研發成果收入</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zh-TW" altLang="en-US" dirty="0" smtClean="0"/>
                        <a:t>應繳回</a:t>
                      </a:r>
                      <a:endParaRPr lang="zh-TW" altLang="en-US" dirty="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a:r>
                        <a:rPr lang="zh-TW" altLang="en-US" sz="1800" b="0" i="0" kern="1200" dirty="0" smtClean="0">
                          <a:solidFill>
                            <a:schemeClr val="dk1"/>
                          </a:solidFill>
                          <a:effectLst/>
                          <a:latin typeface="+mn-lt"/>
                          <a:ea typeface="+mn-ea"/>
                          <a:cs typeface="+mn-cs"/>
                        </a:rPr>
                        <a:t>其他法令另有規定者，從其規定</a:t>
                      </a:r>
                      <a:endParaRPr lang="zh-TW" altLang="en-US" dirty="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91148156"/>
                  </a:ext>
                </a:extLst>
              </a:tr>
              <a:tr h="727510">
                <a:tc>
                  <a:txBody>
                    <a:bodyPr/>
                    <a:lstStyle/>
                    <a:p>
                      <a:pPr algn="ctr"/>
                      <a:r>
                        <a:rPr lang="zh-TW" altLang="en-US" dirty="0" smtClean="0"/>
                        <a:t>廠商違約金收入</a:t>
                      </a:r>
                      <a:endParaRPr lang="en-US" altLang="zh-TW" dirty="0" smtClean="0"/>
                    </a:p>
                    <a:p>
                      <a:pPr algn="ctr"/>
                      <a:r>
                        <a:rPr lang="zh-TW" altLang="en-US" dirty="0" smtClean="0"/>
                        <a:t>及其他衍生收入</a:t>
                      </a:r>
                      <a:endParaRPr lang="zh-TW" altLang="en-US" dirty="0"/>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zh-TW" altLang="en-US" dirty="0" smtClean="0"/>
                        <a:t>得免繳回 </a:t>
                      </a:r>
                      <a:endParaRPr lang="zh-TW" alt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b="0" i="0" kern="1200" dirty="0" smtClean="0">
                          <a:solidFill>
                            <a:schemeClr val="dk1"/>
                          </a:solidFill>
                          <a:effectLst/>
                          <a:latin typeface="+mn-lt"/>
                          <a:ea typeface="+mn-ea"/>
                          <a:cs typeface="+mn-cs"/>
                        </a:rPr>
                        <a:t>各補助計畫另有規定者，從其規定</a:t>
                      </a:r>
                      <a:endParaRPr lang="zh-TW" altLang="en-US" dirty="0" smtClean="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030644386"/>
                  </a:ext>
                </a:extLst>
              </a:tr>
            </a:tbl>
          </a:graphicData>
        </a:graphic>
      </p:graphicFrame>
      <p:sp>
        <p:nvSpPr>
          <p:cNvPr id="2" name="標題 1"/>
          <p:cNvSpPr>
            <a:spLocks noGrp="1"/>
          </p:cNvSpPr>
          <p:nvPr>
            <p:ph type="title"/>
          </p:nvPr>
        </p:nvSpPr>
        <p:spPr>
          <a:xfrm>
            <a:off x="653988" y="540029"/>
            <a:ext cx="10972800" cy="702845"/>
          </a:xfrm>
        </p:spPr>
        <p:txBody>
          <a:bodyPr>
            <a:normAutofit fontScale="90000"/>
          </a:bodyPr>
          <a:lstStyle/>
          <a:p>
            <a:r>
              <a:rPr lang="zh-TW" altLang="en-US" dirty="0">
                <a:solidFill>
                  <a:schemeClr val="bg2">
                    <a:lumMod val="25000"/>
                  </a:schemeClr>
                </a:solidFill>
                <a:latin typeface="DFKai-SB"/>
              </a:rPr>
              <a:t>三</a:t>
            </a:r>
            <a:r>
              <a:rPr lang="zh-TW" altLang="en-US" dirty="0" smtClean="0">
                <a:solidFill>
                  <a:schemeClr val="bg2">
                    <a:lumMod val="25000"/>
                  </a:schemeClr>
                </a:solidFill>
                <a:latin typeface="DFKai-SB"/>
              </a:rPr>
              <a:t>、計畫經費核結應注意事項</a:t>
            </a:r>
            <a:endParaRPr lang="zh-TW" altLang="en-US" dirty="0"/>
          </a:p>
        </p:txBody>
      </p:sp>
      <p:sp>
        <p:nvSpPr>
          <p:cNvPr id="3" name="內容版面配置區 2"/>
          <p:cNvSpPr>
            <a:spLocks noGrp="1"/>
          </p:cNvSpPr>
          <p:nvPr>
            <p:ph idx="1"/>
          </p:nvPr>
        </p:nvSpPr>
        <p:spPr>
          <a:xfrm>
            <a:off x="627355" y="1624614"/>
            <a:ext cx="10972800" cy="4793940"/>
          </a:xfrm>
        </p:spPr>
        <p:txBody>
          <a:bodyPr>
            <a:noAutofit/>
          </a:bodyPr>
          <a:lstStyle/>
          <a:p>
            <a:pPr lvl="0"/>
            <a:r>
              <a:rPr lang="zh-TW" altLang="en-US" sz="2800" dirty="0">
                <a:ln w="0">
                  <a:solidFill>
                    <a:schemeClr val="tx1"/>
                  </a:solidFill>
                </a:ln>
                <a:effectLst>
                  <a:outerShdw blurRad="38100" dist="19050" dir="2700000" algn="tl" rotWithShape="0">
                    <a:schemeClr val="dk1">
                      <a:alpha val="40000"/>
                    </a:schemeClr>
                  </a:outerShdw>
                </a:effectLst>
                <a:latin typeface="DFKai-SB"/>
                <a:ea typeface="+mj-ea"/>
                <a:cs typeface="+mj-cs"/>
              </a:rPr>
              <a:t>教育部</a:t>
            </a:r>
            <a:r>
              <a:rPr lang="zh-TW" altLang="en-US" sz="2800" dirty="0" smtClean="0">
                <a:ln w="0">
                  <a:solidFill>
                    <a:schemeClr val="tx1"/>
                  </a:solidFill>
                </a:ln>
                <a:effectLst>
                  <a:outerShdw blurRad="38100" dist="19050" dir="2700000" algn="tl" rotWithShape="0">
                    <a:schemeClr val="dk1">
                      <a:alpha val="40000"/>
                    </a:schemeClr>
                  </a:outerShdw>
                </a:effectLst>
                <a:latin typeface="DFKai-SB"/>
                <a:ea typeface="+mj-ea"/>
                <a:cs typeface="+mj-cs"/>
              </a:rPr>
              <a:t>補</a:t>
            </a:r>
            <a:r>
              <a:rPr lang="en-US" altLang="en-US" sz="2800" dirty="0" smtClean="0">
                <a:ln w="0">
                  <a:solidFill>
                    <a:schemeClr val="tx1"/>
                  </a:solidFill>
                </a:ln>
                <a:effectLst>
                  <a:outerShdw blurRad="38100" dist="19050" dir="2700000" algn="tl" rotWithShape="0">
                    <a:schemeClr val="dk1">
                      <a:alpha val="40000"/>
                    </a:schemeClr>
                  </a:outerShdw>
                </a:effectLst>
                <a:latin typeface="DFKai-SB"/>
                <a:ea typeface="+mj-ea"/>
                <a:cs typeface="+mj-cs"/>
              </a:rPr>
              <a:t>(</a:t>
            </a:r>
            <a:r>
              <a:rPr lang="zh-TW" altLang="en-US" sz="2800" dirty="0" smtClean="0">
                <a:ln w="0">
                  <a:solidFill>
                    <a:schemeClr val="tx1"/>
                  </a:solidFill>
                </a:ln>
                <a:effectLst>
                  <a:outerShdw blurRad="38100" dist="19050" dir="2700000" algn="tl" rotWithShape="0">
                    <a:schemeClr val="dk1">
                      <a:alpha val="40000"/>
                    </a:schemeClr>
                  </a:outerShdw>
                </a:effectLst>
                <a:latin typeface="DFKai-SB"/>
                <a:ea typeface="+mj-ea"/>
                <a:cs typeface="+mj-cs"/>
              </a:rPr>
              <a:t>捐</a:t>
            </a:r>
            <a:r>
              <a:rPr lang="en-US" altLang="en-US" sz="2800" dirty="0" smtClean="0">
                <a:ln w="0">
                  <a:solidFill>
                    <a:schemeClr val="tx1"/>
                  </a:solidFill>
                </a:ln>
                <a:effectLst>
                  <a:outerShdw blurRad="38100" dist="19050" dir="2700000" algn="tl" rotWithShape="0">
                    <a:schemeClr val="dk1">
                      <a:alpha val="40000"/>
                    </a:schemeClr>
                  </a:outerShdw>
                </a:effectLst>
                <a:latin typeface="DFKai-SB"/>
                <a:ea typeface="+mj-ea"/>
                <a:cs typeface="+mj-cs"/>
              </a:rPr>
              <a:t>)</a:t>
            </a:r>
            <a:r>
              <a:rPr lang="zh-TW" altLang="en-US" sz="2800" dirty="0" smtClean="0">
                <a:ln w="0">
                  <a:solidFill>
                    <a:schemeClr val="tx1"/>
                  </a:solidFill>
                </a:ln>
                <a:effectLst>
                  <a:outerShdw blurRad="38100" dist="19050" dir="2700000" algn="tl" rotWithShape="0">
                    <a:schemeClr val="dk1">
                      <a:alpha val="40000"/>
                    </a:schemeClr>
                  </a:outerShdw>
                </a:effectLst>
                <a:latin typeface="DFKai-SB"/>
                <a:ea typeface="+mj-ea"/>
                <a:cs typeface="+mj-cs"/>
              </a:rPr>
              <a:t>助</a:t>
            </a:r>
            <a:r>
              <a:rPr lang="zh-TW" altLang="en-US" sz="2800" dirty="0">
                <a:ln w="0">
                  <a:solidFill>
                    <a:schemeClr val="tx1"/>
                  </a:solidFill>
                </a:ln>
                <a:effectLst>
                  <a:outerShdw blurRad="38100" dist="19050" dir="2700000" algn="tl" rotWithShape="0">
                    <a:schemeClr val="dk1">
                      <a:alpha val="40000"/>
                    </a:schemeClr>
                  </a:outerShdw>
                </a:effectLst>
                <a:latin typeface="DFKai-SB"/>
                <a:ea typeface="+mj-ea"/>
                <a:cs typeface="+mj-cs"/>
              </a:rPr>
              <a:t>及委辦經費核撥結報作業要點</a:t>
            </a:r>
            <a:r>
              <a:rPr lang="zh-TW" altLang="en-US" sz="2800" dirty="0" smtClean="0">
                <a:ln w="0">
                  <a:solidFill>
                    <a:schemeClr val="tx1"/>
                  </a:solidFill>
                </a:ln>
                <a:effectLst>
                  <a:outerShdw blurRad="38100" dist="19050" dir="2700000" algn="tl" rotWithShape="0">
                    <a:schemeClr val="dk1">
                      <a:alpha val="40000"/>
                    </a:schemeClr>
                  </a:outerShdw>
                </a:effectLst>
                <a:latin typeface="DFKai-SB"/>
                <a:ea typeface="+mj-ea"/>
                <a:cs typeface="+mj-cs"/>
              </a:rPr>
              <a:t>規定及解釋彙編</a:t>
            </a:r>
          </a:p>
          <a:p>
            <a:r>
              <a:rPr lang="zh-TW" altLang="en-US" sz="2400" dirty="0">
                <a:latin typeface="DFKai-SB"/>
                <a:ea typeface="+mj-ea"/>
                <a:cs typeface="+mj-cs"/>
              </a:rPr>
              <a:t>款項繳回</a:t>
            </a:r>
            <a:endParaRPr lang="en-US" altLang="zh-TW" sz="2400" dirty="0">
              <a:latin typeface="DFKai-SB"/>
              <a:ea typeface="+mj-ea"/>
              <a:cs typeface="+mj-cs"/>
            </a:endParaRPr>
          </a:p>
          <a:p>
            <a:pPr marL="249238" indent="-107950"/>
            <a:r>
              <a:rPr lang="zh-TW" altLang="en-US" sz="2400" b="1" dirty="0">
                <a:latin typeface="DFKai-SB"/>
                <a:ea typeface="+mj-ea"/>
                <a:cs typeface="+mj-cs"/>
              </a:rPr>
              <a:t>計畫產生收入</a:t>
            </a:r>
            <a:r>
              <a:rPr lang="en-US" altLang="zh-TW" sz="2400" b="1" dirty="0">
                <a:latin typeface="DFKai-SB"/>
                <a:ea typeface="+mj-ea"/>
                <a:cs typeface="+mj-cs"/>
              </a:rPr>
              <a:t>(§9)</a:t>
            </a:r>
          </a:p>
        </p:txBody>
      </p:sp>
      <p:pic>
        <p:nvPicPr>
          <p:cNvPr id="6" name="圖片 5"/>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30268403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內容版面配置區 3"/>
          <p:cNvGraphicFramePr>
            <a:graphicFrameLocks noGrp="1"/>
          </p:cNvGraphicFramePr>
          <p:nvPr>
            <p:ph idx="1"/>
            <p:extLst>
              <p:ext uri="{D42A27DB-BD31-4B8C-83A1-F6EECF244321}">
                <p14:modId xmlns:p14="http://schemas.microsoft.com/office/powerpoint/2010/main" val="2768985657"/>
              </p:ext>
            </p:extLst>
          </p:nvPr>
        </p:nvGraphicFramePr>
        <p:xfrm>
          <a:off x="725010" y="1473692"/>
          <a:ext cx="10972800" cy="50869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文字方塊 15"/>
          <p:cNvSpPr txBox="1"/>
          <p:nvPr/>
        </p:nvSpPr>
        <p:spPr>
          <a:xfrm>
            <a:off x="4802819" y="4998128"/>
            <a:ext cx="541538" cy="369332"/>
          </a:xfrm>
          <a:prstGeom prst="rect">
            <a:avLst/>
          </a:prstGeom>
          <a:noFill/>
        </p:spPr>
        <p:txBody>
          <a:bodyPr wrap="square" rtlCol="0">
            <a:spAutoFit/>
          </a:bodyPr>
          <a:lstStyle/>
          <a:p>
            <a:endParaRPr lang="zh-TW" altLang="en-US" dirty="0"/>
          </a:p>
        </p:txBody>
      </p:sp>
      <p:sp>
        <p:nvSpPr>
          <p:cNvPr id="18" name="文字方塊 17"/>
          <p:cNvSpPr txBox="1"/>
          <p:nvPr/>
        </p:nvSpPr>
        <p:spPr>
          <a:xfrm>
            <a:off x="4740676" y="4935984"/>
            <a:ext cx="488272" cy="369332"/>
          </a:xfrm>
          <a:prstGeom prst="rect">
            <a:avLst/>
          </a:prstGeom>
          <a:noFill/>
        </p:spPr>
        <p:txBody>
          <a:bodyPr wrap="square" rtlCol="0">
            <a:spAutoFit/>
          </a:bodyPr>
          <a:lstStyle/>
          <a:p>
            <a:endParaRPr lang="zh-TW" altLang="en-US" dirty="0"/>
          </a:p>
        </p:txBody>
      </p:sp>
      <p:sp>
        <p:nvSpPr>
          <p:cNvPr id="21" name="標題 1"/>
          <p:cNvSpPr>
            <a:spLocks noGrp="1"/>
          </p:cNvSpPr>
          <p:nvPr>
            <p:ph type="title"/>
          </p:nvPr>
        </p:nvSpPr>
        <p:spPr>
          <a:xfrm>
            <a:off x="618478" y="477885"/>
            <a:ext cx="10972800" cy="640701"/>
          </a:xfrm>
        </p:spPr>
        <p:txBody>
          <a:bodyPr>
            <a:normAutofit fontScale="90000"/>
          </a:bodyPr>
          <a:lstStyle/>
          <a:p>
            <a:r>
              <a:rPr lang="zh-TW" altLang="en-US" dirty="0">
                <a:solidFill>
                  <a:schemeClr val="bg2">
                    <a:lumMod val="25000"/>
                  </a:schemeClr>
                </a:solidFill>
                <a:latin typeface="DFKai-SB"/>
              </a:rPr>
              <a:t>一、</a:t>
            </a:r>
            <a:r>
              <a:rPr lang="zh-TW" altLang="en-US" dirty="0" smtClean="0">
                <a:solidFill>
                  <a:schemeClr val="bg2">
                    <a:lumMod val="25000"/>
                  </a:schemeClr>
                </a:solidFill>
                <a:latin typeface="DFKai-SB"/>
              </a:rPr>
              <a:t>常用法規</a:t>
            </a:r>
            <a:endParaRPr lang="zh-TW" altLang="en-US" dirty="0"/>
          </a:p>
        </p:txBody>
      </p:sp>
      <p:pic>
        <p:nvPicPr>
          <p:cNvPr id="15" name="圖片 14" descr="010.jpg">
            <a:hlinkClick r:id="rId7" action="ppaction://hlinkfile"/>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549469" y="4678531"/>
            <a:ext cx="189336" cy="221943"/>
          </a:xfrm>
          <a:prstGeom prst="rect">
            <a:avLst/>
          </a:prstGeom>
          <a:noFill/>
          <a:ln>
            <a:noFill/>
          </a:ln>
          <a:extLst/>
        </p:spPr>
      </p:pic>
      <p:pic>
        <p:nvPicPr>
          <p:cNvPr id="23" name="圖片 22" descr="010.jpg">
            <a:hlinkClick r:id="rId9" action="ppaction://hlinkfile"/>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799524" y="4680010"/>
            <a:ext cx="189336" cy="221943"/>
          </a:xfrm>
          <a:prstGeom prst="rect">
            <a:avLst/>
          </a:prstGeom>
          <a:noFill/>
          <a:ln>
            <a:noFill/>
          </a:ln>
          <a:extLst/>
        </p:spPr>
      </p:pic>
      <p:pic>
        <p:nvPicPr>
          <p:cNvPr id="17" name="圖片 16"/>
          <p:cNvPicPr>
            <a:picLocks noChangeAspect="1"/>
          </p:cNvPicPr>
          <p:nvPr/>
        </p:nvPicPr>
        <p:blipFill>
          <a:blip r:embed="rId10"/>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20499670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2"/>
          <p:cNvSpPr txBox="1">
            <a:spLocks/>
          </p:cNvSpPr>
          <p:nvPr/>
        </p:nvSpPr>
        <p:spPr>
          <a:xfrm>
            <a:off x="627354" y="914399"/>
            <a:ext cx="10972800" cy="5353235"/>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400" dirty="0">
                <a:latin typeface="DFKai-SB"/>
                <a:ea typeface="+mj-ea"/>
                <a:cs typeface="+mj-cs"/>
              </a:rPr>
              <a:t>款項繳回</a:t>
            </a:r>
            <a:endParaRPr lang="en-US" altLang="zh-TW" sz="2400" dirty="0">
              <a:latin typeface="DFKai-SB"/>
              <a:ea typeface="+mj-ea"/>
              <a:cs typeface="+mj-cs"/>
            </a:endParaRPr>
          </a:p>
          <a:p>
            <a:pPr marL="123825"/>
            <a:r>
              <a:rPr lang="zh-TW" altLang="en-US" sz="2400" b="1" dirty="0">
                <a:latin typeface="DFKai-SB"/>
                <a:ea typeface="+mj-ea"/>
                <a:cs typeface="+mj-cs"/>
              </a:rPr>
              <a:t>計畫結餘款</a:t>
            </a:r>
            <a:r>
              <a:rPr lang="en-US" altLang="zh-TW" sz="2400" b="1" dirty="0">
                <a:latin typeface="DFKai-SB"/>
                <a:ea typeface="+mj-ea"/>
                <a:cs typeface="+mj-cs"/>
              </a:rPr>
              <a:t>(§10)</a:t>
            </a:r>
          </a:p>
          <a:p>
            <a:pPr indent="355600">
              <a:lnSpc>
                <a:spcPct val="100000"/>
              </a:lnSpc>
            </a:pPr>
            <a:endParaRPr lang="en-US" altLang="zh-TW" sz="2400" dirty="0">
              <a:latin typeface="DFKai-SB"/>
            </a:endParaRPr>
          </a:p>
          <a:p>
            <a:pPr indent="355600">
              <a:lnSpc>
                <a:spcPct val="100000"/>
              </a:lnSpc>
            </a:pPr>
            <a:endParaRPr lang="en-US" altLang="zh-TW" sz="2400" dirty="0" smtClean="0">
              <a:latin typeface="DFKai-SB"/>
            </a:endParaRPr>
          </a:p>
          <a:p>
            <a:pPr indent="355600">
              <a:lnSpc>
                <a:spcPct val="100000"/>
              </a:lnSpc>
            </a:pPr>
            <a:endParaRPr lang="en-US" altLang="zh-TW" sz="2400" dirty="0">
              <a:latin typeface="DFKai-SB"/>
            </a:endParaRPr>
          </a:p>
          <a:p>
            <a:pPr indent="355600">
              <a:lnSpc>
                <a:spcPct val="100000"/>
              </a:lnSpc>
            </a:pPr>
            <a:endParaRPr lang="en-US" altLang="zh-TW" sz="2400" dirty="0" smtClean="0">
              <a:latin typeface="DFKai-SB"/>
            </a:endParaRPr>
          </a:p>
          <a:p>
            <a:pPr indent="355600">
              <a:lnSpc>
                <a:spcPct val="100000"/>
              </a:lnSpc>
            </a:pPr>
            <a:endParaRPr lang="en-US" altLang="zh-TW" sz="2400" dirty="0">
              <a:latin typeface="DFKai-SB"/>
            </a:endParaRPr>
          </a:p>
          <a:p>
            <a:pPr indent="355600">
              <a:lnSpc>
                <a:spcPct val="100000"/>
              </a:lnSpc>
            </a:pPr>
            <a:endParaRPr lang="en-US" altLang="zh-TW" sz="2400" dirty="0" smtClean="0">
              <a:latin typeface="DFKai-SB"/>
            </a:endParaRPr>
          </a:p>
          <a:p>
            <a:pPr indent="355600">
              <a:lnSpc>
                <a:spcPct val="100000"/>
              </a:lnSpc>
            </a:pPr>
            <a:endParaRPr lang="en-US" altLang="zh-TW" sz="2400" dirty="0" smtClean="0">
              <a:latin typeface="DFKai-SB"/>
            </a:endParaRPr>
          </a:p>
          <a:p>
            <a:pPr marL="1863725" lvl="0" indent="-407988">
              <a:lnSpc>
                <a:spcPct val="100000"/>
              </a:lnSpc>
              <a:spcBef>
                <a:spcPts val="0"/>
              </a:spcBef>
            </a:pPr>
            <a:r>
              <a:rPr lang="zh-TW" altLang="en-US" sz="1400" dirty="0" smtClean="0">
                <a:latin typeface="DFKai-SB"/>
              </a:rPr>
              <a:t>註：</a:t>
            </a:r>
            <a:endParaRPr lang="en-US" altLang="zh-TW" sz="1400" dirty="0" smtClean="0">
              <a:latin typeface="DFKai-SB"/>
            </a:endParaRPr>
          </a:p>
          <a:p>
            <a:pPr marL="1651000" lvl="0" indent="-203200">
              <a:spcBef>
                <a:spcPts val="0"/>
              </a:spcBef>
            </a:pPr>
            <a:r>
              <a:rPr lang="en-US" altLang="zh-TW" sz="1400" dirty="0" smtClean="0">
                <a:latin typeface="DFKai-SB"/>
              </a:rPr>
              <a:t>1.</a:t>
            </a:r>
            <a:r>
              <a:rPr lang="zh-TW" altLang="en-US" sz="1400" dirty="0" smtClean="0">
                <a:latin typeface="DFKai-SB"/>
              </a:rPr>
              <a:t>本校</a:t>
            </a:r>
            <a:r>
              <a:rPr lang="zh-TW" altLang="en-US" sz="1400" dirty="0">
                <a:latin typeface="DFKai-SB"/>
              </a:rPr>
              <a:t>為實施校務基金</a:t>
            </a:r>
            <a:r>
              <a:rPr lang="zh-TW" altLang="en-US" sz="1400" dirty="0" smtClean="0">
                <a:latin typeface="DFKai-SB"/>
              </a:rPr>
              <a:t>學校，依據</a:t>
            </a:r>
            <a:r>
              <a:rPr lang="zh-TW" altLang="en-US" sz="1400" dirty="0">
                <a:latin typeface="DFKai-SB"/>
              </a:rPr>
              <a:t>「教育部補</a:t>
            </a:r>
            <a:r>
              <a:rPr lang="en-US" altLang="en-US" sz="1400" dirty="0">
                <a:latin typeface="DFKai-SB"/>
              </a:rPr>
              <a:t>(</a:t>
            </a:r>
            <a:r>
              <a:rPr lang="zh-TW" altLang="en-US" sz="1400" dirty="0">
                <a:latin typeface="DFKai-SB"/>
              </a:rPr>
              <a:t>捐</a:t>
            </a:r>
            <a:r>
              <a:rPr lang="en-US" altLang="en-US" sz="1400" dirty="0">
                <a:latin typeface="DFKai-SB"/>
              </a:rPr>
              <a:t>)</a:t>
            </a:r>
            <a:r>
              <a:rPr lang="zh-TW" altLang="en-US" sz="1400" dirty="0">
                <a:latin typeface="DFKai-SB"/>
              </a:rPr>
              <a:t>助及委辦經費核撥結報作業要點」規定，補助計</a:t>
            </a:r>
            <a:r>
              <a:rPr lang="zh-TW" altLang="en-US" sz="1400" dirty="0" smtClean="0">
                <a:latin typeface="DFKai-SB"/>
              </a:rPr>
              <a:t>畫</a:t>
            </a:r>
            <a:r>
              <a:rPr lang="zh-TW" altLang="en-US" sz="1400" dirty="0">
                <a:latin typeface="DFKai-SB"/>
              </a:rPr>
              <a:t>執行結果如有結餘，以納入基金</a:t>
            </a:r>
            <a:r>
              <a:rPr lang="zh-TW" altLang="en-US" sz="1400" dirty="0" smtClean="0">
                <a:latin typeface="DFKai-SB"/>
              </a:rPr>
              <a:t>方式</a:t>
            </a:r>
            <a:r>
              <a:rPr lang="zh-TW" altLang="en-US" sz="1400" dirty="0">
                <a:latin typeface="DFKai-SB"/>
              </a:rPr>
              <a:t>處理為原則，並由基金統籌運用</a:t>
            </a:r>
            <a:r>
              <a:rPr lang="zh-TW" altLang="en-US" sz="1400" dirty="0" smtClean="0">
                <a:latin typeface="DFKai-SB"/>
              </a:rPr>
              <a:t>。</a:t>
            </a:r>
            <a:endParaRPr lang="en-US" altLang="zh-TW" sz="1400" dirty="0" smtClean="0">
              <a:latin typeface="DFKai-SB"/>
            </a:endParaRPr>
          </a:p>
          <a:p>
            <a:pPr marL="1651000" lvl="0" indent="-203200">
              <a:spcBef>
                <a:spcPts val="0"/>
              </a:spcBef>
            </a:pPr>
            <a:r>
              <a:rPr lang="en-US" altLang="zh-TW" sz="1400" dirty="0" smtClean="0">
                <a:latin typeface="DFKai-SB"/>
              </a:rPr>
              <a:t>2.</a:t>
            </a:r>
            <a:r>
              <a:rPr lang="zh-TW" altLang="en-US" sz="1400" dirty="0" smtClean="0">
                <a:latin typeface="DFKai-SB"/>
              </a:rPr>
              <a:t>惟因各補助單位可能有例外規定，故各計畫結餘款是否繳回，應視其核定情形</a:t>
            </a:r>
            <a:r>
              <a:rPr lang="en-US" altLang="zh-TW" sz="1400" dirty="0" smtClean="0">
                <a:latin typeface="DFKai-SB"/>
              </a:rPr>
              <a:t>(</a:t>
            </a:r>
            <a:r>
              <a:rPr lang="zh-TW" altLang="en-US" sz="1400" dirty="0" smtClean="0">
                <a:latin typeface="DFKai-SB"/>
              </a:rPr>
              <a:t>核定函或核定經費表</a:t>
            </a:r>
            <a:r>
              <a:rPr lang="en-US" altLang="zh-TW" sz="1400" dirty="0" smtClean="0">
                <a:latin typeface="DFKai-SB"/>
              </a:rPr>
              <a:t>)</a:t>
            </a:r>
            <a:r>
              <a:rPr lang="zh-TW" altLang="en-US" sz="1400" dirty="0" smtClean="0">
                <a:latin typeface="DFKai-SB"/>
              </a:rPr>
              <a:t>而定。</a:t>
            </a:r>
            <a:endParaRPr lang="en-US" altLang="zh-TW" sz="1400" b="1" dirty="0" smtClean="0">
              <a:solidFill>
                <a:srgbClr val="7030A0"/>
              </a:solidFill>
              <a:latin typeface="DFKai-SB"/>
            </a:endParaRPr>
          </a:p>
        </p:txBody>
      </p:sp>
      <p:graphicFrame>
        <p:nvGraphicFramePr>
          <p:cNvPr id="3" name="表格 2"/>
          <p:cNvGraphicFramePr>
            <a:graphicFrameLocks noGrp="1"/>
          </p:cNvGraphicFramePr>
          <p:nvPr>
            <p:extLst>
              <p:ext uri="{D42A27DB-BD31-4B8C-83A1-F6EECF244321}">
                <p14:modId xmlns:p14="http://schemas.microsoft.com/office/powerpoint/2010/main" val="4224672977"/>
              </p:ext>
            </p:extLst>
          </p:nvPr>
        </p:nvGraphicFramePr>
        <p:xfrm>
          <a:off x="2156282" y="2077376"/>
          <a:ext cx="7848852" cy="3124938"/>
        </p:xfrm>
        <a:graphic>
          <a:graphicData uri="http://schemas.openxmlformats.org/drawingml/2006/table">
            <a:tbl>
              <a:tblPr>
                <a:tableStyleId>{5C22544A-7EE6-4342-B048-85BDC9FD1C3A}</a:tableStyleId>
              </a:tblPr>
              <a:tblGrid>
                <a:gridCol w="3920139">
                  <a:extLst>
                    <a:ext uri="{9D8B030D-6E8A-4147-A177-3AD203B41FA5}">
                      <a16:colId xmlns:a16="http://schemas.microsoft.com/office/drawing/2014/main" val="925430181"/>
                    </a:ext>
                  </a:extLst>
                </a:gridCol>
                <a:gridCol w="3928713">
                  <a:extLst>
                    <a:ext uri="{9D8B030D-6E8A-4147-A177-3AD203B41FA5}">
                      <a16:colId xmlns:a16="http://schemas.microsoft.com/office/drawing/2014/main" val="429094020"/>
                    </a:ext>
                  </a:extLst>
                </a:gridCol>
              </a:tblGrid>
              <a:tr h="911623">
                <a:tc>
                  <a:txBody>
                    <a:bodyPr/>
                    <a:lstStyle/>
                    <a:p>
                      <a:pPr marL="0" algn="ctr" defTabSz="914400" rtl="0" eaLnBrk="1" latinLnBrk="0" hangingPunct="1">
                        <a:lnSpc>
                          <a:spcPct val="150000"/>
                        </a:lnSpc>
                      </a:pPr>
                      <a:r>
                        <a:rPr lang="zh-TW" altLang="en-US" dirty="0" smtClean="0">
                          <a:solidFill>
                            <a:schemeClr val="bg1"/>
                          </a:solidFill>
                        </a:rPr>
                        <a:t>收入性質</a:t>
                      </a:r>
                      <a:endParaRPr lang="zh-TW" altLang="en-US" sz="1800" b="1" kern="1200" dirty="0">
                        <a:solidFill>
                          <a:schemeClr val="bg1"/>
                        </a:solidFill>
                        <a:latin typeface="+mn-lt"/>
                        <a:ea typeface="+mn-ea"/>
                        <a:cs typeface="+mn-cs"/>
                      </a:endParaRP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lnSpc>
                          <a:spcPct val="150000"/>
                        </a:lnSpc>
                      </a:pPr>
                      <a:r>
                        <a:rPr lang="zh-TW" altLang="en-US" dirty="0" smtClean="0">
                          <a:solidFill>
                            <a:schemeClr val="bg1"/>
                          </a:solidFill>
                        </a:rPr>
                        <a:t>例外情形</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extLst>
                  <a:ext uri="{0D108BD9-81ED-4DB2-BD59-A6C34878D82A}">
                    <a16:rowId xmlns:a16="http://schemas.microsoft.com/office/drawing/2014/main" val="1511547909"/>
                  </a:ext>
                </a:extLst>
              </a:tr>
              <a:tr h="10882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dirty="0" smtClean="0"/>
                        <a:t>無未執行項目</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zh-TW" altLang="en-US" dirty="0" smtClean="0"/>
                        <a:t>原則免繳回</a:t>
                      </a:r>
                      <a:endParaRPr lang="zh-TW" altLang="en-US" dirty="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91148156"/>
                  </a:ext>
                </a:extLst>
              </a:tr>
              <a:tr h="1125045">
                <a:tc>
                  <a:txBody>
                    <a:bodyPr/>
                    <a:lstStyle/>
                    <a:p>
                      <a:pPr algn="ctr"/>
                      <a:r>
                        <a:rPr lang="zh-TW" altLang="en-US" dirty="0" smtClean="0"/>
                        <a:t>有未執行項目</a:t>
                      </a:r>
                      <a:endParaRPr lang="zh-TW" altLang="en-US" dirty="0"/>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0" eaLnBrk="1" fontAlgn="auto" latinLnBrk="0" hangingPunct="1">
                        <a:lnSpc>
                          <a:spcPts val="3000"/>
                        </a:lnSpc>
                        <a:spcBef>
                          <a:spcPts val="0"/>
                        </a:spcBef>
                        <a:spcAft>
                          <a:spcPts val="0"/>
                        </a:spcAft>
                        <a:buClrTx/>
                        <a:buSzTx/>
                        <a:buFontTx/>
                        <a:buNone/>
                        <a:tabLst/>
                        <a:defRPr/>
                      </a:pPr>
                      <a:r>
                        <a:rPr lang="zh-TW" altLang="en-US" dirty="0" smtClean="0"/>
                        <a:t>未執行部分</a:t>
                      </a:r>
                      <a:endParaRPr lang="en-US" altLang="zh-TW" dirty="0" smtClean="0"/>
                    </a:p>
                    <a:p>
                      <a:pPr marL="0" marR="0" indent="0" algn="ctr" defTabSz="914400" rtl="0" eaLnBrk="1" fontAlgn="auto" latinLnBrk="0" hangingPunct="1">
                        <a:lnSpc>
                          <a:spcPts val="3500"/>
                        </a:lnSpc>
                        <a:spcBef>
                          <a:spcPts val="0"/>
                        </a:spcBef>
                        <a:spcAft>
                          <a:spcPts val="0"/>
                        </a:spcAft>
                        <a:buClrTx/>
                        <a:buSzTx/>
                        <a:buFontTx/>
                        <a:buNone/>
                        <a:tabLst/>
                        <a:defRPr/>
                      </a:pPr>
                      <a:r>
                        <a:rPr lang="zh-TW" altLang="en-US" dirty="0" smtClean="0"/>
                        <a:t>按原補助比率繳回 </a:t>
                      </a:r>
                      <a:endParaRPr lang="zh-TW" altLang="en-US" dirty="0" smtClean="0">
                        <a:solidFill>
                          <a:schemeClr val="accent5">
                            <a:lumMod val="7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030644386"/>
                  </a:ext>
                </a:extLst>
              </a:tr>
            </a:tbl>
          </a:graphicData>
        </a:graphic>
      </p:graphicFrame>
      <p:pic>
        <p:nvPicPr>
          <p:cNvPr id="2" name="圖片 1">
            <a:hlinkClick r:id="rId2" action="ppaction://hlinkfile"/>
          </p:cNvPr>
          <p:cNvPicPr>
            <a:picLocks noChangeAspect="1"/>
          </p:cNvPicPr>
          <p:nvPr/>
        </p:nvPicPr>
        <p:blipFill>
          <a:blip r:embed="rId3"/>
          <a:stretch>
            <a:fillRect/>
          </a:stretch>
        </p:blipFill>
        <p:spPr>
          <a:xfrm>
            <a:off x="10703150" y="6066644"/>
            <a:ext cx="189751" cy="168975"/>
          </a:xfrm>
          <a:prstGeom prst="rect">
            <a:avLst/>
          </a:prstGeom>
        </p:spPr>
      </p:pic>
      <p:pic>
        <p:nvPicPr>
          <p:cNvPr id="6" name="圖片 5"/>
          <p:cNvPicPr>
            <a:picLocks noChangeAspect="1"/>
          </p:cNvPicPr>
          <p:nvPr/>
        </p:nvPicPr>
        <p:blipFill>
          <a:blip r:embed="rId4"/>
          <a:stretch>
            <a:fillRect/>
          </a:stretch>
        </p:blipFill>
        <p:spPr>
          <a:xfrm>
            <a:off x="9676659" y="6179941"/>
            <a:ext cx="2515341" cy="678060"/>
          </a:xfrm>
          <a:prstGeom prst="rect">
            <a:avLst/>
          </a:prstGeom>
          <a:ln>
            <a:noFill/>
          </a:ln>
          <a:effectLst>
            <a:softEdge rad="112500"/>
          </a:effectLst>
        </p:spPr>
      </p:pic>
      <p:pic>
        <p:nvPicPr>
          <p:cNvPr id="7" name="圖片 6">
            <a:hlinkClick r:id="rId5" action="ppaction://hlinkfile"/>
          </p:cNvPr>
          <p:cNvPicPr>
            <a:picLocks noChangeAspect="1"/>
          </p:cNvPicPr>
          <p:nvPr/>
        </p:nvPicPr>
        <p:blipFill>
          <a:blip r:embed="rId3"/>
          <a:stretch>
            <a:fillRect/>
          </a:stretch>
        </p:blipFill>
        <p:spPr>
          <a:xfrm>
            <a:off x="10953204" y="6059246"/>
            <a:ext cx="189751" cy="168975"/>
          </a:xfrm>
          <a:prstGeom prst="rect">
            <a:avLst/>
          </a:prstGeom>
        </p:spPr>
      </p:pic>
    </p:spTree>
    <p:extLst>
      <p:ext uri="{BB962C8B-B14F-4D97-AF65-F5344CB8AC3E}">
        <p14:creationId xmlns:p14="http://schemas.microsoft.com/office/powerpoint/2010/main" val="3191712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txBox="1">
            <a:spLocks/>
          </p:cNvSpPr>
          <p:nvPr/>
        </p:nvSpPr>
        <p:spPr>
          <a:xfrm>
            <a:off x="627354" y="1091953"/>
            <a:ext cx="10972800" cy="4731798"/>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541338">
              <a:tabLst>
                <a:tab pos="541338" algn="l"/>
              </a:tabLst>
            </a:pPr>
            <a:r>
              <a:rPr lang="zh-TW" altLang="en-US" sz="1800" dirty="0" smtClean="0">
                <a:latin typeface="DFKai-SB"/>
              </a:rPr>
              <a:t>解釋</a:t>
            </a:r>
            <a:r>
              <a:rPr lang="zh-TW" altLang="en-US" sz="1800" dirty="0">
                <a:latin typeface="DFKai-SB"/>
              </a:rPr>
              <a:t>彙編</a:t>
            </a:r>
            <a:r>
              <a:rPr lang="zh-TW" altLang="en-US" sz="1800" dirty="0" smtClean="0">
                <a:latin typeface="DFKai-SB"/>
              </a:rPr>
              <a:t>：</a:t>
            </a:r>
            <a:r>
              <a:rPr lang="zh-TW" altLang="en-US" sz="1800" b="1" dirty="0">
                <a:latin typeface="DFKai-SB"/>
              </a:rPr>
              <a:t>計畫如有剩餘款，應如何判別有無未執行項目</a:t>
            </a:r>
            <a:r>
              <a:rPr lang="zh-TW" altLang="en-US" sz="1800" b="1" dirty="0" smtClean="0">
                <a:latin typeface="DFKai-SB"/>
              </a:rPr>
              <a:t>？</a:t>
            </a:r>
            <a:endParaRPr lang="en-US" altLang="zh-TW" sz="1800" b="1" dirty="0">
              <a:latin typeface="DFKai-SB"/>
            </a:endParaRPr>
          </a:p>
          <a:p>
            <a:pPr marL="1687513" algn="just">
              <a:spcBef>
                <a:spcPts val="600"/>
              </a:spcBef>
              <a:tabLst>
                <a:tab pos="1793875" algn="l"/>
              </a:tabLst>
            </a:pPr>
            <a:r>
              <a:rPr lang="zh-TW" altLang="en-US" sz="1800" dirty="0">
                <a:latin typeface="DFKai-SB"/>
              </a:rPr>
              <a:t>未執行項目應由</a:t>
            </a:r>
            <a:r>
              <a:rPr lang="zh-TW" altLang="en-US" sz="1900" b="1" dirty="0">
                <a:latin typeface="DFKai-SB"/>
              </a:rPr>
              <a:t>業務面</a:t>
            </a:r>
            <a:r>
              <a:rPr lang="zh-TW" altLang="en-US" sz="1800" dirty="0">
                <a:latin typeface="DFKai-SB"/>
              </a:rPr>
              <a:t>有無未辦理事項判定，執行單位應本權責於收支結算表中揭露其未執行事項，並估算相關結餘款繳回。例如</a:t>
            </a:r>
            <a:r>
              <a:rPr lang="en-US" altLang="zh-TW" sz="1800" dirty="0">
                <a:latin typeface="DFKai-SB"/>
              </a:rPr>
              <a:t>:</a:t>
            </a:r>
            <a:r>
              <a:rPr lang="zh-TW" altLang="en-US" sz="1800" dirty="0">
                <a:latin typeface="DFKai-SB"/>
              </a:rPr>
              <a:t>原計畫書規劃辦理</a:t>
            </a:r>
            <a:r>
              <a:rPr lang="en-US" altLang="zh-TW" sz="1800" dirty="0">
                <a:latin typeface="DFKai-SB"/>
              </a:rPr>
              <a:t>10</a:t>
            </a:r>
            <a:r>
              <a:rPr lang="zh-TW" altLang="en-US" sz="1800" dirty="0">
                <a:latin typeface="DFKai-SB"/>
              </a:rPr>
              <a:t>場說明會，因參加人數不足縮減為</a:t>
            </a:r>
            <a:r>
              <a:rPr lang="en-US" altLang="zh-TW" sz="1800" dirty="0">
                <a:latin typeface="DFKai-SB"/>
              </a:rPr>
              <a:t>2</a:t>
            </a:r>
            <a:r>
              <a:rPr lang="zh-TW" altLang="en-US" sz="1800" dirty="0">
                <a:latin typeface="DFKai-SB"/>
              </a:rPr>
              <a:t>場，執行單位應本權責計算因故未辦理之</a:t>
            </a:r>
            <a:r>
              <a:rPr lang="en-US" altLang="zh-TW" sz="1800" dirty="0">
                <a:latin typeface="DFKai-SB"/>
              </a:rPr>
              <a:t>8</a:t>
            </a:r>
            <a:r>
              <a:rPr lang="zh-TW" altLang="en-US" sz="1800" dirty="0">
                <a:latin typeface="DFKai-SB"/>
              </a:rPr>
              <a:t>場說明會相關經費，依要點全數或按補助比率辦理繳回</a:t>
            </a:r>
            <a:r>
              <a:rPr lang="zh-TW" altLang="en-US" sz="1800" dirty="0" smtClean="0">
                <a:latin typeface="DFKai-SB"/>
              </a:rPr>
              <a:t>。</a:t>
            </a:r>
            <a:endParaRPr lang="en-US" altLang="zh-TW" sz="1800" dirty="0" smtClean="0">
              <a:latin typeface="DFKai-SB"/>
            </a:endParaRPr>
          </a:p>
          <a:p>
            <a:pPr marL="1687513" indent="-1136650" algn="just">
              <a:spcBef>
                <a:spcPts val="3000"/>
              </a:spcBef>
              <a:tabLst>
                <a:tab pos="1793875" algn="l"/>
              </a:tabLst>
            </a:pPr>
            <a:r>
              <a:rPr lang="zh-TW" altLang="en-US" sz="1800" dirty="0" smtClean="0">
                <a:latin typeface="DFKai-SB"/>
              </a:rPr>
              <a:t>解釋彙編：</a:t>
            </a:r>
            <a:r>
              <a:rPr lang="zh-TW" altLang="en-US" sz="1800" b="1" dirty="0" smtClean="0">
                <a:latin typeface="DFKai-SB"/>
              </a:rPr>
              <a:t>經費支用規劃提及之細項經費如有未動支，是否屬於未執行項目？</a:t>
            </a:r>
            <a:endParaRPr lang="en-US" altLang="zh-TW" sz="1800" b="1" dirty="0" smtClean="0">
              <a:latin typeface="DFKai-SB"/>
            </a:endParaRPr>
          </a:p>
          <a:p>
            <a:pPr marL="1687513" algn="just">
              <a:spcBef>
                <a:spcPts val="600"/>
              </a:spcBef>
              <a:tabLst>
                <a:tab pos="1793875" algn="l"/>
              </a:tabLst>
            </a:pPr>
            <a:r>
              <a:rPr lang="zh-TW" altLang="en-US" sz="1800" dirty="0" smtClean="0">
                <a:latin typeface="DFKai-SB"/>
              </a:rPr>
              <a:t>該細項經費如未循執行單位內部行政程序辦理勻支，且其相對應之業務事項確未辦理，其經費屬未執行項目之結餘款，應請依要點規定，全數或按原補助比率繳回。</a:t>
            </a:r>
            <a:endParaRPr lang="en-US" altLang="zh-TW" sz="1800" dirty="0" smtClean="0">
              <a:latin typeface="DFKai-SB"/>
            </a:endParaRPr>
          </a:p>
          <a:p>
            <a:pPr marL="1712913" indent="-1162050" algn="just">
              <a:spcBef>
                <a:spcPts val="3000"/>
              </a:spcBef>
              <a:tabLst>
                <a:tab pos="1793875" algn="l"/>
              </a:tabLst>
            </a:pPr>
            <a:r>
              <a:rPr lang="zh-TW" altLang="en-US" sz="1800" dirty="0" smtClean="0">
                <a:latin typeface="DFKai-SB"/>
              </a:rPr>
              <a:t>解釋彙編：</a:t>
            </a:r>
            <a:r>
              <a:rPr lang="zh-TW" altLang="en-US" sz="1800" b="1" dirty="0" smtClean="0">
                <a:latin typeface="DFKai-SB"/>
              </a:rPr>
              <a:t>補助計畫核定設備費為自籌款項，其他項目為部分補助，如有剩餘款皆在設備費，且屬未執行項目，是否不用依比例繳回？ </a:t>
            </a:r>
            <a:endParaRPr lang="en-US" altLang="zh-TW" sz="1800" b="1" dirty="0" smtClean="0">
              <a:latin typeface="DFKai-SB"/>
            </a:endParaRPr>
          </a:p>
          <a:p>
            <a:pPr marL="1668463" algn="just">
              <a:spcBef>
                <a:spcPts val="600"/>
              </a:spcBef>
              <a:tabLst>
                <a:tab pos="1793875" algn="l"/>
              </a:tabLst>
            </a:pPr>
            <a:r>
              <a:rPr lang="zh-TW" altLang="en-US" sz="1800" dirty="0" smtClean="0">
                <a:latin typeface="DFKai-SB"/>
              </a:rPr>
              <a:t>依</a:t>
            </a:r>
            <a:r>
              <a:rPr lang="zh-TW" altLang="en-US" sz="1800" dirty="0">
                <a:latin typeface="DFKai-SB"/>
              </a:rPr>
              <a:t>要點規定，結餘款之繳回，係以全案計畫有無未執行項目判斷，未執行項目之經費均須全數或按原補助比率繳回，如有爭議項目，應就個案性質分別認定</a:t>
            </a:r>
            <a:r>
              <a:rPr lang="zh-TW" altLang="en-US" sz="1800" dirty="0" smtClean="0">
                <a:latin typeface="DFKai-SB"/>
              </a:rPr>
              <a:t>。</a:t>
            </a:r>
            <a:endParaRPr lang="en-US" altLang="zh-TW" sz="1800" dirty="0">
              <a:latin typeface="DFKai-SB"/>
            </a:endParaRPr>
          </a:p>
        </p:txBody>
      </p:sp>
      <p:pic>
        <p:nvPicPr>
          <p:cNvPr id="4" name="圖片 3"/>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pic>
        <p:nvPicPr>
          <p:cNvPr id="6" name="圖片 5"/>
          <p:cNvPicPr>
            <a:picLocks noChangeAspect="1"/>
          </p:cNvPicPr>
          <p:nvPr/>
        </p:nvPicPr>
        <p:blipFill>
          <a:blip r:embed="rId3"/>
          <a:stretch>
            <a:fillRect/>
          </a:stretch>
        </p:blipFill>
        <p:spPr>
          <a:xfrm>
            <a:off x="814448" y="1817932"/>
            <a:ext cx="1170533" cy="896190"/>
          </a:xfrm>
          <a:prstGeom prst="rect">
            <a:avLst/>
          </a:prstGeom>
        </p:spPr>
      </p:pic>
    </p:spTree>
    <p:extLst>
      <p:ext uri="{BB962C8B-B14F-4D97-AF65-F5344CB8AC3E}">
        <p14:creationId xmlns:p14="http://schemas.microsoft.com/office/powerpoint/2010/main" val="19026792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txBox="1">
            <a:spLocks/>
          </p:cNvSpPr>
          <p:nvPr/>
        </p:nvSpPr>
        <p:spPr>
          <a:xfrm>
            <a:off x="627354" y="1091953"/>
            <a:ext cx="10972800" cy="4731798"/>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87513" indent="-1146175">
              <a:tabLst>
                <a:tab pos="541338" algn="l"/>
              </a:tabLst>
            </a:pPr>
            <a:r>
              <a:rPr lang="zh-TW" altLang="en-US" sz="1800" dirty="0">
                <a:latin typeface="DFKai-SB"/>
              </a:rPr>
              <a:t>解釋彙編：</a:t>
            </a:r>
            <a:r>
              <a:rPr lang="zh-TW" altLang="en-US" sz="1800" b="1" dirty="0">
                <a:latin typeface="DFKai-SB"/>
              </a:rPr>
              <a:t>補助計畫核定人事費補助比例</a:t>
            </a:r>
            <a:r>
              <a:rPr lang="en-US" altLang="zh-TW" sz="1800" b="1" dirty="0">
                <a:latin typeface="DFKai-SB"/>
              </a:rPr>
              <a:t>(50%)</a:t>
            </a:r>
            <a:r>
              <a:rPr lang="zh-TW" altLang="en-US" sz="1800" b="1" dirty="0">
                <a:latin typeface="DFKai-SB"/>
              </a:rPr>
              <a:t>低於整個計畫之補助比例</a:t>
            </a:r>
            <a:r>
              <a:rPr lang="en-US" altLang="zh-TW" sz="1800" b="1" dirty="0">
                <a:latin typeface="DFKai-SB"/>
              </a:rPr>
              <a:t>(90%)</a:t>
            </a:r>
            <a:r>
              <a:rPr lang="zh-TW" altLang="en-US" sz="1800" b="1" dirty="0">
                <a:latin typeface="DFKai-SB"/>
              </a:rPr>
              <a:t>，如有剩餘款皆</a:t>
            </a:r>
            <a:r>
              <a:rPr lang="zh-TW" altLang="en-US" sz="1800" b="1" dirty="0" smtClean="0">
                <a:latin typeface="DFKai-SB"/>
              </a:rPr>
              <a:t>在人事</a:t>
            </a:r>
            <a:r>
              <a:rPr lang="zh-TW" altLang="en-US" sz="1800" b="1" dirty="0">
                <a:latin typeface="DFKai-SB"/>
              </a:rPr>
              <a:t>費，且屬未執行項目，應依人事費補助比例繳回或是依整個計畫之補助比例</a:t>
            </a:r>
            <a:r>
              <a:rPr lang="zh-TW" altLang="en-US" sz="1800" b="1" dirty="0" smtClean="0">
                <a:latin typeface="DFKai-SB"/>
              </a:rPr>
              <a:t>繳回？</a:t>
            </a:r>
            <a:endParaRPr lang="en-US" altLang="zh-TW" sz="1800" b="1" dirty="0" smtClean="0">
              <a:latin typeface="DFKai-SB"/>
            </a:endParaRPr>
          </a:p>
          <a:p>
            <a:pPr marL="1677988">
              <a:tabLst>
                <a:tab pos="541338" algn="l"/>
              </a:tabLst>
            </a:pPr>
            <a:r>
              <a:rPr lang="zh-TW" altLang="en-US" sz="1800" dirty="0" smtClean="0">
                <a:latin typeface="DFKai-SB"/>
              </a:rPr>
              <a:t>依要點</a:t>
            </a:r>
            <a:r>
              <a:rPr lang="zh-TW" altLang="en-US" sz="1800" dirty="0">
                <a:latin typeface="DFKai-SB"/>
              </a:rPr>
              <a:t>規定，計畫經費之結餘款，未執行項目之經費應全數或按原</a:t>
            </a:r>
            <a:r>
              <a:rPr lang="zh-TW" altLang="en-US" sz="1800" dirty="0" smtClean="0">
                <a:latin typeface="DFKai-SB"/>
              </a:rPr>
              <a:t>補助</a:t>
            </a:r>
            <a:r>
              <a:rPr lang="zh-TW" altLang="en-US" sz="1800" dirty="0">
                <a:latin typeface="DFKai-SB"/>
              </a:rPr>
              <a:t>比率繳回</a:t>
            </a:r>
            <a:r>
              <a:rPr lang="zh-TW" altLang="en-US" sz="1800" dirty="0" smtClean="0">
                <a:latin typeface="DFKai-SB"/>
              </a:rPr>
              <a:t>，爰</a:t>
            </a:r>
            <a:r>
              <a:rPr lang="zh-TW" altLang="en-US" sz="1800" dirty="0">
                <a:latin typeface="DFKai-SB"/>
              </a:rPr>
              <a:t>原則係以</a:t>
            </a:r>
            <a:r>
              <a:rPr lang="zh-TW" altLang="en-US" sz="1900" b="1" dirty="0">
                <a:latin typeface="DFKai-SB"/>
              </a:rPr>
              <a:t>整個計畫之補助比例</a:t>
            </a:r>
            <a:r>
              <a:rPr lang="en-US" altLang="zh-TW" sz="1800" dirty="0">
                <a:latin typeface="DFKai-SB"/>
              </a:rPr>
              <a:t>(90%)</a:t>
            </a:r>
            <a:r>
              <a:rPr lang="zh-TW" altLang="en-US" sz="1800" dirty="0" smtClean="0">
                <a:latin typeface="DFKai-SB"/>
              </a:rPr>
              <a:t>計算須</a:t>
            </a:r>
            <a:r>
              <a:rPr lang="zh-TW" altLang="en-US" sz="1800" dirty="0">
                <a:latin typeface="DFKai-SB"/>
              </a:rPr>
              <a:t>繳回之結餘款，</a:t>
            </a:r>
            <a:r>
              <a:rPr lang="zh-TW" altLang="en-US" sz="1800" dirty="0" smtClean="0">
                <a:latin typeface="DFKai-SB"/>
              </a:rPr>
              <a:t>惟各</a:t>
            </a:r>
            <a:r>
              <a:rPr lang="zh-TW" altLang="en-US" sz="1800" dirty="0">
                <a:latin typeface="DFKai-SB"/>
              </a:rPr>
              <a:t>業務單位得</a:t>
            </a:r>
            <a:r>
              <a:rPr lang="zh-TW" altLang="en-US" sz="1800" dirty="0" smtClean="0">
                <a:latin typeface="DFKai-SB"/>
              </a:rPr>
              <a:t>因應計畫</a:t>
            </a:r>
            <a:r>
              <a:rPr lang="zh-TW" altLang="en-US" sz="1800" dirty="0">
                <a:latin typeface="DFKai-SB"/>
              </a:rPr>
              <a:t>性質及預算規模，本權責規範更嚴謹之結餘款繳回方式，各執行單位辦理核結前</a:t>
            </a:r>
            <a:r>
              <a:rPr lang="zh-TW" altLang="en-US" sz="1800" dirty="0" smtClean="0">
                <a:latin typeface="DFKai-SB"/>
              </a:rPr>
              <a:t>，應洽核定補助業務</a:t>
            </a:r>
            <a:r>
              <a:rPr lang="zh-TW" altLang="en-US" sz="1800" dirty="0">
                <a:latin typeface="DFKai-SB"/>
              </a:rPr>
              <a:t>單位查明確認結餘款繳回比率，以資周延</a:t>
            </a:r>
            <a:r>
              <a:rPr lang="zh-TW" altLang="en-US" sz="1800" dirty="0" smtClean="0">
                <a:latin typeface="DFKai-SB"/>
              </a:rPr>
              <a:t>。</a:t>
            </a:r>
            <a:endParaRPr lang="en-US" altLang="zh-TW" sz="1800" dirty="0" smtClean="0">
              <a:latin typeface="DFKai-SB"/>
            </a:endParaRPr>
          </a:p>
          <a:p>
            <a:pPr marL="1687513" indent="-1146175" algn="just">
              <a:spcBef>
                <a:spcPts val="3000"/>
              </a:spcBef>
              <a:tabLst>
                <a:tab pos="1793875" algn="l"/>
              </a:tabLst>
            </a:pPr>
            <a:r>
              <a:rPr lang="zh-TW" altLang="en-US" sz="1800" dirty="0" smtClean="0">
                <a:latin typeface="DFKai-SB"/>
              </a:rPr>
              <a:t>解釋</a:t>
            </a:r>
            <a:r>
              <a:rPr lang="zh-TW" altLang="en-US" sz="1800" dirty="0">
                <a:latin typeface="DFKai-SB"/>
              </a:rPr>
              <a:t>彙編</a:t>
            </a:r>
            <a:r>
              <a:rPr lang="zh-TW" altLang="en-US" sz="1800" dirty="0" smtClean="0">
                <a:latin typeface="DFKai-SB"/>
              </a:rPr>
              <a:t>：</a:t>
            </a:r>
            <a:r>
              <a:rPr lang="zh-TW" altLang="en-US" sz="1800" b="1" dirty="0">
                <a:latin typeface="DFKai-SB"/>
              </a:rPr>
              <a:t>請問已執行項目且執行率已達</a:t>
            </a:r>
            <a:r>
              <a:rPr lang="en-US" altLang="zh-TW" sz="1800" b="1" dirty="0">
                <a:latin typeface="DFKai-SB"/>
              </a:rPr>
              <a:t>(</a:t>
            </a:r>
            <a:r>
              <a:rPr lang="zh-TW" altLang="en-US" sz="1800" b="1" dirty="0">
                <a:latin typeface="DFKai-SB"/>
              </a:rPr>
              <a:t>超</a:t>
            </a:r>
            <a:r>
              <a:rPr lang="en-US" altLang="zh-TW" sz="1800" b="1" dirty="0">
                <a:latin typeface="DFKai-SB"/>
              </a:rPr>
              <a:t>)</a:t>
            </a:r>
            <a:r>
              <a:rPr lang="zh-TW" altLang="en-US" sz="1800" b="1" dirty="0">
                <a:latin typeface="DFKai-SB"/>
              </a:rPr>
              <a:t>規定比率，</a:t>
            </a:r>
            <a:r>
              <a:rPr lang="zh-TW" altLang="en-US" sz="1800" b="1" dirty="0" smtClean="0">
                <a:latin typeface="DFKai-SB"/>
              </a:rPr>
              <a:t>符合作業</a:t>
            </a:r>
            <a:r>
              <a:rPr lang="zh-TW" altLang="en-US" sz="1800" b="1" dirty="0">
                <a:latin typeface="DFKai-SB"/>
              </a:rPr>
              <a:t>要點屬不需繳回部分，惟</a:t>
            </a:r>
            <a:r>
              <a:rPr lang="zh-TW" altLang="en-US" sz="1800" b="1" dirty="0" smtClean="0">
                <a:latin typeface="DFKai-SB"/>
              </a:rPr>
              <a:t>依據</a:t>
            </a:r>
            <a:r>
              <a:rPr lang="zh-TW" altLang="en-US" sz="1800" b="1" dirty="0">
                <a:latin typeface="DFKai-SB"/>
              </a:rPr>
              <a:t>核定函仍需辦理繳回結餘款，</a:t>
            </a:r>
            <a:r>
              <a:rPr lang="zh-TW" altLang="en-US" sz="1800" b="1" dirty="0" smtClean="0">
                <a:latin typeface="DFKai-SB"/>
              </a:rPr>
              <a:t>與作業</a:t>
            </a:r>
            <a:r>
              <a:rPr lang="zh-TW" altLang="en-US" sz="1800" b="1" dirty="0">
                <a:latin typeface="DFKai-SB"/>
              </a:rPr>
              <a:t>要點未合，請惠予說明，避免增加結報函</a:t>
            </a:r>
            <a:r>
              <a:rPr lang="zh-TW" altLang="en-US" sz="1800" b="1" dirty="0" smtClean="0">
                <a:latin typeface="DFKai-SB"/>
              </a:rPr>
              <a:t>文來</a:t>
            </a:r>
            <a:r>
              <a:rPr lang="zh-TW" altLang="en-US" sz="1800" b="1" dirty="0">
                <a:latin typeface="DFKai-SB"/>
              </a:rPr>
              <a:t>回更正之行政成本。 </a:t>
            </a:r>
            <a:endParaRPr lang="en-US" altLang="zh-TW" sz="1800" b="1" dirty="0" smtClean="0">
              <a:latin typeface="DFKai-SB"/>
            </a:endParaRPr>
          </a:p>
          <a:p>
            <a:pPr marL="1677988">
              <a:tabLst>
                <a:tab pos="541338" algn="l"/>
              </a:tabLst>
            </a:pPr>
            <a:r>
              <a:rPr lang="en-US" altLang="zh-TW" sz="1800" dirty="0">
                <a:latin typeface="DFKai-SB"/>
              </a:rPr>
              <a:t>1.</a:t>
            </a:r>
            <a:r>
              <a:rPr lang="zh-TW" altLang="en-US" sz="1800" dirty="0">
                <a:latin typeface="DFKai-SB"/>
              </a:rPr>
              <a:t>依要點規定，結餘款之繳回，係以全案計畫有無未執行項目判斷，非以執行率作為判斷。 </a:t>
            </a:r>
            <a:endParaRPr lang="en-US" altLang="zh-TW" sz="1800" dirty="0">
              <a:latin typeface="DFKai-SB"/>
            </a:endParaRPr>
          </a:p>
          <a:p>
            <a:pPr marL="1900238" indent="-231775">
              <a:tabLst>
                <a:tab pos="541338" algn="l"/>
                <a:tab pos="1838325" algn="l"/>
              </a:tabLst>
            </a:pPr>
            <a:r>
              <a:rPr lang="en-US" altLang="zh-TW" sz="1800" dirty="0">
                <a:latin typeface="DFKai-SB"/>
              </a:rPr>
              <a:t>2.</a:t>
            </a:r>
            <a:r>
              <a:rPr lang="zh-TW" altLang="en-US" sz="1800" dirty="0">
                <a:latin typeface="DFKai-SB"/>
              </a:rPr>
              <a:t>要點僅為各補助案件之通則性規範，各業務單位因應計畫性質及預算規模，得另行訂定管理要點，爰辦理核結前，應洽核定補助之業務單位</a:t>
            </a:r>
            <a:r>
              <a:rPr lang="zh-TW" altLang="en-US" sz="1800" dirty="0" smtClean="0">
                <a:latin typeface="DFKai-SB"/>
              </a:rPr>
              <a:t>查明確認</a:t>
            </a:r>
            <a:r>
              <a:rPr lang="zh-TW" altLang="en-US" sz="1800" dirty="0">
                <a:latin typeface="DFKai-SB"/>
              </a:rPr>
              <a:t>結餘款繳回比率，以資周延。</a:t>
            </a:r>
            <a:endParaRPr lang="en-US" altLang="zh-TW" sz="1800" dirty="0">
              <a:latin typeface="DFKai-SB"/>
            </a:endParaRPr>
          </a:p>
        </p:txBody>
      </p:sp>
      <p:pic>
        <p:nvPicPr>
          <p:cNvPr id="3" name="圖片 2">
            <a:hlinkClick r:id="rId2" action="ppaction://hlinkfile"/>
          </p:cNvPr>
          <p:cNvPicPr>
            <a:picLocks noChangeAspect="1"/>
          </p:cNvPicPr>
          <p:nvPr/>
        </p:nvPicPr>
        <p:blipFill>
          <a:blip r:embed="rId3"/>
          <a:stretch>
            <a:fillRect/>
          </a:stretch>
        </p:blipFill>
        <p:spPr>
          <a:xfrm>
            <a:off x="6968750" y="2844046"/>
            <a:ext cx="195799" cy="174361"/>
          </a:xfrm>
          <a:prstGeom prst="rect">
            <a:avLst/>
          </a:prstGeom>
        </p:spPr>
      </p:pic>
      <p:pic>
        <p:nvPicPr>
          <p:cNvPr id="4" name="圖片 3">
            <a:hlinkClick r:id="rId4" action="ppaction://hlinkfile"/>
          </p:cNvPr>
          <p:cNvPicPr>
            <a:picLocks noChangeAspect="1"/>
          </p:cNvPicPr>
          <p:nvPr/>
        </p:nvPicPr>
        <p:blipFill>
          <a:blip r:embed="rId3"/>
          <a:stretch>
            <a:fillRect/>
          </a:stretch>
        </p:blipFill>
        <p:spPr>
          <a:xfrm>
            <a:off x="7202556" y="2845527"/>
            <a:ext cx="197149" cy="175563"/>
          </a:xfrm>
          <a:prstGeom prst="rect">
            <a:avLst/>
          </a:prstGeom>
        </p:spPr>
      </p:pic>
      <p:pic>
        <p:nvPicPr>
          <p:cNvPr id="5" name="圖片 4">
            <a:hlinkClick r:id="rId5" action="ppaction://hlinkfile"/>
          </p:cNvPr>
          <p:cNvPicPr>
            <a:picLocks noChangeAspect="1"/>
          </p:cNvPicPr>
          <p:nvPr/>
        </p:nvPicPr>
        <p:blipFill>
          <a:blip r:embed="rId3"/>
          <a:stretch>
            <a:fillRect/>
          </a:stretch>
        </p:blipFill>
        <p:spPr>
          <a:xfrm>
            <a:off x="3069833" y="5588727"/>
            <a:ext cx="194137" cy="172881"/>
          </a:xfrm>
          <a:prstGeom prst="rect">
            <a:avLst/>
          </a:prstGeom>
        </p:spPr>
      </p:pic>
      <p:pic>
        <p:nvPicPr>
          <p:cNvPr id="7" name="圖片 6"/>
          <p:cNvPicPr>
            <a:picLocks noChangeAspect="1"/>
          </p:cNvPicPr>
          <p:nvPr/>
        </p:nvPicPr>
        <p:blipFill>
          <a:blip r:embed="rId6"/>
          <a:stretch>
            <a:fillRect/>
          </a:stretch>
        </p:blipFill>
        <p:spPr>
          <a:xfrm>
            <a:off x="9676659" y="6179941"/>
            <a:ext cx="2515341" cy="678060"/>
          </a:xfrm>
          <a:prstGeom prst="rect">
            <a:avLst/>
          </a:prstGeom>
          <a:ln>
            <a:noFill/>
          </a:ln>
          <a:effectLst>
            <a:softEdge rad="112500"/>
          </a:effectLst>
        </p:spPr>
      </p:pic>
      <p:pic>
        <p:nvPicPr>
          <p:cNvPr id="9" name="圖片 8"/>
          <p:cNvPicPr>
            <a:picLocks noChangeAspect="1"/>
          </p:cNvPicPr>
          <p:nvPr/>
        </p:nvPicPr>
        <p:blipFill>
          <a:blip r:embed="rId7"/>
          <a:stretch>
            <a:fillRect/>
          </a:stretch>
        </p:blipFill>
        <p:spPr>
          <a:xfrm rot="21340690" flipH="1">
            <a:off x="909405" y="4591576"/>
            <a:ext cx="737462" cy="1592527"/>
          </a:xfrm>
          <a:prstGeom prst="rect">
            <a:avLst/>
          </a:prstGeom>
        </p:spPr>
      </p:pic>
      <p:pic>
        <p:nvPicPr>
          <p:cNvPr id="8" name="圖片 7">
            <a:hlinkClick r:id="rId8" action="ppaction://hlinkfile"/>
          </p:cNvPr>
          <p:cNvPicPr>
            <a:picLocks noChangeAspect="1"/>
          </p:cNvPicPr>
          <p:nvPr/>
        </p:nvPicPr>
        <p:blipFill>
          <a:blip r:embed="rId3"/>
          <a:stretch>
            <a:fillRect/>
          </a:stretch>
        </p:blipFill>
        <p:spPr>
          <a:xfrm>
            <a:off x="3319887" y="5590206"/>
            <a:ext cx="194137" cy="172881"/>
          </a:xfrm>
          <a:prstGeom prst="rect">
            <a:avLst/>
          </a:prstGeom>
        </p:spPr>
      </p:pic>
      <p:pic>
        <p:nvPicPr>
          <p:cNvPr id="10" name="圖片 9">
            <a:hlinkClick r:id="rId9" action="ppaction://hlinkfile"/>
          </p:cNvPr>
          <p:cNvPicPr>
            <a:picLocks noChangeAspect="1"/>
          </p:cNvPicPr>
          <p:nvPr/>
        </p:nvPicPr>
        <p:blipFill>
          <a:blip r:embed="rId3"/>
          <a:stretch>
            <a:fillRect/>
          </a:stretch>
        </p:blipFill>
        <p:spPr>
          <a:xfrm>
            <a:off x="3319887" y="5584455"/>
            <a:ext cx="194137" cy="172881"/>
          </a:xfrm>
          <a:prstGeom prst="rect">
            <a:avLst/>
          </a:prstGeom>
        </p:spPr>
      </p:pic>
    </p:spTree>
    <p:extLst>
      <p:ext uri="{BB962C8B-B14F-4D97-AF65-F5344CB8AC3E}">
        <p14:creationId xmlns:p14="http://schemas.microsoft.com/office/powerpoint/2010/main" val="27036820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txBox="1">
            <a:spLocks/>
          </p:cNvSpPr>
          <p:nvPr/>
        </p:nvSpPr>
        <p:spPr>
          <a:xfrm>
            <a:off x="627354" y="914399"/>
            <a:ext cx="10972800" cy="5353235"/>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400" dirty="0">
                <a:latin typeface="DFKai-SB"/>
                <a:ea typeface="+mj-ea"/>
                <a:cs typeface="+mj-cs"/>
              </a:rPr>
              <a:t>計畫結報期限及應檢</a:t>
            </a:r>
            <a:r>
              <a:rPr lang="zh-TW" altLang="en-US" sz="2400" dirty="0" smtClean="0">
                <a:latin typeface="DFKai-SB"/>
                <a:ea typeface="+mj-ea"/>
                <a:cs typeface="+mj-cs"/>
              </a:rPr>
              <a:t>附文件</a:t>
            </a:r>
            <a:r>
              <a:rPr lang="en-US" altLang="zh-TW" sz="2400" dirty="0" smtClean="0">
                <a:latin typeface="DFKai-SB"/>
                <a:ea typeface="+mj-ea"/>
                <a:cs typeface="+mj-cs"/>
              </a:rPr>
              <a:t>(§</a:t>
            </a:r>
            <a:r>
              <a:rPr lang="en-US" altLang="zh-TW" sz="2400" dirty="0">
                <a:latin typeface="DFKai-SB"/>
                <a:ea typeface="+mj-ea"/>
                <a:cs typeface="+mj-cs"/>
              </a:rPr>
              <a:t>11)</a:t>
            </a:r>
          </a:p>
          <a:p>
            <a:pPr indent="355600">
              <a:lnSpc>
                <a:spcPts val="4000"/>
              </a:lnSpc>
              <a:spcBef>
                <a:spcPts val="1200"/>
              </a:spcBef>
            </a:pPr>
            <a:r>
              <a:rPr lang="zh-TW" altLang="en-US" sz="2400" dirty="0" smtClean="0">
                <a:latin typeface="DFKai-SB"/>
              </a:rPr>
              <a:t>結</a:t>
            </a:r>
            <a:r>
              <a:rPr lang="zh-TW" altLang="en-US" sz="2400" dirty="0">
                <a:latin typeface="DFKai-SB"/>
              </a:rPr>
              <a:t>報時間</a:t>
            </a:r>
            <a:r>
              <a:rPr lang="zh-TW" altLang="en-US" sz="2400" dirty="0" smtClean="0">
                <a:latin typeface="DFKai-SB"/>
              </a:rPr>
              <a:t>：執行</a:t>
            </a:r>
            <a:r>
              <a:rPr lang="zh-TW" altLang="en-US" sz="2400" dirty="0">
                <a:latin typeface="DFKai-SB"/>
              </a:rPr>
              <a:t>期間屆滿後</a:t>
            </a:r>
            <a:r>
              <a:rPr lang="en-US" altLang="zh-TW" sz="2400" dirty="0">
                <a:latin typeface="DFKai-SB"/>
              </a:rPr>
              <a:t>2</a:t>
            </a:r>
            <a:r>
              <a:rPr lang="zh-TW" altLang="en-US" sz="2400" dirty="0">
                <a:latin typeface="DFKai-SB"/>
              </a:rPr>
              <a:t>個月內</a:t>
            </a:r>
            <a:r>
              <a:rPr lang="en-US" altLang="zh-TW" sz="2400" dirty="0">
                <a:latin typeface="DFKai-SB"/>
              </a:rPr>
              <a:t>(</a:t>
            </a:r>
            <a:r>
              <a:rPr lang="zh-TW" altLang="en-US" sz="2400" dirty="0">
                <a:latin typeface="DFKai-SB"/>
              </a:rPr>
              <a:t>或展延期限內</a:t>
            </a:r>
            <a:r>
              <a:rPr lang="en-US" altLang="zh-TW" sz="2400" dirty="0">
                <a:latin typeface="DFKai-SB"/>
              </a:rPr>
              <a:t>)</a:t>
            </a:r>
            <a:r>
              <a:rPr lang="zh-TW" altLang="en-US" sz="2400" dirty="0" smtClean="0">
                <a:latin typeface="DFKai-SB"/>
              </a:rPr>
              <a:t>。</a:t>
            </a:r>
            <a:endParaRPr lang="en-US" altLang="zh-TW" sz="2400" dirty="0" smtClean="0">
              <a:latin typeface="DFKai-SB"/>
            </a:endParaRPr>
          </a:p>
          <a:p>
            <a:pPr indent="355600">
              <a:lnSpc>
                <a:spcPts val="4000"/>
              </a:lnSpc>
              <a:spcBef>
                <a:spcPts val="1200"/>
              </a:spcBef>
            </a:pPr>
            <a:r>
              <a:rPr lang="zh-TW" altLang="en-US" sz="2400" dirty="0">
                <a:latin typeface="DFKai-SB"/>
              </a:rPr>
              <a:t>因故展延：應於期限截止前</a:t>
            </a:r>
            <a:r>
              <a:rPr lang="zh-TW" altLang="en-US" sz="2400" dirty="0" smtClean="0">
                <a:latin typeface="DFKai-SB"/>
              </a:rPr>
              <a:t>向補助單位申請</a:t>
            </a:r>
            <a:r>
              <a:rPr lang="zh-TW" altLang="en-US" sz="2400" dirty="0">
                <a:latin typeface="DFKai-SB"/>
              </a:rPr>
              <a:t>展延</a:t>
            </a:r>
            <a:r>
              <a:rPr lang="zh-TW" altLang="en-US" sz="2400" dirty="0" smtClean="0">
                <a:latin typeface="DFKai-SB"/>
              </a:rPr>
              <a:t>。</a:t>
            </a:r>
            <a:endParaRPr lang="zh-TW" altLang="en-US" sz="2400" dirty="0">
              <a:latin typeface="DFKai-SB"/>
            </a:endParaRPr>
          </a:p>
          <a:p>
            <a:pPr marL="1882775" indent="-1527175">
              <a:lnSpc>
                <a:spcPct val="100000"/>
              </a:lnSpc>
              <a:spcBef>
                <a:spcPts val="1200"/>
              </a:spcBef>
            </a:pPr>
            <a:r>
              <a:rPr lang="zh-TW" altLang="en-US" sz="2400" dirty="0">
                <a:latin typeface="DFKai-SB"/>
              </a:rPr>
              <a:t>檢附文件：成果報告、經費核定文件、收支結算表、應繳回</a:t>
            </a:r>
            <a:r>
              <a:rPr lang="zh-TW" altLang="en-US" sz="2400" dirty="0" smtClean="0">
                <a:latin typeface="DFKai-SB"/>
              </a:rPr>
              <a:t>款項，如要求檢附原始單據者，則併同前開資料一併檢付。</a:t>
            </a:r>
            <a:endParaRPr lang="en-US" altLang="zh-TW" sz="2400" dirty="0" smtClean="0">
              <a:latin typeface="DFKai-SB"/>
            </a:endParaRPr>
          </a:p>
          <a:p>
            <a:pPr marL="1882775" indent="-1527175">
              <a:lnSpc>
                <a:spcPct val="100000"/>
              </a:lnSpc>
              <a:spcBef>
                <a:spcPts val="1200"/>
              </a:spcBef>
            </a:pPr>
            <a:r>
              <a:rPr lang="zh-TW" altLang="en-US" dirty="0">
                <a:latin typeface="DFKai-SB"/>
              </a:rPr>
              <a:t> </a:t>
            </a:r>
            <a:r>
              <a:rPr lang="zh-TW" altLang="en-US" dirty="0" smtClean="0">
                <a:latin typeface="DFKai-SB"/>
              </a:rPr>
              <a:t> 應繳回款項請先向補助單位確認繳回方式，並請於簽文中</a:t>
            </a:r>
            <a:r>
              <a:rPr lang="zh-TW" altLang="en-US" dirty="0">
                <a:latin typeface="DFKai-SB"/>
              </a:rPr>
              <a:t>敘</a:t>
            </a:r>
            <a:r>
              <a:rPr lang="zh-TW" altLang="en-US" dirty="0" smtClean="0">
                <a:latin typeface="DFKai-SB"/>
              </a:rPr>
              <a:t>明以下訊息，俾憑開立傳票：</a:t>
            </a:r>
            <a:endParaRPr lang="en-US" altLang="zh-TW" dirty="0" smtClean="0">
              <a:latin typeface="DFKai-SB"/>
            </a:endParaRPr>
          </a:p>
          <a:p>
            <a:pPr marL="1882775" indent="-1047750">
              <a:lnSpc>
                <a:spcPct val="100000"/>
              </a:lnSpc>
              <a:spcBef>
                <a:spcPts val="600"/>
              </a:spcBef>
            </a:pPr>
            <a:r>
              <a:rPr lang="en-US" altLang="zh-TW" dirty="0" smtClean="0">
                <a:latin typeface="DFKai-SB"/>
              </a:rPr>
              <a:t>1.</a:t>
            </a:r>
            <a:r>
              <a:rPr lang="zh-TW" altLang="en-US" dirty="0" smtClean="0">
                <a:latin typeface="DFKai-SB"/>
              </a:rPr>
              <a:t>支票：抬頭。</a:t>
            </a:r>
            <a:endParaRPr lang="en-US" altLang="zh-TW" dirty="0">
              <a:latin typeface="DFKai-SB"/>
            </a:endParaRPr>
          </a:p>
          <a:p>
            <a:pPr marL="1882775" indent="-1047750">
              <a:lnSpc>
                <a:spcPct val="100000"/>
              </a:lnSpc>
              <a:spcBef>
                <a:spcPts val="600"/>
              </a:spcBef>
            </a:pPr>
            <a:r>
              <a:rPr lang="en-US" altLang="zh-TW" dirty="0">
                <a:latin typeface="DFKai-SB"/>
              </a:rPr>
              <a:t>2.</a:t>
            </a:r>
            <a:r>
              <a:rPr lang="zh-TW" altLang="en-US" dirty="0" smtClean="0">
                <a:latin typeface="DFKai-SB"/>
              </a:rPr>
              <a:t>匯款：銀行、戶名及帳號。</a:t>
            </a:r>
            <a:endParaRPr lang="en-US" altLang="zh-TW" dirty="0">
              <a:latin typeface="DFKai-SB"/>
            </a:endParaRPr>
          </a:p>
          <a:p>
            <a:pPr marL="1882775" indent="-1527175">
              <a:lnSpc>
                <a:spcPts val="4000"/>
              </a:lnSpc>
              <a:spcBef>
                <a:spcPts val="1200"/>
              </a:spcBef>
            </a:pPr>
            <a:r>
              <a:rPr lang="zh-TW" altLang="en-US" sz="2400" dirty="0" smtClean="0">
                <a:latin typeface="DFKai-SB"/>
              </a:rPr>
              <a:t>逾期</a:t>
            </a:r>
            <a:r>
              <a:rPr lang="zh-TW" altLang="en-US" sz="2400" dirty="0">
                <a:latin typeface="DFKai-SB"/>
              </a:rPr>
              <a:t>結報：未依限結報且未依限申請展延者</a:t>
            </a:r>
            <a:r>
              <a:rPr lang="zh-TW" altLang="en-US" sz="2400" dirty="0" smtClean="0">
                <a:latin typeface="DFKai-SB"/>
              </a:rPr>
              <a:t>，補助單位得：</a:t>
            </a:r>
            <a:endParaRPr lang="zh-TW" altLang="en-US" sz="2400" dirty="0">
              <a:latin typeface="DFKai-SB"/>
            </a:endParaRPr>
          </a:p>
          <a:p>
            <a:pPr marL="719138" indent="88900">
              <a:lnSpc>
                <a:spcPct val="100000"/>
              </a:lnSpc>
              <a:spcBef>
                <a:spcPts val="0"/>
              </a:spcBef>
              <a:tabLst>
                <a:tab pos="896938" algn="l"/>
              </a:tabLst>
            </a:pPr>
            <a:r>
              <a:rPr lang="en-US" altLang="zh-TW" sz="2400" dirty="0">
                <a:latin typeface="DFKai-SB"/>
              </a:rPr>
              <a:t>1</a:t>
            </a:r>
            <a:r>
              <a:rPr lang="en-US" altLang="zh-TW" sz="2400" dirty="0" smtClean="0">
                <a:latin typeface="DFKai-SB"/>
              </a:rPr>
              <a:t>.</a:t>
            </a:r>
            <a:r>
              <a:rPr lang="zh-TW" altLang="en-US" sz="2400" dirty="0" smtClean="0">
                <a:latin typeface="DFKai-SB"/>
              </a:rPr>
              <a:t>於</a:t>
            </a:r>
            <a:r>
              <a:rPr lang="zh-TW" altLang="en-US" sz="2400" dirty="0">
                <a:latin typeface="DFKai-SB"/>
              </a:rPr>
              <a:t>完成結報前不再撥付相同計畫主持人或執行單位新計畫款項。</a:t>
            </a:r>
          </a:p>
          <a:p>
            <a:pPr marL="719138" indent="88900">
              <a:lnSpc>
                <a:spcPct val="100000"/>
              </a:lnSpc>
              <a:spcBef>
                <a:spcPts val="600"/>
              </a:spcBef>
              <a:tabLst>
                <a:tab pos="896938" algn="l"/>
              </a:tabLst>
            </a:pPr>
            <a:r>
              <a:rPr lang="en-US" altLang="zh-TW" sz="2400" dirty="0">
                <a:latin typeface="DFKai-SB"/>
              </a:rPr>
              <a:t>2</a:t>
            </a:r>
            <a:r>
              <a:rPr lang="en-US" altLang="zh-TW" sz="2400" dirty="0" smtClean="0">
                <a:latin typeface="DFKai-SB"/>
              </a:rPr>
              <a:t>.</a:t>
            </a:r>
            <a:r>
              <a:rPr lang="zh-TW" altLang="en-US" sz="2400" dirty="0" smtClean="0">
                <a:latin typeface="DFKai-SB"/>
              </a:rPr>
              <a:t>得逕</a:t>
            </a:r>
            <a:r>
              <a:rPr lang="zh-TW" altLang="en-US" sz="2400" dirty="0">
                <a:latin typeface="DFKai-SB"/>
              </a:rPr>
              <a:t>予撤銷該</a:t>
            </a:r>
            <a:r>
              <a:rPr lang="zh-TW" altLang="en-US" sz="2400" dirty="0" smtClean="0">
                <a:latin typeface="DFKai-SB"/>
              </a:rPr>
              <a:t>補助案件</a:t>
            </a:r>
            <a:r>
              <a:rPr lang="zh-TW" altLang="en-US" sz="2400" dirty="0">
                <a:latin typeface="DFKai-SB"/>
              </a:rPr>
              <a:t>及收回已撥付款項</a:t>
            </a:r>
            <a:r>
              <a:rPr lang="zh-TW" altLang="en-US" sz="2400" dirty="0" smtClean="0">
                <a:latin typeface="DFKai-SB"/>
              </a:rPr>
              <a:t>。</a:t>
            </a:r>
            <a:endParaRPr lang="zh-TW" altLang="en-US" sz="2400" dirty="0">
              <a:latin typeface="DFKai-SB"/>
            </a:endParaRPr>
          </a:p>
        </p:txBody>
      </p:sp>
      <p:pic>
        <p:nvPicPr>
          <p:cNvPr id="6" name="圖片 5"/>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6061278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內容版面配置區 2"/>
          <p:cNvSpPr txBox="1">
            <a:spLocks/>
          </p:cNvSpPr>
          <p:nvPr/>
        </p:nvSpPr>
        <p:spPr>
          <a:xfrm>
            <a:off x="621438" y="381741"/>
            <a:ext cx="10990554" cy="6053566"/>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400" dirty="0" smtClean="0">
                <a:latin typeface="DFKai-SB"/>
                <a:ea typeface="+mj-ea"/>
                <a:cs typeface="+mj-cs"/>
              </a:rPr>
              <a:t>其他補充說明：</a:t>
            </a:r>
            <a:endParaRPr lang="en-US" altLang="zh-TW" sz="2400" dirty="0" smtClean="0">
              <a:latin typeface="DFKai-SB"/>
              <a:ea typeface="+mj-ea"/>
              <a:cs typeface="+mj-cs"/>
            </a:endParaRPr>
          </a:p>
          <a:p>
            <a:pPr marL="533400" indent="-293688">
              <a:spcBef>
                <a:spcPts val="1200"/>
              </a:spcBef>
            </a:pPr>
            <a:r>
              <a:rPr lang="en-US" altLang="zh-TW" sz="2400" dirty="0" smtClean="0">
                <a:latin typeface="DFKai-SB"/>
                <a:ea typeface="+mj-ea"/>
                <a:cs typeface="+mj-cs"/>
              </a:rPr>
              <a:t>1.</a:t>
            </a:r>
            <a:r>
              <a:rPr lang="zh-TW" altLang="en-US" sz="2400" dirty="0" smtClean="0">
                <a:latin typeface="DFKai-SB"/>
                <a:ea typeface="+mj-ea"/>
                <a:cs typeface="+mj-cs"/>
              </a:rPr>
              <a:t>計畫執行應依行政院通案規定、各計畫個別規定及本校經費動支相關標準與程序辦理。</a:t>
            </a:r>
            <a:endParaRPr lang="en-US" altLang="zh-TW" sz="2400" dirty="0" smtClean="0">
              <a:latin typeface="DFKai-SB"/>
              <a:ea typeface="+mj-ea"/>
              <a:cs typeface="+mj-cs"/>
            </a:endParaRPr>
          </a:p>
          <a:p>
            <a:pPr marL="533400" indent="-293688">
              <a:spcBef>
                <a:spcPts val="600"/>
              </a:spcBef>
            </a:pPr>
            <a:endParaRPr lang="en-US" altLang="zh-TW" sz="2400" dirty="0">
              <a:latin typeface="DFKai-SB"/>
              <a:ea typeface="+mj-ea"/>
              <a:cs typeface="+mj-cs"/>
            </a:endParaRPr>
          </a:p>
          <a:p>
            <a:pPr marL="533400" indent="-293688">
              <a:spcBef>
                <a:spcPts val="600"/>
              </a:spcBef>
            </a:pPr>
            <a:endParaRPr lang="en-US" altLang="zh-TW" sz="2400" dirty="0" smtClean="0">
              <a:latin typeface="DFKai-SB"/>
              <a:ea typeface="+mj-ea"/>
              <a:cs typeface="+mj-cs"/>
            </a:endParaRPr>
          </a:p>
          <a:p>
            <a:pPr marL="558800" indent="-319088">
              <a:spcBef>
                <a:spcPts val="1800"/>
              </a:spcBef>
            </a:pPr>
            <a:endParaRPr lang="en-US" altLang="zh-TW" sz="2400" dirty="0">
              <a:latin typeface="DFKai-SB"/>
              <a:ea typeface="+mj-ea"/>
              <a:cs typeface="+mj-cs"/>
            </a:endParaRPr>
          </a:p>
          <a:p>
            <a:pPr marL="558800" indent="-319088">
              <a:spcBef>
                <a:spcPts val="1800"/>
              </a:spcBef>
            </a:pPr>
            <a:endParaRPr lang="en-US" altLang="zh-TW" sz="2400" dirty="0" smtClean="0">
              <a:latin typeface="DFKai-SB"/>
              <a:ea typeface="+mj-ea"/>
              <a:cs typeface="+mj-cs"/>
            </a:endParaRPr>
          </a:p>
          <a:p>
            <a:pPr marL="558800" indent="-319088">
              <a:spcBef>
                <a:spcPts val="1800"/>
              </a:spcBef>
            </a:pPr>
            <a:endParaRPr lang="en-US" altLang="zh-TW" sz="2400" dirty="0" smtClean="0">
              <a:latin typeface="DFKai-SB"/>
              <a:ea typeface="+mj-ea"/>
              <a:cs typeface="+mj-cs"/>
            </a:endParaRPr>
          </a:p>
          <a:p>
            <a:pPr marL="558800" indent="-319088">
              <a:spcBef>
                <a:spcPts val="1200"/>
              </a:spcBef>
            </a:pPr>
            <a:r>
              <a:rPr lang="en-US" altLang="zh-TW" sz="2400" dirty="0" smtClean="0">
                <a:latin typeface="DFKai-SB"/>
                <a:ea typeface="+mj-ea"/>
                <a:cs typeface="+mj-cs"/>
              </a:rPr>
              <a:t>2.</a:t>
            </a:r>
            <a:r>
              <a:rPr lang="zh-TW" altLang="en-US" sz="2400" dirty="0" smtClean="0">
                <a:latin typeface="DFKai-SB"/>
                <a:ea typeface="+mj-ea"/>
                <a:cs typeface="+mj-cs"/>
              </a:rPr>
              <a:t>計畫及</a:t>
            </a:r>
            <a:r>
              <a:rPr lang="zh-TW" altLang="en-US" sz="2400" dirty="0">
                <a:latin typeface="DFKai-SB"/>
              </a:rPr>
              <a:t>其</a:t>
            </a:r>
            <a:r>
              <a:rPr lang="zh-TW" altLang="en-US" sz="2400" dirty="0" smtClean="0">
                <a:latin typeface="DFKai-SB"/>
                <a:ea typeface="+mj-ea"/>
                <a:cs typeface="+mj-cs"/>
              </a:rPr>
              <a:t>相關預算</a:t>
            </a:r>
            <a:r>
              <a:rPr lang="zh-TW" altLang="en-US" sz="2400" dirty="0" smtClean="0">
                <a:latin typeface="DFKai-SB"/>
              </a:rPr>
              <a:t>請事前</a:t>
            </a:r>
            <a:r>
              <a:rPr lang="zh-TW" altLang="en-US" sz="2400" dirty="0" smtClean="0">
                <a:latin typeface="DFKai-SB"/>
                <a:ea typeface="+mj-ea"/>
                <a:cs typeface="+mj-cs"/>
              </a:rPr>
              <a:t>妥為規劃與</a:t>
            </a:r>
            <a:r>
              <a:rPr lang="zh-TW" altLang="en-US" sz="2400" dirty="0" smtClean="0">
                <a:latin typeface="DFKai-SB"/>
              </a:rPr>
              <a:t>執行</a:t>
            </a:r>
            <a:r>
              <a:rPr lang="zh-TW" altLang="en-US" sz="2400" dirty="0" smtClean="0">
                <a:latin typeface="DFKai-SB"/>
                <a:ea typeface="+mj-ea"/>
                <a:cs typeface="+mj-cs"/>
              </a:rPr>
              <a:t>，各項活動請避免集中於下半年辦理，如需調整</a:t>
            </a:r>
            <a:r>
              <a:rPr lang="zh-TW" altLang="en-US" sz="2400" dirty="0">
                <a:latin typeface="DFKai-SB"/>
                <a:ea typeface="+mj-ea"/>
                <a:cs typeface="+mj-cs"/>
              </a:rPr>
              <a:t>帳</a:t>
            </a:r>
            <a:r>
              <a:rPr lang="zh-TW" altLang="en-US" sz="2400" dirty="0" smtClean="0">
                <a:latin typeface="DFKai-SB"/>
                <a:ea typeface="+mj-ea"/>
                <a:cs typeface="+mj-cs"/>
              </a:rPr>
              <a:t>務</a:t>
            </a:r>
            <a:r>
              <a:rPr lang="en-US" altLang="zh-TW" sz="2400" dirty="0" smtClean="0">
                <a:latin typeface="DFKai-SB"/>
                <a:ea typeface="+mj-ea"/>
                <a:cs typeface="+mj-cs"/>
              </a:rPr>
              <a:t>(</a:t>
            </a:r>
            <a:r>
              <a:rPr lang="zh-TW" altLang="en-US" sz="2400" dirty="0" smtClean="0">
                <a:latin typeface="DFKai-SB"/>
                <a:ea typeface="+mj-ea"/>
                <a:cs typeface="+mj-cs"/>
              </a:rPr>
              <a:t>例如</a:t>
            </a:r>
            <a:r>
              <a:rPr lang="zh-TW" altLang="en-US" sz="2400" dirty="0" smtClean="0">
                <a:latin typeface="DFKai-SB"/>
              </a:rPr>
              <a:t>經費</a:t>
            </a:r>
            <a:r>
              <a:rPr lang="zh-TW" altLang="en-US" sz="2400" dirty="0" smtClean="0">
                <a:latin typeface="DFKai-SB"/>
                <a:ea typeface="+mj-ea"/>
                <a:cs typeface="+mj-cs"/>
              </a:rPr>
              <a:t>轉正、補助與自籌款按補助比率調整</a:t>
            </a:r>
            <a:r>
              <a:rPr lang="en-US" altLang="zh-TW" sz="2400" dirty="0" smtClean="0">
                <a:latin typeface="DFKai-SB"/>
                <a:ea typeface="+mj-ea"/>
                <a:cs typeface="+mj-cs"/>
              </a:rPr>
              <a:t>)</a:t>
            </a:r>
            <a:r>
              <a:rPr lang="zh-TW" altLang="en-US" sz="2400" dirty="0" smtClean="0">
                <a:latin typeface="DFKai-SB"/>
                <a:ea typeface="+mj-ea"/>
                <a:cs typeface="+mj-cs"/>
              </a:rPr>
              <a:t>，應於年度關</a:t>
            </a:r>
            <a:r>
              <a:rPr lang="zh-TW" altLang="en-US" sz="2400" dirty="0">
                <a:latin typeface="DFKai-SB"/>
                <a:ea typeface="+mj-ea"/>
                <a:cs typeface="+mj-cs"/>
              </a:rPr>
              <a:t>帳</a:t>
            </a:r>
            <a:r>
              <a:rPr lang="zh-TW" altLang="en-US" sz="2400" dirty="0" smtClean="0">
                <a:latin typeface="DFKai-SB"/>
                <a:ea typeface="+mj-ea"/>
                <a:cs typeface="+mj-cs"/>
              </a:rPr>
              <a:t>前完成</a:t>
            </a:r>
            <a:r>
              <a:rPr lang="en-US" altLang="zh-TW" sz="2400" dirty="0" smtClean="0">
                <a:latin typeface="DFKai-SB"/>
                <a:ea typeface="+mj-ea"/>
                <a:cs typeface="+mj-cs"/>
              </a:rPr>
              <a:t>(</a:t>
            </a:r>
            <a:r>
              <a:rPr lang="zh-TW" altLang="en-US" sz="2400" dirty="0" smtClean="0">
                <a:latin typeface="DFKai-SB"/>
                <a:ea typeface="+mj-ea"/>
                <a:cs typeface="+mj-cs"/>
              </a:rPr>
              <a:t>指完成傳票</a:t>
            </a:r>
            <a:r>
              <a:rPr lang="zh-TW" altLang="en-US" sz="2400" dirty="0" smtClean="0">
                <a:latin typeface="DFKai-SB"/>
              </a:rPr>
              <a:t>開立</a:t>
            </a:r>
            <a:r>
              <a:rPr lang="en-US" altLang="zh-TW" sz="2400" dirty="0" smtClean="0">
                <a:latin typeface="DFKai-SB"/>
                <a:ea typeface="+mj-ea"/>
                <a:cs typeface="+mj-cs"/>
              </a:rPr>
              <a:t>)</a:t>
            </a:r>
            <a:r>
              <a:rPr lang="zh-TW" altLang="en-US" sz="2400" dirty="0" smtClean="0">
                <a:latin typeface="DFKai-SB"/>
                <a:ea typeface="+mj-ea"/>
                <a:cs typeface="+mj-cs"/>
              </a:rPr>
              <a:t>，</a:t>
            </a:r>
            <a:r>
              <a:rPr lang="zh-TW" altLang="en-US" sz="2400" dirty="0">
                <a:latin typeface="DFKai-SB"/>
                <a:ea typeface="+mj-ea"/>
                <a:cs typeface="+mj-cs"/>
              </a:rPr>
              <a:t>以正確</a:t>
            </a:r>
            <a:r>
              <a:rPr lang="zh-TW" altLang="en-US" sz="2400" dirty="0" smtClean="0">
                <a:latin typeface="DFKai-SB"/>
                <a:ea typeface="+mj-ea"/>
                <a:cs typeface="+mj-cs"/>
              </a:rPr>
              <a:t>表達年</a:t>
            </a:r>
            <a:r>
              <a:rPr lang="zh-TW" altLang="en-US" sz="2400" dirty="0">
                <a:latin typeface="DFKai-SB"/>
                <a:ea typeface="+mj-ea"/>
                <a:cs typeface="+mj-cs"/>
              </a:rPr>
              <a:t>度收支決算情形</a:t>
            </a:r>
            <a:r>
              <a:rPr lang="zh-TW" altLang="en-US" sz="2400" dirty="0" smtClean="0">
                <a:latin typeface="DFKai-SB"/>
                <a:ea typeface="+mj-ea"/>
                <a:cs typeface="+mj-cs"/>
              </a:rPr>
              <a:t>。</a:t>
            </a:r>
            <a:endParaRPr lang="en-US" altLang="zh-TW" sz="2400" dirty="0" smtClean="0">
              <a:latin typeface="DFKai-SB"/>
            </a:endParaRPr>
          </a:p>
        </p:txBody>
      </p:sp>
      <p:pic>
        <p:nvPicPr>
          <p:cNvPr id="5" name="圖片 4"/>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pic>
        <p:nvPicPr>
          <p:cNvPr id="2" name="圖片 1"/>
          <p:cNvPicPr>
            <a:picLocks noChangeAspect="1"/>
          </p:cNvPicPr>
          <p:nvPr/>
        </p:nvPicPr>
        <p:blipFill>
          <a:blip r:embed="rId3"/>
          <a:stretch>
            <a:fillRect/>
          </a:stretch>
        </p:blipFill>
        <p:spPr>
          <a:xfrm>
            <a:off x="4589615" y="2098396"/>
            <a:ext cx="3321143" cy="2130641"/>
          </a:xfrm>
          <a:prstGeom prst="rect">
            <a:avLst/>
          </a:prstGeom>
        </p:spPr>
      </p:pic>
      <p:pic>
        <p:nvPicPr>
          <p:cNvPr id="3" name="圖片 2"/>
          <p:cNvPicPr>
            <a:picLocks noChangeAspect="1"/>
          </p:cNvPicPr>
          <p:nvPr/>
        </p:nvPicPr>
        <p:blipFill>
          <a:blip r:embed="rId4"/>
          <a:stretch>
            <a:fillRect/>
          </a:stretch>
        </p:blipFill>
        <p:spPr>
          <a:xfrm>
            <a:off x="8291743" y="2115147"/>
            <a:ext cx="3320289" cy="2078213"/>
          </a:xfrm>
          <a:prstGeom prst="rect">
            <a:avLst/>
          </a:prstGeom>
        </p:spPr>
      </p:pic>
      <p:pic>
        <p:nvPicPr>
          <p:cNvPr id="7" name="圖片 6"/>
          <p:cNvPicPr>
            <a:picLocks noChangeAspect="1"/>
          </p:cNvPicPr>
          <p:nvPr/>
        </p:nvPicPr>
        <p:blipFill>
          <a:blip r:embed="rId5"/>
          <a:stretch>
            <a:fillRect/>
          </a:stretch>
        </p:blipFill>
        <p:spPr>
          <a:xfrm>
            <a:off x="1306166" y="2099151"/>
            <a:ext cx="2972869" cy="2104008"/>
          </a:xfrm>
          <a:prstGeom prst="rect">
            <a:avLst/>
          </a:prstGeom>
        </p:spPr>
      </p:pic>
      <p:sp>
        <p:nvSpPr>
          <p:cNvPr id="9" name="矩形 8"/>
          <p:cNvSpPr/>
          <p:nvPr/>
        </p:nvSpPr>
        <p:spPr>
          <a:xfrm>
            <a:off x="3258774" y="2679493"/>
            <a:ext cx="483079" cy="18403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9"/>
          <p:cNvSpPr/>
          <p:nvPr/>
        </p:nvSpPr>
        <p:spPr>
          <a:xfrm>
            <a:off x="3299785" y="3935823"/>
            <a:ext cx="388189" cy="126521"/>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矩形 10"/>
          <p:cNvSpPr/>
          <p:nvPr/>
        </p:nvSpPr>
        <p:spPr>
          <a:xfrm>
            <a:off x="4864795" y="4007961"/>
            <a:ext cx="756249" cy="198407"/>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矩形 11"/>
          <p:cNvSpPr/>
          <p:nvPr/>
        </p:nvSpPr>
        <p:spPr>
          <a:xfrm>
            <a:off x="8399001" y="2560090"/>
            <a:ext cx="2228490" cy="175405"/>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8600045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txBox="1">
            <a:spLocks/>
          </p:cNvSpPr>
          <p:nvPr/>
        </p:nvSpPr>
        <p:spPr>
          <a:xfrm>
            <a:off x="627354" y="559293"/>
            <a:ext cx="10972800" cy="6177936"/>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50863" lvl="0" indent="-293688">
              <a:tabLst>
                <a:tab pos="630238" algn="l"/>
              </a:tabLst>
            </a:pPr>
            <a:r>
              <a:rPr lang="en-US" altLang="zh-TW" sz="2400" dirty="0">
                <a:latin typeface="DFKai-SB"/>
              </a:rPr>
              <a:t>3.</a:t>
            </a:r>
            <a:r>
              <a:rPr lang="zh-TW" altLang="en-US" sz="2400" dirty="0">
                <a:latin typeface="DFKai-SB"/>
              </a:rPr>
              <a:t>要點僅為各補助案件之通則性規範，各核定補助之業務單位因應計畫性質及預算規模得有另外規定，爰辦理核結簽文前，各核結資料應洽該單位確認，避免補助單位退件修正，如有要點規範例外之情形，請於核結簽文中敘明洽詢結果</a:t>
            </a:r>
            <a:r>
              <a:rPr lang="zh-TW" altLang="en-US" sz="2400" dirty="0" smtClean="0">
                <a:latin typeface="DFKai-SB"/>
              </a:rPr>
              <a:t>。</a:t>
            </a:r>
            <a:endParaRPr lang="en-US" altLang="zh-TW" sz="2400" dirty="0">
              <a:latin typeface="DFKai-SB"/>
              <a:ea typeface="+mj-ea"/>
              <a:cs typeface="+mj-cs"/>
            </a:endParaRPr>
          </a:p>
          <a:p>
            <a:pPr marL="550863" indent="-293688">
              <a:tabLst>
                <a:tab pos="630238" algn="l"/>
              </a:tabLst>
            </a:pPr>
            <a:r>
              <a:rPr lang="en-US" altLang="zh-TW" sz="2400" dirty="0" smtClean="0">
                <a:latin typeface="DFKai-SB"/>
                <a:ea typeface="+mj-ea"/>
                <a:cs typeface="+mj-cs"/>
              </a:rPr>
              <a:t>4.</a:t>
            </a:r>
            <a:r>
              <a:rPr lang="zh-TW" altLang="en-US" sz="2400" dirty="0" smtClean="0">
                <a:latin typeface="DFKai-SB"/>
                <a:ea typeface="+mj-ea"/>
                <a:cs typeface="+mj-cs"/>
              </a:rPr>
              <a:t>計畫辦理核</a:t>
            </a:r>
            <a:r>
              <a:rPr lang="zh-TW" altLang="en-US" sz="2400" dirty="0">
                <a:latin typeface="DFKai-SB"/>
                <a:ea typeface="+mj-ea"/>
                <a:cs typeface="+mj-cs"/>
              </a:rPr>
              <a:t>結時，除簽</a:t>
            </a:r>
            <a:r>
              <a:rPr lang="zh-TW" altLang="en-US" sz="2400" dirty="0" smtClean="0">
                <a:latin typeface="DFKai-SB"/>
                <a:ea typeface="+mj-ea"/>
                <a:cs typeface="+mj-cs"/>
              </a:rPr>
              <a:t>文、經費收支結算表及補助單位要求其他資料外，並應附</a:t>
            </a:r>
            <a:r>
              <a:rPr lang="zh-TW" altLang="en-US" sz="2400" dirty="0" smtClean="0">
                <a:latin typeface="DFKai-SB"/>
              </a:rPr>
              <a:t>核定函、核定經費表</a:t>
            </a:r>
            <a:r>
              <a:rPr lang="zh-TW" altLang="en-US" sz="2400" dirty="0">
                <a:latin typeface="DFKai-SB"/>
              </a:rPr>
              <a:t>與</a:t>
            </a:r>
            <a:r>
              <a:rPr lang="zh-TW" altLang="en-US" sz="2400" dirty="0" smtClean="0">
                <a:latin typeface="DFKai-SB"/>
                <a:ea typeface="+mj-ea"/>
                <a:cs typeface="+mj-cs"/>
              </a:rPr>
              <a:t>請</a:t>
            </a:r>
            <a:r>
              <a:rPr lang="zh-TW" altLang="en-US" sz="2400" dirty="0">
                <a:latin typeface="DFKai-SB"/>
                <a:ea typeface="+mj-ea"/>
                <a:cs typeface="+mj-cs"/>
              </a:rPr>
              <a:t>購</a:t>
            </a:r>
            <a:r>
              <a:rPr lang="zh-TW" altLang="en-US" sz="2400" dirty="0" smtClean="0">
                <a:latin typeface="DFKai-SB"/>
                <a:ea typeface="+mj-ea"/>
                <a:cs typeface="+mj-cs"/>
              </a:rPr>
              <a:t>系統列印各財源之</a:t>
            </a:r>
            <a:r>
              <a:rPr lang="zh-TW" altLang="en-US" sz="2400" dirty="0">
                <a:latin typeface="DFKai-SB"/>
                <a:ea typeface="+mj-ea"/>
                <a:cs typeface="+mj-cs"/>
              </a:rPr>
              <a:t>收支明細表</a:t>
            </a:r>
            <a:r>
              <a:rPr lang="zh-TW" altLang="en-US" sz="2400" dirty="0" smtClean="0">
                <a:latin typeface="DFKai-SB"/>
                <a:ea typeface="+mj-ea"/>
                <a:cs typeface="+mj-cs"/>
              </a:rPr>
              <a:t>，做為結算</a:t>
            </a:r>
            <a:r>
              <a:rPr lang="zh-TW" altLang="en-US" sz="2400" dirty="0">
                <a:latin typeface="DFKai-SB"/>
                <a:ea typeface="+mj-ea"/>
                <a:cs typeface="+mj-cs"/>
              </a:rPr>
              <a:t>表內容佐證資料。</a:t>
            </a:r>
            <a:endParaRPr lang="en-US" altLang="zh-TW" sz="2400" dirty="0">
              <a:latin typeface="DFKai-SB"/>
              <a:ea typeface="+mj-ea"/>
              <a:cs typeface="+mj-cs"/>
            </a:endParaRPr>
          </a:p>
          <a:p>
            <a:endParaRPr lang="en-US" altLang="zh-TW" sz="2400" dirty="0">
              <a:latin typeface="DFKai-SB"/>
            </a:endParaRPr>
          </a:p>
          <a:p>
            <a:endParaRPr lang="en-US" altLang="zh-TW" sz="2400" dirty="0" smtClean="0">
              <a:latin typeface="DFKai-SB"/>
            </a:endParaRPr>
          </a:p>
          <a:p>
            <a:endParaRPr lang="en-US" altLang="zh-TW" sz="2400" dirty="0">
              <a:latin typeface="DFKai-SB"/>
            </a:endParaRPr>
          </a:p>
          <a:p>
            <a:endParaRPr lang="en-US" altLang="zh-TW" sz="2400" dirty="0" smtClean="0">
              <a:latin typeface="DFKai-SB"/>
            </a:endParaRPr>
          </a:p>
          <a:p>
            <a:endParaRPr lang="en-US" altLang="zh-TW" sz="2400" dirty="0" smtClean="0">
              <a:latin typeface="DFKai-SB"/>
            </a:endParaRPr>
          </a:p>
        </p:txBody>
      </p:sp>
      <p:pic>
        <p:nvPicPr>
          <p:cNvPr id="4" name="圖片 3"/>
          <p:cNvPicPr>
            <a:picLocks noChangeAspect="1"/>
          </p:cNvPicPr>
          <p:nvPr/>
        </p:nvPicPr>
        <p:blipFill>
          <a:blip r:embed="rId2"/>
          <a:stretch>
            <a:fillRect/>
          </a:stretch>
        </p:blipFill>
        <p:spPr>
          <a:xfrm>
            <a:off x="969054" y="3648722"/>
            <a:ext cx="5255366" cy="2958942"/>
          </a:xfrm>
          <a:prstGeom prst="rect">
            <a:avLst/>
          </a:prstGeom>
        </p:spPr>
      </p:pic>
      <p:pic>
        <p:nvPicPr>
          <p:cNvPr id="5" name="圖片 4"/>
          <p:cNvPicPr>
            <a:picLocks noChangeAspect="1"/>
          </p:cNvPicPr>
          <p:nvPr/>
        </p:nvPicPr>
        <p:blipFill>
          <a:blip r:embed="rId3"/>
          <a:stretch>
            <a:fillRect/>
          </a:stretch>
        </p:blipFill>
        <p:spPr>
          <a:xfrm>
            <a:off x="6425935" y="3657600"/>
            <a:ext cx="5180662" cy="2950821"/>
          </a:xfrm>
          <a:prstGeom prst="rect">
            <a:avLst/>
          </a:prstGeom>
        </p:spPr>
      </p:pic>
      <p:sp>
        <p:nvSpPr>
          <p:cNvPr id="6" name="矩形 5"/>
          <p:cNvSpPr/>
          <p:nvPr/>
        </p:nvSpPr>
        <p:spPr>
          <a:xfrm>
            <a:off x="1739869" y="3645622"/>
            <a:ext cx="1249392" cy="207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p:cNvSpPr/>
          <p:nvPr/>
        </p:nvSpPr>
        <p:spPr>
          <a:xfrm>
            <a:off x="1667732" y="3995175"/>
            <a:ext cx="1134373" cy="1143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矩形 7"/>
          <p:cNvSpPr/>
          <p:nvPr/>
        </p:nvSpPr>
        <p:spPr>
          <a:xfrm>
            <a:off x="1926078" y="4204296"/>
            <a:ext cx="1097939" cy="11573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矩形 8"/>
          <p:cNvSpPr/>
          <p:nvPr/>
        </p:nvSpPr>
        <p:spPr>
          <a:xfrm>
            <a:off x="4234559" y="3990574"/>
            <a:ext cx="455044" cy="12508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9"/>
          <p:cNvSpPr/>
          <p:nvPr/>
        </p:nvSpPr>
        <p:spPr>
          <a:xfrm>
            <a:off x="6548002" y="4273364"/>
            <a:ext cx="369912" cy="1487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矩形 10"/>
          <p:cNvSpPr/>
          <p:nvPr/>
        </p:nvSpPr>
        <p:spPr>
          <a:xfrm>
            <a:off x="7674636" y="4077865"/>
            <a:ext cx="369495" cy="11427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矩形 11"/>
          <p:cNvSpPr/>
          <p:nvPr/>
        </p:nvSpPr>
        <p:spPr>
          <a:xfrm>
            <a:off x="6544270" y="4510498"/>
            <a:ext cx="378681" cy="10207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4" name="圖片 13"/>
          <p:cNvPicPr>
            <a:picLocks noChangeAspect="1"/>
          </p:cNvPicPr>
          <p:nvPr/>
        </p:nvPicPr>
        <p:blipFill>
          <a:blip r:embed="rId4"/>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29140840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txBox="1">
            <a:spLocks/>
          </p:cNvSpPr>
          <p:nvPr/>
        </p:nvSpPr>
        <p:spPr>
          <a:xfrm>
            <a:off x="627354" y="534838"/>
            <a:ext cx="10972800" cy="5732797"/>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57175"/>
            <a:r>
              <a:rPr lang="en-US" altLang="zh-TW" sz="2400" dirty="0" smtClean="0">
                <a:latin typeface="DFKai-SB"/>
                <a:ea typeface="+mj-ea"/>
                <a:cs typeface="+mj-cs"/>
              </a:rPr>
              <a:t>5.</a:t>
            </a:r>
            <a:r>
              <a:rPr lang="zh-TW" altLang="en-US" sz="2400" dirty="0" smtClean="0">
                <a:latin typeface="DFKai-SB"/>
                <a:ea typeface="+mj-ea"/>
                <a:cs typeface="+mj-cs"/>
              </a:rPr>
              <a:t>經費</a:t>
            </a:r>
            <a:r>
              <a:rPr lang="zh-TW" altLang="en-US" sz="2400" dirty="0" smtClean="0">
                <a:latin typeface="DFKai-SB"/>
              </a:rPr>
              <a:t>收支</a:t>
            </a:r>
            <a:r>
              <a:rPr lang="zh-TW" altLang="en-US" sz="2400" dirty="0">
                <a:latin typeface="DFKai-SB"/>
              </a:rPr>
              <a:t>結算</a:t>
            </a:r>
            <a:r>
              <a:rPr lang="zh-TW" altLang="en-US" sz="2400" dirty="0" smtClean="0">
                <a:latin typeface="DFKai-SB"/>
              </a:rPr>
              <a:t>表填寫</a:t>
            </a:r>
            <a:r>
              <a:rPr lang="en-US" altLang="zh-TW" sz="2400" dirty="0" smtClean="0">
                <a:latin typeface="DFKai-SB"/>
              </a:rPr>
              <a:t>:</a:t>
            </a:r>
            <a:endParaRPr lang="en-US" altLang="zh-TW" sz="2400" dirty="0">
              <a:latin typeface="DFKai-SB"/>
            </a:endParaRPr>
          </a:p>
          <a:p>
            <a:endParaRPr lang="zh-TW" altLang="en-US" sz="2400" dirty="0">
              <a:latin typeface="DFKai-SB"/>
            </a:endParaRPr>
          </a:p>
        </p:txBody>
      </p:sp>
      <p:pic>
        <p:nvPicPr>
          <p:cNvPr id="4" name="圖片 3"/>
          <p:cNvPicPr>
            <a:picLocks noChangeAspect="1"/>
          </p:cNvPicPr>
          <p:nvPr/>
        </p:nvPicPr>
        <p:blipFill>
          <a:blip r:embed="rId2"/>
          <a:stretch>
            <a:fillRect/>
          </a:stretch>
        </p:blipFill>
        <p:spPr>
          <a:xfrm>
            <a:off x="2147978" y="1089803"/>
            <a:ext cx="9745711" cy="5530643"/>
          </a:xfrm>
          <a:prstGeom prst="rect">
            <a:avLst/>
          </a:prstGeom>
        </p:spPr>
      </p:pic>
      <p:sp>
        <p:nvSpPr>
          <p:cNvPr id="6" name="圓角矩形 5"/>
          <p:cNvSpPr/>
          <p:nvPr/>
        </p:nvSpPr>
        <p:spPr>
          <a:xfrm>
            <a:off x="2299856" y="1514080"/>
            <a:ext cx="3258105" cy="443883"/>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28575">
                <a:solidFill>
                  <a:schemeClr val="tx1"/>
                </a:solidFill>
              </a:ln>
              <a:noFill/>
            </a:endParaRPr>
          </a:p>
        </p:txBody>
      </p:sp>
      <p:sp>
        <p:nvSpPr>
          <p:cNvPr id="7" name="圓角矩形 6"/>
          <p:cNvSpPr/>
          <p:nvPr/>
        </p:nvSpPr>
        <p:spPr>
          <a:xfrm>
            <a:off x="10492538" y="1806990"/>
            <a:ext cx="1228283" cy="202795"/>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28575">
                <a:solidFill>
                  <a:schemeClr val="tx1"/>
                </a:solidFill>
              </a:ln>
              <a:noFill/>
            </a:endParaRPr>
          </a:p>
        </p:txBody>
      </p:sp>
      <p:sp>
        <p:nvSpPr>
          <p:cNvPr id="8" name="矩形圖說文字 7"/>
          <p:cNvSpPr/>
          <p:nvPr/>
        </p:nvSpPr>
        <p:spPr>
          <a:xfrm>
            <a:off x="3039425" y="1158972"/>
            <a:ext cx="1938017" cy="281640"/>
          </a:xfrm>
          <a:prstGeom prst="wedgeRectCallout">
            <a:avLst>
              <a:gd name="adj1" fmla="val -20388"/>
              <a:gd name="adj2" fmla="val 71689"/>
            </a:avLst>
          </a:prstGeom>
          <a:solidFill>
            <a:srgbClr val="FFFFE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050" dirty="0" smtClean="0">
                <a:ln w="0"/>
                <a:solidFill>
                  <a:schemeClr val="tx1"/>
                </a:solidFill>
                <a:latin typeface="標楷體" panose="03000509000000000000" pitchFamily="65" charset="-120"/>
                <a:ea typeface="標楷體" panose="03000509000000000000" pitchFamily="65" charset="-120"/>
              </a:rPr>
              <a:t>依據核定函、核定經費表查填</a:t>
            </a:r>
            <a:endParaRPr lang="zh-TW" altLang="en-US" sz="1050" dirty="0">
              <a:ln w="0"/>
              <a:solidFill>
                <a:schemeClr val="tx1"/>
              </a:solidFill>
              <a:latin typeface="標楷體" panose="03000509000000000000" pitchFamily="65" charset="-120"/>
              <a:ea typeface="標楷體" panose="03000509000000000000" pitchFamily="65" charset="-120"/>
            </a:endParaRPr>
          </a:p>
        </p:txBody>
      </p:sp>
      <p:sp>
        <p:nvSpPr>
          <p:cNvPr id="9" name="圓角矩形 8"/>
          <p:cNvSpPr/>
          <p:nvPr/>
        </p:nvSpPr>
        <p:spPr>
          <a:xfrm>
            <a:off x="7739859" y="2717321"/>
            <a:ext cx="3569371" cy="930712"/>
          </a:xfrm>
          <a:prstGeom prst="roundRect">
            <a:avLst>
              <a:gd name="adj" fmla="val 833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28575">
                <a:solidFill>
                  <a:schemeClr val="tx1"/>
                </a:solidFill>
              </a:ln>
              <a:noFill/>
            </a:endParaRPr>
          </a:p>
        </p:txBody>
      </p:sp>
      <p:sp>
        <p:nvSpPr>
          <p:cNvPr id="10" name="矩形圖說文字 9"/>
          <p:cNvSpPr/>
          <p:nvPr/>
        </p:nvSpPr>
        <p:spPr>
          <a:xfrm>
            <a:off x="10447699" y="2625505"/>
            <a:ext cx="1140737" cy="353085"/>
          </a:xfrm>
          <a:prstGeom prst="wedgeRectCallout">
            <a:avLst/>
          </a:prstGeom>
          <a:solidFill>
            <a:srgbClr val="FFFFE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1050" dirty="0" smtClean="0">
                <a:ln w="0"/>
                <a:solidFill>
                  <a:schemeClr val="tx1"/>
                </a:solidFill>
                <a:latin typeface="標楷體" panose="03000509000000000000" pitchFamily="65" charset="-120"/>
                <a:ea typeface="標楷體" panose="03000509000000000000" pitchFamily="65" charset="-120"/>
              </a:rPr>
              <a:t>依據核定函、核定經費表查填</a:t>
            </a:r>
            <a:endParaRPr lang="zh-TW" altLang="en-US" sz="1050" dirty="0">
              <a:ln w="0"/>
              <a:solidFill>
                <a:schemeClr val="tx1"/>
              </a:solidFill>
              <a:latin typeface="標楷體" panose="03000509000000000000" pitchFamily="65" charset="-120"/>
              <a:ea typeface="標楷體" panose="03000509000000000000" pitchFamily="65" charset="-120"/>
            </a:endParaRPr>
          </a:p>
        </p:txBody>
      </p:sp>
      <p:sp>
        <p:nvSpPr>
          <p:cNvPr id="12" name="圓角矩形 11"/>
          <p:cNvSpPr/>
          <p:nvPr/>
        </p:nvSpPr>
        <p:spPr>
          <a:xfrm>
            <a:off x="5775684" y="3069706"/>
            <a:ext cx="615636" cy="199364"/>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28575">
                <a:solidFill>
                  <a:schemeClr val="tx1"/>
                </a:solidFill>
              </a:ln>
              <a:noFill/>
            </a:endParaRPr>
          </a:p>
        </p:txBody>
      </p:sp>
      <p:sp>
        <p:nvSpPr>
          <p:cNvPr id="13" name="圓角矩形 12"/>
          <p:cNvSpPr/>
          <p:nvPr/>
        </p:nvSpPr>
        <p:spPr>
          <a:xfrm>
            <a:off x="5812777" y="5104999"/>
            <a:ext cx="1864136" cy="236033"/>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28575">
                <a:solidFill>
                  <a:schemeClr val="tx1"/>
                </a:solidFill>
              </a:ln>
              <a:noFill/>
            </a:endParaRPr>
          </a:p>
        </p:txBody>
      </p:sp>
      <p:sp>
        <p:nvSpPr>
          <p:cNvPr id="15" name="上-下雙向箭號 14"/>
          <p:cNvSpPr/>
          <p:nvPr/>
        </p:nvSpPr>
        <p:spPr>
          <a:xfrm>
            <a:off x="5929591" y="3282317"/>
            <a:ext cx="355107" cy="1824521"/>
          </a:xfrm>
          <a:prstGeom prst="upDownArrow">
            <a:avLst/>
          </a:prstGeom>
          <a:solidFill>
            <a:srgbClr val="FFFFE1"/>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TW" altLang="en-US" sz="900" dirty="0">
                <a:solidFill>
                  <a:schemeClr val="tx1"/>
                </a:solidFill>
                <a:latin typeface="標楷體" panose="03000509000000000000" pitchFamily="65" charset="-120"/>
                <a:ea typeface="標楷體" panose="03000509000000000000" pitchFamily="65" charset="-120"/>
              </a:rPr>
              <a:t>實</a:t>
            </a:r>
            <a:r>
              <a:rPr lang="zh-TW" altLang="en-US" sz="900" dirty="0" smtClean="0">
                <a:solidFill>
                  <a:schemeClr val="tx1"/>
                </a:solidFill>
                <a:latin typeface="標楷體" panose="03000509000000000000" pitchFamily="65" charset="-120"/>
                <a:ea typeface="標楷體" panose="03000509000000000000" pitchFamily="65" charset="-120"/>
              </a:rPr>
              <a:t>支總額</a:t>
            </a:r>
            <a:r>
              <a:rPr lang="zh-TW" altLang="en-US" sz="900" dirty="0">
                <a:solidFill>
                  <a:schemeClr val="tx1"/>
                </a:solidFill>
                <a:latin typeface="標楷體" panose="03000509000000000000" pitchFamily="65" charset="-120"/>
                <a:ea typeface="標楷體" panose="03000509000000000000" pitchFamily="65" charset="-120"/>
              </a:rPr>
              <a:t>合計</a:t>
            </a:r>
            <a:r>
              <a:rPr lang="en-US" altLang="zh-TW" sz="1400" dirty="0" smtClean="0">
                <a:solidFill>
                  <a:schemeClr val="tx1"/>
                </a:solidFill>
                <a:latin typeface="標楷體" panose="03000509000000000000" pitchFamily="65" charset="-120"/>
                <a:ea typeface="標楷體" panose="03000509000000000000" pitchFamily="65" charset="-120"/>
              </a:rPr>
              <a:t>=</a:t>
            </a:r>
            <a:r>
              <a:rPr lang="zh-TW" altLang="en-US" sz="900" dirty="0" smtClean="0">
                <a:solidFill>
                  <a:schemeClr val="tx1"/>
                </a:solidFill>
                <a:latin typeface="標楷體" panose="03000509000000000000" pitchFamily="65" charset="-120"/>
                <a:ea typeface="標楷體" panose="03000509000000000000" pitchFamily="65" charset="-120"/>
              </a:rPr>
              <a:t> 分攤金額合計</a:t>
            </a:r>
            <a:endParaRPr lang="zh-TW" altLang="en-US" sz="900" dirty="0">
              <a:solidFill>
                <a:schemeClr val="tx1"/>
              </a:solidFill>
              <a:latin typeface="標楷體" panose="03000509000000000000" pitchFamily="65" charset="-120"/>
              <a:ea typeface="標楷體" panose="03000509000000000000" pitchFamily="65" charset="-120"/>
            </a:endParaRPr>
          </a:p>
        </p:txBody>
      </p:sp>
      <p:sp>
        <p:nvSpPr>
          <p:cNvPr id="2" name="圓角矩形 1"/>
          <p:cNvSpPr/>
          <p:nvPr/>
        </p:nvSpPr>
        <p:spPr>
          <a:xfrm>
            <a:off x="2372264" y="2508151"/>
            <a:ext cx="2208362" cy="751437"/>
          </a:xfrm>
          <a:prstGeom prst="round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ln w="28575">
                <a:solidFill>
                  <a:srgbClr val="0000FF"/>
                </a:solidFill>
              </a:ln>
              <a:noFill/>
            </a:endParaRPr>
          </a:p>
        </p:txBody>
      </p:sp>
      <p:sp>
        <p:nvSpPr>
          <p:cNvPr id="11" name="矩形圖說文字 10"/>
          <p:cNvSpPr/>
          <p:nvPr/>
        </p:nvSpPr>
        <p:spPr>
          <a:xfrm>
            <a:off x="807892" y="2445203"/>
            <a:ext cx="1394235" cy="289713"/>
          </a:xfrm>
          <a:prstGeom prst="wedgeRectCallout">
            <a:avLst>
              <a:gd name="adj1" fmla="val 58598"/>
              <a:gd name="adj2" fmla="val -4629"/>
            </a:avLst>
          </a:prstGeom>
          <a:solidFill>
            <a:srgbClr val="FFFFE1"/>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052" dirty="0" smtClean="0">
                <a:solidFill>
                  <a:schemeClr val="tx1"/>
                </a:solidFill>
                <a:latin typeface="標楷體" panose="03000509000000000000" pitchFamily="65" charset="-120"/>
                <a:ea typeface="標楷體" panose="03000509000000000000" pitchFamily="65" charset="-120"/>
              </a:rPr>
              <a:t>依據核定經費表查填</a:t>
            </a:r>
            <a:endParaRPr lang="zh-TW" altLang="en-US" sz="1052" dirty="0">
              <a:solidFill>
                <a:schemeClr val="tx1"/>
              </a:solidFill>
              <a:latin typeface="標楷體" panose="03000509000000000000" pitchFamily="65" charset="-120"/>
              <a:ea typeface="標楷體" panose="03000509000000000000" pitchFamily="65" charset="-120"/>
            </a:endParaRPr>
          </a:p>
        </p:txBody>
      </p:sp>
      <p:sp>
        <p:nvSpPr>
          <p:cNvPr id="17" name="矩形圖說文字 16"/>
          <p:cNvSpPr/>
          <p:nvPr/>
        </p:nvSpPr>
        <p:spPr>
          <a:xfrm>
            <a:off x="232912" y="3257651"/>
            <a:ext cx="1970267" cy="589731"/>
          </a:xfrm>
          <a:prstGeom prst="wedgeRectCallout">
            <a:avLst>
              <a:gd name="adj1" fmla="val 198601"/>
              <a:gd name="adj2" fmla="val -63472"/>
            </a:avLst>
          </a:prstGeom>
          <a:solidFill>
            <a:srgbClr val="FFFFE1"/>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zh-TW" sz="1052" dirty="0" smtClean="0">
                <a:solidFill>
                  <a:schemeClr val="tx1"/>
                </a:solidFill>
                <a:latin typeface="標楷體" panose="03000509000000000000" pitchFamily="65" charset="-120"/>
                <a:ea typeface="標楷體" panose="03000509000000000000" pitchFamily="65" charset="-120"/>
              </a:rPr>
              <a:t>1.</a:t>
            </a:r>
            <a:r>
              <a:rPr lang="zh-TW" altLang="en-US" sz="1052" dirty="0" smtClean="0">
                <a:solidFill>
                  <a:schemeClr val="tx1"/>
                </a:solidFill>
                <a:latin typeface="標楷體" panose="03000509000000000000" pitchFamily="65" charset="-120"/>
                <a:ea typeface="標楷體" panose="03000509000000000000" pitchFamily="65" charset="-120"/>
              </a:rPr>
              <a:t>依據</a:t>
            </a:r>
            <a:r>
              <a:rPr lang="zh-TW" altLang="en-US" sz="1052" dirty="0">
                <a:solidFill>
                  <a:schemeClr val="tx1"/>
                </a:solidFill>
                <a:latin typeface="標楷體" panose="03000509000000000000" pitchFamily="65" charset="-120"/>
                <a:ea typeface="標楷體" panose="03000509000000000000" pitchFamily="65" charset="-120"/>
              </a:rPr>
              <a:t>核定經費</a:t>
            </a:r>
            <a:r>
              <a:rPr lang="zh-TW" altLang="en-US" sz="1052" dirty="0" smtClean="0">
                <a:solidFill>
                  <a:schemeClr val="tx1"/>
                </a:solidFill>
                <a:latin typeface="標楷體" panose="03000509000000000000" pitchFamily="65" charset="-120"/>
                <a:ea typeface="標楷體" panose="03000509000000000000" pitchFamily="65" charset="-120"/>
              </a:rPr>
              <a:t>表查填。</a:t>
            </a:r>
            <a:endParaRPr lang="en-US" altLang="zh-TW" sz="1052" dirty="0" smtClean="0">
              <a:solidFill>
                <a:schemeClr val="tx1"/>
              </a:solidFill>
              <a:latin typeface="標楷體" panose="03000509000000000000" pitchFamily="65" charset="-120"/>
              <a:ea typeface="標楷體" panose="03000509000000000000" pitchFamily="65" charset="-120"/>
            </a:endParaRPr>
          </a:p>
          <a:p>
            <a:r>
              <a:rPr lang="zh-TW" altLang="en-US" sz="1052" dirty="0">
                <a:solidFill>
                  <a:schemeClr val="tx1"/>
                </a:solidFill>
                <a:latin typeface="標楷體" panose="03000509000000000000" pitchFamily="65" charset="-120"/>
                <a:ea typeface="標楷體" panose="03000509000000000000" pitchFamily="65" charset="-120"/>
              </a:rPr>
              <a:t> </a:t>
            </a:r>
            <a:r>
              <a:rPr lang="zh-TW" altLang="en-US" sz="1052" dirty="0" smtClean="0">
                <a:solidFill>
                  <a:schemeClr val="tx1"/>
                </a:solidFill>
                <a:latin typeface="標楷體" panose="03000509000000000000" pitchFamily="65" charset="-120"/>
                <a:ea typeface="標楷體" panose="03000509000000000000" pitchFamily="65" charset="-120"/>
              </a:rPr>
              <a:t> </a:t>
            </a:r>
            <a:r>
              <a:rPr lang="en-US" altLang="zh-TW" sz="1052" dirty="0" smtClean="0">
                <a:solidFill>
                  <a:schemeClr val="tx1"/>
                </a:solidFill>
                <a:latin typeface="標楷體" panose="03000509000000000000" pitchFamily="65" charset="-120"/>
                <a:ea typeface="標楷體" panose="03000509000000000000" pitchFamily="65" charset="-120"/>
              </a:rPr>
              <a:t>(</a:t>
            </a:r>
            <a:r>
              <a:rPr lang="zh-TW" altLang="en-US" sz="1052" dirty="0" smtClean="0">
                <a:solidFill>
                  <a:schemeClr val="tx1"/>
                </a:solidFill>
                <a:latin typeface="標楷體" panose="03000509000000000000" pitchFamily="65" charset="-120"/>
                <a:ea typeface="標楷體" panose="03000509000000000000" pitchFamily="65" charset="-120"/>
              </a:rPr>
              <a:t>原則填「合計」比率即可</a:t>
            </a:r>
            <a:r>
              <a:rPr lang="en-US" altLang="zh-TW" sz="1052" dirty="0" smtClean="0">
                <a:solidFill>
                  <a:schemeClr val="tx1"/>
                </a:solidFill>
                <a:latin typeface="標楷體" panose="03000509000000000000" pitchFamily="65" charset="-120"/>
                <a:ea typeface="標楷體" panose="03000509000000000000" pitchFamily="65" charset="-120"/>
              </a:rPr>
              <a:t>)</a:t>
            </a:r>
            <a:endParaRPr lang="en-US" altLang="zh-TW" sz="1052" dirty="0">
              <a:solidFill>
                <a:schemeClr val="tx1"/>
              </a:solidFill>
              <a:latin typeface="標楷體" panose="03000509000000000000" pitchFamily="65" charset="-120"/>
              <a:ea typeface="標楷體" panose="03000509000000000000" pitchFamily="65" charset="-120"/>
            </a:endParaRPr>
          </a:p>
          <a:p>
            <a:pPr marL="136525" indent="-136525">
              <a:spcBef>
                <a:spcPts val="200"/>
              </a:spcBef>
            </a:pPr>
            <a:r>
              <a:rPr lang="en-US" altLang="zh-TW" sz="1050" dirty="0">
                <a:solidFill>
                  <a:schemeClr val="tx1"/>
                </a:solidFill>
                <a:latin typeface="標楷體" panose="03000509000000000000" pitchFamily="65" charset="-120"/>
                <a:ea typeface="標楷體" panose="03000509000000000000" pitchFamily="65" charset="-120"/>
              </a:rPr>
              <a:t>2.</a:t>
            </a:r>
            <a:r>
              <a:rPr lang="zh-TW" altLang="en-US" sz="1050" dirty="0">
                <a:solidFill>
                  <a:schemeClr val="tx1"/>
                </a:solidFill>
                <a:latin typeface="標楷體" panose="03000509000000000000" pitchFamily="65" charset="-120"/>
                <a:ea typeface="標楷體" panose="03000509000000000000" pitchFamily="65" charset="-120"/>
              </a:rPr>
              <a:t>填至小數點二位</a:t>
            </a:r>
            <a:r>
              <a:rPr lang="en-US" altLang="zh-TW" sz="1050" dirty="0">
                <a:solidFill>
                  <a:schemeClr val="tx1"/>
                </a:solidFill>
                <a:latin typeface="標楷體" panose="03000509000000000000" pitchFamily="65" charset="-120"/>
                <a:ea typeface="標楷體" panose="03000509000000000000" pitchFamily="65" charset="-120"/>
              </a:rPr>
              <a:t>(</a:t>
            </a:r>
            <a:r>
              <a:rPr lang="zh-TW" altLang="en-US" sz="1050" dirty="0">
                <a:solidFill>
                  <a:schemeClr val="tx1"/>
                </a:solidFill>
                <a:latin typeface="標楷體" panose="03000509000000000000" pitchFamily="65" charset="-120"/>
                <a:ea typeface="標楷體" panose="03000509000000000000" pitchFamily="65" charset="-120"/>
              </a:rPr>
              <a:t>四捨五入</a:t>
            </a:r>
            <a:r>
              <a:rPr lang="en-US" altLang="zh-TW" sz="1050" dirty="0">
                <a:solidFill>
                  <a:schemeClr val="tx1"/>
                </a:solidFill>
                <a:latin typeface="標楷體" panose="03000509000000000000" pitchFamily="65" charset="-120"/>
                <a:ea typeface="標楷體" panose="03000509000000000000" pitchFamily="65" charset="-120"/>
              </a:rPr>
              <a:t>)</a:t>
            </a:r>
            <a:r>
              <a:rPr lang="zh-TW" altLang="en-US" sz="1050" dirty="0">
                <a:solidFill>
                  <a:schemeClr val="tx1"/>
                </a:solidFill>
                <a:latin typeface="標楷體" panose="03000509000000000000" pitchFamily="65" charset="-120"/>
                <a:ea typeface="標楷體" panose="03000509000000000000" pitchFamily="65" charset="-120"/>
              </a:rPr>
              <a:t>。</a:t>
            </a:r>
          </a:p>
        </p:txBody>
      </p:sp>
      <p:sp>
        <p:nvSpPr>
          <p:cNvPr id="19" name="圓角矩形 18"/>
          <p:cNvSpPr/>
          <p:nvPr/>
        </p:nvSpPr>
        <p:spPr>
          <a:xfrm rot="5400000">
            <a:off x="5121358" y="2611074"/>
            <a:ext cx="698740" cy="548929"/>
          </a:xfrm>
          <a:prstGeom prst="round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ln w="28575">
                <a:solidFill>
                  <a:srgbClr val="0000FF"/>
                </a:solidFill>
              </a:ln>
              <a:noFill/>
            </a:endParaRPr>
          </a:p>
        </p:txBody>
      </p:sp>
      <p:sp>
        <p:nvSpPr>
          <p:cNvPr id="21" name="圓角矩形 20"/>
          <p:cNvSpPr/>
          <p:nvPr/>
        </p:nvSpPr>
        <p:spPr>
          <a:xfrm rot="10800000">
            <a:off x="6421924" y="3063939"/>
            <a:ext cx="1264468" cy="208230"/>
          </a:xfrm>
          <a:prstGeom prst="round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ln w="28575">
                <a:solidFill>
                  <a:srgbClr val="0000FF"/>
                </a:solidFill>
              </a:ln>
              <a:noFill/>
            </a:endParaRPr>
          </a:p>
        </p:txBody>
      </p:sp>
      <p:sp>
        <p:nvSpPr>
          <p:cNvPr id="24" name="矩形圖說文字 23"/>
          <p:cNvSpPr/>
          <p:nvPr/>
        </p:nvSpPr>
        <p:spPr>
          <a:xfrm>
            <a:off x="6454243" y="2611794"/>
            <a:ext cx="1285592" cy="344031"/>
          </a:xfrm>
          <a:prstGeom prst="wedgeRectCallout">
            <a:avLst>
              <a:gd name="adj1" fmla="val -20098"/>
              <a:gd name="adj2" fmla="val 69817"/>
            </a:avLst>
          </a:prstGeom>
          <a:solidFill>
            <a:srgbClr val="FFFFE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000" dirty="0" smtClean="0">
                <a:ln w="0"/>
                <a:solidFill>
                  <a:schemeClr val="tx1"/>
                </a:solidFill>
                <a:latin typeface="標楷體" panose="03000509000000000000" pitchFamily="65" charset="-120"/>
                <a:ea typeface="標楷體" panose="03000509000000000000" pitchFamily="65" charset="-120"/>
              </a:rPr>
              <a:t>配合</a:t>
            </a:r>
            <a:r>
              <a:rPr lang="en-US" altLang="zh-TW" sz="1000" dirty="0" smtClean="0">
                <a:ln w="0"/>
                <a:solidFill>
                  <a:schemeClr val="tx1"/>
                </a:solidFill>
                <a:latin typeface="標楷體" panose="03000509000000000000" pitchFamily="65" charset="-120"/>
                <a:ea typeface="標楷體" panose="03000509000000000000" pitchFamily="65" charset="-120"/>
              </a:rPr>
              <a:t>D</a:t>
            </a:r>
            <a:r>
              <a:rPr lang="zh-TW" altLang="en-US" sz="1000" dirty="0" smtClean="0">
                <a:ln w="0"/>
                <a:solidFill>
                  <a:schemeClr val="tx1"/>
                </a:solidFill>
                <a:latin typeface="標楷體" panose="03000509000000000000" pitchFamily="65" charset="-120"/>
                <a:ea typeface="標楷體" panose="03000509000000000000" pitchFamily="65" charset="-120"/>
              </a:rPr>
              <a:t>欄表達</a:t>
            </a:r>
            <a:endParaRPr lang="en-US" altLang="zh-TW" sz="1000" dirty="0" smtClean="0">
              <a:ln w="0"/>
              <a:solidFill>
                <a:schemeClr val="tx1"/>
              </a:solidFill>
              <a:latin typeface="標楷體" panose="03000509000000000000" pitchFamily="65" charset="-120"/>
              <a:ea typeface="標楷體" panose="03000509000000000000" pitchFamily="65" charset="-120"/>
            </a:endParaRPr>
          </a:p>
          <a:p>
            <a:pPr algn="ctr"/>
            <a:r>
              <a:rPr lang="en-US" altLang="zh-TW" sz="900" dirty="0">
                <a:solidFill>
                  <a:schemeClr val="tx1"/>
                </a:solidFill>
                <a:latin typeface="標楷體" panose="03000509000000000000" pitchFamily="65" charset="-120"/>
                <a:ea typeface="標楷體" panose="03000509000000000000" pitchFamily="65" charset="-120"/>
              </a:rPr>
              <a:t>(</a:t>
            </a:r>
            <a:r>
              <a:rPr lang="zh-TW" altLang="en-US" sz="900" dirty="0">
                <a:solidFill>
                  <a:schemeClr val="tx1"/>
                </a:solidFill>
                <a:latin typeface="標楷體" panose="03000509000000000000" pitchFamily="65" charset="-120"/>
                <a:ea typeface="標楷體" panose="03000509000000000000" pitchFamily="65" charset="-120"/>
              </a:rPr>
              <a:t>原則</a:t>
            </a:r>
            <a:r>
              <a:rPr lang="zh-TW" altLang="en-US" sz="900" dirty="0" smtClean="0">
                <a:solidFill>
                  <a:schemeClr val="tx1"/>
                </a:solidFill>
                <a:latin typeface="標楷體" panose="03000509000000000000" pitchFamily="65" charset="-120"/>
                <a:ea typeface="標楷體" panose="03000509000000000000" pitchFamily="65" charset="-120"/>
              </a:rPr>
              <a:t>填「合計」金額</a:t>
            </a:r>
            <a:r>
              <a:rPr lang="en-US" altLang="zh-TW" sz="900" dirty="0" smtClean="0">
                <a:solidFill>
                  <a:schemeClr val="tx1"/>
                </a:solidFill>
                <a:latin typeface="標楷體" panose="03000509000000000000" pitchFamily="65" charset="-120"/>
                <a:ea typeface="標楷體" panose="03000509000000000000" pitchFamily="65" charset="-120"/>
              </a:rPr>
              <a:t>)</a:t>
            </a:r>
            <a:endParaRPr lang="zh-TW" altLang="en-US" sz="1050" dirty="0">
              <a:ln w="0"/>
              <a:solidFill>
                <a:schemeClr val="tx1"/>
              </a:solidFill>
              <a:latin typeface="標楷體" panose="03000509000000000000" pitchFamily="65" charset="-120"/>
              <a:ea typeface="標楷體" panose="03000509000000000000" pitchFamily="65" charset="-120"/>
            </a:endParaRPr>
          </a:p>
        </p:txBody>
      </p:sp>
      <p:sp>
        <p:nvSpPr>
          <p:cNvPr id="25" name="圓角矩形 24"/>
          <p:cNvSpPr/>
          <p:nvPr/>
        </p:nvSpPr>
        <p:spPr>
          <a:xfrm rot="5400000">
            <a:off x="5727569" y="2594130"/>
            <a:ext cx="716731" cy="577971"/>
          </a:xfrm>
          <a:prstGeom prst="round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ln w="28575">
                <a:solidFill>
                  <a:srgbClr val="0000FF"/>
                </a:solidFill>
              </a:ln>
              <a:noFill/>
            </a:endParaRPr>
          </a:p>
        </p:txBody>
      </p:sp>
      <p:sp>
        <p:nvSpPr>
          <p:cNvPr id="28" name="直線圖說文字 2 27"/>
          <p:cNvSpPr/>
          <p:nvPr/>
        </p:nvSpPr>
        <p:spPr>
          <a:xfrm>
            <a:off x="6689571" y="1575643"/>
            <a:ext cx="3584490" cy="434567"/>
          </a:xfrm>
          <a:prstGeom prst="borderCallout2">
            <a:avLst>
              <a:gd name="adj1" fmla="val 51253"/>
              <a:gd name="adj2" fmla="val -119"/>
              <a:gd name="adj3" fmla="val 51183"/>
              <a:gd name="adj4" fmla="val -6089"/>
              <a:gd name="adj5" fmla="val 217259"/>
              <a:gd name="adj6" fmla="val -18132"/>
            </a:avLst>
          </a:prstGeom>
          <a:solidFill>
            <a:srgbClr val="FFFFE1"/>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TW" altLang="en-US" sz="1000" dirty="0" smtClean="0">
                <a:solidFill>
                  <a:schemeClr val="tx1"/>
                </a:solidFill>
                <a:latin typeface="標楷體" panose="03000509000000000000" pitchFamily="65" charset="-120"/>
                <a:ea typeface="標楷體" panose="03000509000000000000" pitchFamily="65" charset="-120"/>
              </a:rPr>
              <a:t>按 </a:t>
            </a:r>
            <a:r>
              <a:rPr lang="en-US" altLang="zh-TW" sz="1000" dirty="0" smtClean="0">
                <a:solidFill>
                  <a:schemeClr val="tx1"/>
                </a:solidFill>
                <a:latin typeface="標楷體" panose="03000509000000000000" pitchFamily="65" charset="-120"/>
                <a:ea typeface="標楷體" panose="03000509000000000000" pitchFamily="65" charset="-120"/>
              </a:rPr>
              <a:t>1.</a:t>
            </a:r>
            <a:r>
              <a:rPr lang="zh-TW" altLang="en-US" sz="1000" dirty="0" smtClean="0">
                <a:solidFill>
                  <a:schemeClr val="tx1"/>
                </a:solidFill>
                <a:latin typeface="標楷體" panose="03000509000000000000" pitchFamily="65" charset="-120"/>
                <a:ea typeface="標楷體" panose="03000509000000000000" pitchFamily="65" charset="-120"/>
              </a:rPr>
              <a:t>計畫整體實支數查填</a:t>
            </a:r>
            <a:r>
              <a:rPr lang="en-US" altLang="zh-TW" sz="1000" dirty="0" smtClean="0">
                <a:solidFill>
                  <a:schemeClr val="tx1"/>
                </a:solidFill>
                <a:latin typeface="標楷體" panose="03000509000000000000" pitchFamily="65" charset="-120"/>
                <a:ea typeface="標楷體" panose="03000509000000000000" pitchFamily="65" charset="-120"/>
              </a:rPr>
              <a:t>(</a:t>
            </a:r>
            <a:r>
              <a:rPr lang="zh-TW" altLang="en-US" sz="1000" dirty="0" smtClean="0">
                <a:solidFill>
                  <a:schemeClr val="tx1"/>
                </a:solidFill>
                <a:latin typeface="標楷體" panose="03000509000000000000" pitchFamily="65" charset="-120"/>
                <a:ea typeface="標楷體" panose="03000509000000000000" pitchFamily="65" charset="-120"/>
              </a:rPr>
              <a:t>含自籌款</a:t>
            </a:r>
            <a:r>
              <a:rPr lang="en-US" altLang="zh-TW" sz="1000" dirty="0" smtClean="0">
                <a:solidFill>
                  <a:schemeClr val="tx1"/>
                </a:solidFill>
                <a:latin typeface="標楷體" panose="03000509000000000000" pitchFamily="65" charset="-120"/>
                <a:ea typeface="標楷體" panose="03000509000000000000" pitchFamily="65" charset="-120"/>
              </a:rPr>
              <a:t>)</a:t>
            </a:r>
            <a:r>
              <a:rPr lang="zh-TW" altLang="en-US" sz="1000" dirty="0" smtClean="0">
                <a:solidFill>
                  <a:schemeClr val="tx1"/>
                </a:solidFill>
                <a:latin typeface="標楷體" panose="03000509000000000000" pitchFamily="65" charset="-120"/>
                <a:ea typeface="標楷體" panose="03000509000000000000" pitchFamily="65" charset="-120"/>
              </a:rPr>
              <a:t>。</a:t>
            </a:r>
            <a:endParaRPr lang="en-US" altLang="zh-TW" sz="1000" dirty="0" smtClean="0">
              <a:solidFill>
                <a:schemeClr val="tx1"/>
              </a:solidFill>
              <a:latin typeface="標楷體" panose="03000509000000000000" pitchFamily="65" charset="-120"/>
              <a:ea typeface="標楷體" panose="03000509000000000000" pitchFamily="65" charset="-120"/>
            </a:endParaRPr>
          </a:p>
          <a:p>
            <a:pPr marL="136525" indent="-136525">
              <a:spcBef>
                <a:spcPts val="200"/>
              </a:spcBef>
            </a:pPr>
            <a:r>
              <a:rPr lang="zh-TW" altLang="en-US" sz="1000" dirty="0" smtClean="0">
                <a:solidFill>
                  <a:schemeClr val="tx1"/>
                </a:solidFill>
                <a:latin typeface="標楷體" panose="03000509000000000000" pitchFamily="65" charset="-120"/>
                <a:ea typeface="標楷體" panose="03000509000000000000" pitchFamily="65" charset="-120"/>
              </a:rPr>
              <a:t>   </a:t>
            </a:r>
            <a:r>
              <a:rPr lang="en-US" altLang="zh-TW" sz="1000" dirty="0">
                <a:solidFill>
                  <a:schemeClr val="tx1"/>
                </a:solidFill>
                <a:latin typeface="標楷體" panose="03000509000000000000" pitchFamily="65" charset="-120"/>
                <a:ea typeface="標楷體" panose="03000509000000000000" pitchFamily="65" charset="-120"/>
              </a:rPr>
              <a:t>2.</a:t>
            </a:r>
            <a:r>
              <a:rPr lang="zh-TW" altLang="en-US" sz="1000" dirty="0">
                <a:solidFill>
                  <a:schemeClr val="tx1"/>
                </a:solidFill>
                <a:latin typeface="標楷體" panose="03000509000000000000" pitchFamily="65" charset="-120"/>
                <a:ea typeface="標楷體" panose="03000509000000000000" pitchFamily="65" charset="-120"/>
              </a:rPr>
              <a:t>請購系統補助計畫及自籌財源收支明細表金額查</a:t>
            </a:r>
            <a:r>
              <a:rPr lang="zh-TW" altLang="en-US" sz="1000" dirty="0" smtClean="0">
                <a:solidFill>
                  <a:schemeClr val="tx1"/>
                </a:solidFill>
                <a:latin typeface="標楷體" panose="03000509000000000000" pitchFamily="65" charset="-120"/>
                <a:ea typeface="標楷體" panose="03000509000000000000" pitchFamily="65" charset="-120"/>
              </a:rPr>
              <a:t>填。</a:t>
            </a:r>
            <a:endParaRPr lang="zh-TW" altLang="en-US" sz="1000" dirty="0">
              <a:solidFill>
                <a:schemeClr val="tx1"/>
              </a:solidFill>
              <a:latin typeface="標楷體" panose="03000509000000000000" pitchFamily="65" charset="-120"/>
              <a:ea typeface="標楷體" panose="03000509000000000000" pitchFamily="65" charset="-120"/>
            </a:endParaRPr>
          </a:p>
        </p:txBody>
      </p:sp>
      <p:sp>
        <p:nvSpPr>
          <p:cNvPr id="33" name="圓角矩形 32"/>
          <p:cNvSpPr/>
          <p:nvPr/>
        </p:nvSpPr>
        <p:spPr>
          <a:xfrm>
            <a:off x="2751827" y="4201065"/>
            <a:ext cx="4934309" cy="888520"/>
          </a:xfrm>
          <a:prstGeom prst="roundRect">
            <a:avLst>
              <a:gd name="adj" fmla="val 7483"/>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28575">
                <a:solidFill>
                  <a:schemeClr val="tx1"/>
                </a:solidFill>
              </a:ln>
              <a:noFill/>
            </a:endParaRPr>
          </a:p>
        </p:txBody>
      </p:sp>
      <p:sp>
        <p:nvSpPr>
          <p:cNvPr id="34" name="矩形圖說文字 33"/>
          <p:cNvSpPr/>
          <p:nvPr/>
        </p:nvSpPr>
        <p:spPr>
          <a:xfrm>
            <a:off x="215659" y="4556455"/>
            <a:ext cx="2041215" cy="1430447"/>
          </a:xfrm>
          <a:prstGeom prst="wedgeRectCallout">
            <a:avLst>
              <a:gd name="adj1" fmla="val 73522"/>
              <a:gd name="adj2" fmla="val -26526"/>
            </a:avLst>
          </a:prstGeom>
          <a:solidFill>
            <a:srgbClr val="FFFFE1"/>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36525" indent="-136525">
              <a:spcBef>
                <a:spcPts val="200"/>
              </a:spcBef>
            </a:pPr>
            <a:r>
              <a:rPr lang="en-US" altLang="zh-TW" sz="1050" dirty="0" smtClean="0">
                <a:solidFill>
                  <a:schemeClr val="tx1"/>
                </a:solidFill>
                <a:latin typeface="標楷體" panose="03000509000000000000" pitchFamily="65" charset="-120"/>
                <a:ea typeface="標楷體" panose="03000509000000000000" pitchFamily="65" charset="-120"/>
              </a:rPr>
              <a:t>1.</a:t>
            </a:r>
            <a:r>
              <a:rPr lang="zh-TW" altLang="en-US" sz="1050" dirty="0" smtClean="0">
                <a:solidFill>
                  <a:schemeClr val="tx1"/>
                </a:solidFill>
                <a:latin typeface="標楷體" panose="03000509000000000000" pitchFamily="65" charset="-120"/>
                <a:ea typeface="標楷體" panose="03000509000000000000" pitchFamily="65" charset="-120"/>
              </a:rPr>
              <a:t>部分補助計畫需填支出機關分攤表。</a:t>
            </a:r>
            <a:endParaRPr lang="en-US" altLang="zh-TW" sz="1050" dirty="0" smtClean="0">
              <a:solidFill>
                <a:schemeClr val="tx1"/>
              </a:solidFill>
              <a:latin typeface="標楷體" panose="03000509000000000000" pitchFamily="65" charset="-120"/>
              <a:ea typeface="標楷體" panose="03000509000000000000" pitchFamily="65" charset="-120"/>
            </a:endParaRPr>
          </a:p>
          <a:p>
            <a:pPr marL="136525" indent="-136525">
              <a:spcBef>
                <a:spcPts val="200"/>
              </a:spcBef>
            </a:pPr>
            <a:r>
              <a:rPr lang="en-US" altLang="zh-TW" sz="1050" dirty="0" smtClean="0">
                <a:solidFill>
                  <a:schemeClr val="tx1"/>
                </a:solidFill>
                <a:latin typeface="標楷體" panose="03000509000000000000" pitchFamily="65" charset="-120"/>
                <a:ea typeface="標楷體" panose="03000509000000000000" pitchFamily="65" charset="-120"/>
              </a:rPr>
              <a:t>2.</a:t>
            </a:r>
            <a:r>
              <a:rPr lang="zh-TW" altLang="en-US" sz="1050" dirty="0" smtClean="0">
                <a:solidFill>
                  <a:schemeClr val="tx1"/>
                </a:solidFill>
                <a:latin typeface="標楷體" panose="03000509000000000000" pitchFamily="65" charset="-120"/>
                <a:ea typeface="標楷體" panose="03000509000000000000" pitchFamily="65" charset="-120"/>
              </a:rPr>
              <a:t>依據整體計畫各財源的實支數查填。</a:t>
            </a:r>
            <a:endParaRPr lang="en-US" altLang="zh-TW" sz="1050" dirty="0" smtClean="0">
              <a:solidFill>
                <a:schemeClr val="tx1"/>
              </a:solidFill>
              <a:latin typeface="標楷體" panose="03000509000000000000" pitchFamily="65" charset="-120"/>
              <a:ea typeface="標楷體" panose="03000509000000000000" pitchFamily="65" charset="-120"/>
            </a:endParaRPr>
          </a:p>
          <a:p>
            <a:pPr marL="136525" indent="-136525">
              <a:spcBef>
                <a:spcPts val="200"/>
              </a:spcBef>
            </a:pPr>
            <a:r>
              <a:rPr lang="en-US" altLang="zh-TW" sz="1050" dirty="0" smtClean="0">
                <a:solidFill>
                  <a:schemeClr val="tx1"/>
                </a:solidFill>
                <a:latin typeface="標楷體" panose="03000509000000000000" pitchFamily="65" charset="-120"/>
                <a:ea typeface="標楷體" panose="03000509000000000000" pitchFamily="65" charset="-120"/>
              </a:rPr>
              <a:t>3.</a:t>
            </a:r>
            <a:r>
              <a:rPr lang="zh-TW" altLang="en-US" sz="1050" dirty="0" smtClean="0">
                <a:solidFill>
                  <a:schemeClr val="tx1"/>
                </a:solidFill>
                <a:latin typeface="標楷體" panose="03000509000000000000" pitchFamily="65" charset="-120"/>
                <a:ea typeface="標楷體" panose="03000509000000000000" pitchFamily="65" charset="-120"/>
              </a:rPr>
              <a:t>原則上填寫政府機關所分攤的金額，如有非政府機關分攤，併入本校分攤金額中填寫，並請洽</a:t>
            </a:r>
            <a:r>
              <a:rPr lang="zh-TW" altLang="en-US" sz="1050" dirty="0">
                <a:solidFill>
                  <a:schemeClr val="tx1"/>
                </a:solidFill>
                <a:latin typeface="標楷體" panose="03000509000000000000" pitchFamily="65" charset="-120"/>
                <a:ea typeface="標楷體" panose="03000509000000000000" pitchFamily="65" charset="-120"/>
              </a:rPr>
              <a:t>補助單位</a:t>
            </a:r>
            <a:r>
              <a:rPr lang="zh-TW" altLang="en-US" sz="1050" dirty="0" smtClean="0">
                <a:solidFill>
                  <a:schemeClr val="tx1"/>
                </a:solidFill>
                <a:latin typeface="標楷體" panose="03000509000000000000" pitchFamily="65" charset="-120"/>
                <a:ea typeface="標楷體" panose="03000509000000000000" pitchFamily="65" charset="-120"/>
              </a:rPr>
              <a:t>確認。</a:t>
            </a:r>
            <a:endParaRPr lang="zh-TW" altLang="en-US" sz="1050" dirty="0">
              <a:solidFill>
                <a:schemeClr val="tx1"/>
              </a:solidFill>
              <a:latin typeface="標楷體" panose="03000509000000000000" pitchFamily="65" charset="-120"/>
              <a:ea typeface="標楷體" panose="03000509000000000000" pitchFamily="65" charset="-120"/>
            </a:endParaRPr>
          </a:p>
        </p:txBody>
      </p:sp>
      <p:sp>
        <p:nvSpPr>
          <p:cNvPr id="35" name="流程圖: 替代程序 34"/>
          <p:cNvSpPr/>
          <p:nvPr/>
        </p:nvSpPr>
        <p:spPr>
          <a:xfrm>
            <a:off x="7754038" y="3676050"/>
            <a:ext cx="2353900" cy="307818"/>
          </a:xfrm>
          <a:prstGeom prst="flowChartAlternateProcess">
            <a:avLst/>
          </a:prstGeom>
          <a:noFill/>
          <a:ln w="190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6" name="流程圖: 替代程序 35"/>
          <p:cNvSpPr/>
          <p:nvPr/>
        </p:nvSpPr>
        <p:spPr>
          <a:xfrm>
            <a:off x="7748485" y="4599074"/>
            <a:ext cx="3051017" cy="602654"/>
          </a:xfrm>
          <a:prstGeom prst="flowChartAlternateProcess">
            <a:avLst/>
          </a:prstGeom>
          <a:noFill/>
          <a:ln w="190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86" name="肘形接點 85"/>
          <p:cNvCxnSpPr/>
          <p:nvPr/>
        </p:nvCxnSpPr>
        <p:spPr>
          <a:xfrm rot="10800000">
            <a:off x="10117435" y="3912303"/>
            <a:ext cx="329155" cy="228376"/>
          </a:xfrm>
          <a:prstGeom prst="bentConnector3">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直線單箭頭接點 100"/>
          <p:cNvCxnSpPr/>
          <p:nvPr/>
        </p:nvCxnSpPr>
        <p:spPr>
          <a:xfrm>
            <a:off x="10282689" y="4149306"/>
            <a:ext cx="8624" cy="422694"/>
          </a:xfrm>
          <a:prstGeom prst="straightConnector1">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圓角矩形 103"/>
          <p:cNvSpPr/>
          <p:nvPr/>
        </p:nvSpPr>
        <p:spPr>
          <a:xfrm>
            <a:off x="10452397" y="4045789"/>
            <a:ext cx="1548142" cy="412702"/>
          </a:xfrm>
          <a:prstGeom prst="roundRect">
            <a:avLst/>
          </a:prstGeom>
          <a:solidFill>
            <a:srgbClr val="FFFFE1"/>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1000" dirty="0" smtClean="0">
                <a:solidFill>
                  <a:schemeClr val="tx1"/>
                </a:solidFill>
                <a:latin typeface="標楷體" panose="03000509000000000000" pitchFamily="65" charset="-120"/>
                <a:ea typeface="標楷體" panose="03000509000000000000" pitchFamily="65" charset="-120"/>
              </a:rPr>
              <a:t>依計畫實際執行</a:t>
            </a:r>
            <a:r>
              <a:rPr lang="zh-TW" altLang="en-US" sz="1000" dirty="0" smtClean="0">
                <a:solidFill>
                  <a:schemeClr val="accent5">
                    <a:lumMod val="75000"/>
                  </a:schemeClr>
                </a:solidFill>
                <a:latin typeface="標楷體" panose="03000509000000000000" pitchFamily="65" charset="-120"/>
                <a:ea typeface="標楷體" panose="03000509000000000000" pitchFamily="65" charset="-120"/>
              </a:rPr>
              <a:t>業務面</a:t>
            </a:r>
            <a:r>
              <a:rPr lang="zh-TW" altLang="en-US" sz="1000" dirty="0">
                <a:solidFill>
                  <a:schemeClr val="accent5">
                    <a:lumMod val="75000"/>
                  </a:schemeClr>
                </a:solidFill>
                <a:latin typeface="標楷體" panose="03000509000000000000" pitchFamily="65" charset="-120"/>
                <a:ea typeface="標楷體" panose="03000509000000000000" pitchFamily="65" charset="-120"/>
              </a:rPr>
              <a:t>情形</a:t>
            </a:r>
            <a:r>
              <a:rPr lang="zh-TW" altLang="en-US" sz="1000" dirty="0" smtClean="0">
                <a:solidFill>
                  <a:schemeClr val="accent5">
                    <a:lumMod val="75000"/>
                  </a:schemeClr>
                </a:solidFill>
                <a:latin typeface="標楷體" panose="03000509000000000000" pitchFamily="65" charset="-120"/>
                <a:ea typeface="標楷體" panose="03000509000000000000" pitchFamily="65" charset="-120"/>
              </a:rPr>
              <a:t>及其影響金額</a:t>
            </a:r>
            <a:r>
              <a:rPr lang="zh-TW" altLang="en-US" sz="1000" dirty="0" smtClean="0">
                <a:solidFill>
                  <a:schemeClr val="tx1"/>
                </a:solidFill>
                <a:latin typeface="標楷體" panose="03000509000000000000" pitchFamily="65" charset="-120"/>
                <a:ea typeface="標楷體" panose="03000509000000000000" pitchFamily="65" charset="-120"/>
              </a:rPr>
              <a:t>查填</a:t>
            </a:r>
            <a:endParaRPr lang="zh-TW" altLang="en-US" sz="1000" dirty="0">
              <a:solidFill>
                <a:schemeClr val="tx1"/>
              </a:solidFill>
              <a:latin typeface="標楷體" panose="03000509000000000000" pitchFamily="65" charset="-120"/>
              <a:ea typeface="標楷體" panose="03000509000000000000" pitchFamily="65" charset="-120"/>
            </a:endParaRPr>
          </a:p>
        </p:txBody>
      </p:sp>
      <p:pic>
        <p:nvPicPr>
          <p:cNvPr id="30" name="圖片 29" descr="010.jpg">
            <a:hlinkClick r:id="rId3" action="ppaction://hlinkfile"/>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25392" y="2654423"/>
            <a:ext cx="109436" cy="115410"/>
          </a:xfrm>
          <a:prstGeom prst="rect">
            <a:avLst/>
          </a:prstGeom>
          <a:noFill/>
          <a:ln>
            <a:noFill/>
          </a:ln>
          <a:extLst/>
        </p:spPr>
      </p:pic>
      <p:pic>
        <p:nvPicPr>
          <p:cNvPr id="38" name="圖片 37" descr="010.jpg">
            <a:hlinkClick r:id="rId5" action="ppaction://hlinkfile"/>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36875" y="1874668"/>
            <a:ext cx="109436" cy="115410"/>
          </a:xfrm>
          <a:prstGeom prst="rect">
            <a:avLst/>
          </a:prstGeom>
          <a:noFill/>
          <a:ln>
            <a:noFill/>
          </a:ln>
          <a:extLst/>
        </p:spPr>
      </p:pic>
      <p:pic>
        <p:nvPicPr>
          <p:cNvPr id="39" name="圖片 38" descr="010.jpg">
            <a:hlinkClick r:id="rId6" action="ppaction://hlinkfile"/>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05189" y="1876147"/>
            <a:ext cx="109436" cy="115410"/>
          </a:xfrm>
          <a:prstGeom prst="rect">
            <a:avLst/>
          </a:prstGeom>
          <a:noFill/>
          <a:ln>
            <a:noFill/>
          </a:ln>
          <a:extLst/>
        </p:spPr>
      </p:pic>
    </p:spTree>
    <p:extLst>
      <p:ext uri="{BB962C8B-B14F-4D97-AF65-F5344CB8AC3E}">
        <p14:creationId xmlns:p14="http://schemas.microsoft.com/office/powerpoint/2010/main" val="17413715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txBox="1">
            <a:spLocks/>
          </p:cNvSpPr>
          <p:nvPr/>
        </p:nvSpPr>
        <p:spPr>
          <a:xfrm>
            <a:off x="845388" y="897147"/>
            <a:ext cx="10230929" cy="5840082"/>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TW" sz="2400" dirty="0">
              <a:latin typeface="DFKai-SB"/>
              <a:ea typeface="+mj-ea"/>
              <a:cs typeface="+mj-cs"/>
            </a:endParaRPr>
          </a:p>
        </p:txBody>
      </p:sp>
      <p:sp>
        <p:nvSpPr>
          <p:cNvPr id="3" name="矩形 2"/>
          <p:cNvSpPr/>
          <p:nvPr/>
        </p:nvSpPr>
        <p:spPr>
          <a:xfrm>
            <a:off x="4003829" y="2434674"/>
            <a:ext cx="4190260" cy="1938992"/>
          </a:xfrm>
          <a:prstGeom prst="rect">
            <a:avLst/>
          </a:prstGeom>
          <a:noFill/>
        </p:spPr>
        <p:txBody>
          <a:bodyPr wrap="square" lIns="91440" tIns="45720" rIns="91440" bIns="45720">
            <a:spAutoFit/>
          </a:bodyPr>
          <a:lstStyle/>
          <a:p>
            <a:pPr algn="ctr"/>
            <a:r>
              <a:rPr lang="zh-TW" altLang="en-US" sz="6000" dirty="0">
                <a:ln w="0"/>
                <a:effectLst>
                  <a:outerShdw blurRad="38100" dist="25400" dir="5400000" algn="ctr" rotWithShape="0">
                    <a:srgbClr val="6E747A">
                      <a:alpha val="43000"/>
                    </a:srgbClr>
                  </a:outerShdw>
                </a:effectLst>
                <a:latin typeface="DFKai-SB"/>
              </a:rPr>
              <a:t>簡報完畢</a:t>
            </a:r>
            <a:endParaRPr lang="en-US" altLang="zh-TW" sz="6000" dirty="0">
              <a:ln w="0"/>
              <a:effectLst>
                <a:outerShdw blurRad="38100" dist="25400" dir="5400000" algn="ctr" rotWithShape="0">
                  <a:srgbClr val="6E747A">
                    <a:alpha val="43000"/>
                  </a:srgbClr>
                </a:outerShdw>
              </a:effectLst>
              <a:latin typeface="DFKai-SB"/>
            </a:endParaRPr>
          </a:p>
          <a:p>
            <a:pPr algn="ctr"/>
            <a:r>
              <a:rPr lang="zh-TW" altLang="en-US" sz="6000" dirty="0">
                <a:ln w="0"/>
                <a:effectLst>
                  <a:outerShdw blurRad="38100" dist="25400" dir="5400000" algn="ctr" rotWithShape="0">
                    <a:srgbClr val="6E747A">
                      <a:alpha val="43000"/>
                    </a:srgbClr>
                  </a:outerShdw>
                </a:effectLst>
                <a:latin typeface="DFKai-SB"/>
              </a:rPr>
              <a:t>感謝聆聽</a:t>
            </a:r>
            <a:endParaRPr lang="en-US" altLang="zh-TW" sz="6000" dirty="0">
              <a:ln w="0"/>
              <a:effectLst>
                <a:outerShdw blurRad="38100" dist="25400" dir="5400000" algn="ctr" rotWithShape="0">
                  <a:srgbClr val="6E747A">
                    <a:alpha val="43000"/>
                  </a:srgbClr>
                </a:outerShdw>
              </a:effectLst>
              <a:latin typeface="DFKai-SB"/>
            </a:endParaRPr>
          </a:p>
        </p:txBody>
      </p:sp>
      <p:pic>
        <p:nvPicPr>
          <p:cNvPr id="5" name="圖片 4"/>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pic>
        <p:nvPicPr>
          <p:cNvPr id="6" name="Picture 7" descr="line67007"/>
          <p:cNvPicPr/>
          <p:nvPr/>
        </p:nvPicPr>
        <p:blipFill>
          <a:blip r:embed="rId3">
            <a:extLst>
              <a:ext uri="{28A0092B-C50C-407E-A947-70E740481C1C}">
                <a14:useLocalDpi xmlns:a14="http://schemas.microsoft.com/office/drawing/2010/main" val="0"/>
              </a:ext>
            </a:extLst>
          </a:blip>
          <a:srcRect/>
          <a:stretch>
            <a:fillRect/>
          </a:stretch>
        </p:blipFill>
        <p:spPr bwMode="auto">
          <a:xfrm>
            <a:off x="2384649" y="4458636"/>
            <a:ext cx="7567220" cy="282038"/>
          </a:xfrm>
          <a:prstGeom prst="rect">
            <a:avLst/>
          </a:prstGeom>
          <a:noFill/>
          <a:extLst/>
        </p:spPr>
      </p:pic>
    </p:spTree>
    <p:extLst>
      <p:ext uri="{BB962C8B-B14F-4D97-AF65-F5344CB8AC3E}">
        <p14:creationId xmlns:p14="http://schemas.microsoft.com/office/powerpoint/2010/main" val="17401405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53988" y="540029"/>
            <a:ext cx="10972800" cy="702845"/>
          </a:xfrm>
        </p:spPr>
        <p:txBody>
          <a:bodyPr>
            <a:normAutofit fontScale="90000"/>
          </a:bodyPr>
          <a:lstStyle/>
          <a:p>
            <a:r>
              <a:rPr lang="zh-TW" altLang="en-US" dirty="0">
                <a:solidFill>
                  <a:schemeClr val="bg2">
                    <a:lumMod val="25000"/>
                  </a:schemeClr>
                </a:solidFill>
                <a:latin typeface="DFKai-SB"/>
              </a:rPr>
              <a:t>二</a:t>
            </a:r>
            <a:r>
              <a:rPr lang="zh-TW" altLang="en-US" dirty="0" smtClean="0">
                <a:solidFill>
                  <a:schemeClr val="bg2">
                    <a:lumMod val="25000"/>
                  </a:schemeClr>
                </a:solidFill>
                <a:latin typeface="DFKai-SB"/>
              </a:rPr>
              <a:t>、計畫經費執行應注意事項</a:t>
            </a:r>
            <a:endParaRPr lang="zh-TW" altLang="en-US" dirty="0"/>
          </a:p>
        </p:txBody>
      </p:sp>
      <p:sp>
        <p:nvSpPr>
          <p:cNvPr id="3" name="內容版面配置區 2"/>
          <p:cNvSpPr>
            <a:spLocks noGrp="1"/>
          </p:cNvSpPr>
          <p:nvPr>
            <p:ph idx="1"/>
          </p:nvPr>
        </p:nvSpPr>
        <p:spPr>
          <a:xfrm>
            <a:off x="627355" y="1624614"/>
            <a:ext cx="10972800" cy="4793940"/>
          </a:xfrm>
        </p:spPr>
        <p:txBody>
          <a:bodyPr>
            <a:noAutofit/>
          </a:bodyPr>
          <a:lstStyle/>
          <a:p>
            <a:pPr lvl="0"/>
            <a:r>
              <a:rPr lang="zh-TW" altLang="en-US" sz="2800" dirty="0" smtClean="0">
                <a:ln w="0">
                  <a:solidFill>
                    <a:schemeClr val="tx1"/>
                  </a:solidFill>
                </a:ln>
                <a:effectLst>
                  <a:outerShdw blurRad="38100" dist="19050" dir="2700000" algn="tl" rotWithShape="0">
                    <a:schemeClr val="dk1">
                      <a:alpha val="40000"/>
                    </a:schemeClr>
                  </a:outerShdw>
                </a:effectLst>
                <a:latin typeface="DFKai-SB"/>
                <a:ea typeface="+mj-ea"/>
                <a:cs typeface="+mj-cs"/>
              </a:rPr>
              <a:t>教育部補</a:t>
            </a:r>
            <a:r>
              <a:rPr lang="en-US" altLang="en-US" sz="2800" dirty="0" smtClean="0">
                <a:ln w="0">
                  <a:solidFill>
                    <a:schemeClr val="tx1"/>
                  </a:solidFill>
                </a:ln>
                <a:effectLst>
                  <a:outerShdw blurRad="38100" dist="19050" dir="2700000" algn="tl" rotWithShape="0">
                    <a:schemeClr val="dk1">
                      <a:alpha val="40000"/>
                    </a:schemeClr>
                  </a:outerShdw>
                </a:effectLst>
                <a:latin typeface="DFKai-SB"/>
                <a:ea typeface="+mj-ea"/>
                <a:cs typeface="+mj-cs"/>
              </a:rPr>
              <a:t>(</a:t>
            </a:r>
            <a:r>
              <a:rPr lang="zh-TW" altLang="en-US" sz="2800" dirty="0" smtClean="0">
                <a:ln w="0">
                  <a:solidFill>
                    <a:schemeClr val="tx1"/>
                  </a:solidFill>
                </a:ln>
                <a:effectLst>
                  <a:outerShdw blurRad="38100" dist="19050" dir="2700000" algn="tl" rotWithShape="0">
                    <a:schemeClr val="dk1">
                      <a:alpha val="40000"/>
                    </a:schemeClr>
                  </a:outerShdw>
                </a:effectLst>
                <a:latin typeface="DFKai-SB"/>
                <a:ea typeface="+mj-ea"/>
                <a:cs typeface="+mj-cs"/>
              </a:rPr>
              <a:t>捐</a:t>
            </a:r>
            <a:r>
              <a:rPr lang="en-US" altLang="en-US" sz="2800" dirty="0" smtClean="0">
                <a:ln w="0">
                  <a:solidFill>
                    <a:schemeClr val="tx1"/>
                  </a:solidFill>
                </a:ln>
                <a:effectLst>
                  <a:outerShdw blurRad="38100" dist="19050" dir="2700000" algn="tl" rotWithShape="0">
                    <a:schemeClr val="dk1">
                      <a:alpha val="40000"/>
                    </a:schemeClr>
                  </a:outerShdw>
                </a:effectLst>
                <a:latin typeface="DFKai-SB"/>
                <a:ea typeface="+mj-ea"/>
                <a:cs typeface="+mj-cs"/>
              </a:rPr>
              <a:t>)</a:t>
            </a:r>
            <a:r>
              <a:rPr lang="zh-TW" altLang="en-US" sz="2800" dirty="0" smtClean="0">
                <a:ln w="0">
                  <a:solidFill>
                    <a:schemeClr val="tx1"/>
                  </a:solidFill>
                </a:ln>
                <a:effectLst>
                  <a:outerShdw blurRad="38100" dist="19050" dir="2700000" algn="tl" rotWithShape="0">
                    <a:schemeClr val="dk1">
                      <a:alpha val="40000"/>
                    </a:schemeClr>
                  </a:outerShdw>
                </a:effectLst>
                <a:latin typeface="DFKai-SB"/>
                <a:ea typeface="+mj-ea"/>
                <a:cs typeface="+mj-cs"/>
              </a:rPr>
              <a:t>助及委辦經費核撥結報作業要點規定及解釋彙編</a:t>
            </a:r>
          </a:p>
          <a:p>
            <a:r>
              <a:rPr lang="zh-TW" altLang="en-US" sz="3200" b="1" dirty="0" smtClean="0">
                <a:solidFill>
                  <a:srgbClr val="C00000"/>
                </a:solidFill>
                <a:latin typeface="DFKai-SB"/>
                <a:ea typeface="+mj-ea"/>
                <a:cs typeface="+mj-cs"/>
              </a:rPr>
              <a:t>不</a:t>
            </a:r>
            <a:r>
              <a:rPr lang="zh-TW" altLang="en-US" sz="2400" dirty="0" smtClean="0">
                <a:latin typeface="DFKai-SB"/>
                <a:ea typeface="+mj-ea"/>
                <a:cs typeface="+mj-cs"/>
              </a:rPr>
              <a:t>予補助項目</a:t>
            </a:r>
            <a:r>
              <a:rPr lang="en-US" altLang="zh-TW" sz="2400" dirty="0" smtClean="0">
                <a:latin typeface="DFKai-SB"/>
                <a:ea typeface="+mj-ea"/>
                <a:cs typeface="+mj-cs"/>
              </a:rPr>
              <a:t>(§4) </a:t>
            </a:r>
          </a:p>
          <a:p>
            <a:r>
              <a:rPr lang="zh-TW" altLang="en-US" sz="2400" dirty="0" smtClean="0">
                <a:latin typeface="DFKai-SB"/>
                <a:ea typeface="+mj-ea"/>
                <a:cs typeface="+mj-cs"/>
              </a:rPr>
              <a:t> </a:t>
            </a:r>
            <a:r>
              <a:rPr lang="zh-TW" altLang="en-US" sz="2400" b="1" dirty="0" smtClean="0">
                <a:latin typeface="DFKai-SB"/>
                <a:ea typeface="+mj-ea"/>
                <a:cs typeface="+mj-cs"/>
              </a:rPr>
              <a:t>人事費</a:t>
            </a:r>
            <a:r>
              <a:rPr lang="zh-TW" altLang="en-US" sz="2400" dirty="0" smtClean="0">
                <a:latin typeface="DFKai-SB"/>
                <a:ea typeface="+mj-ea"/>
                <a:cs typeface="+mj-cs"/>
              </a:rPr>
              <a:t>：但因特殊需要，經</a:t>
            </a:r>
            <a:r>
              <a:rPr lang="zh-TW" altLang="en-US" sz="2400" dirty="0" smtClean="0">
                <a:latin typeface="DFKai-SB"/>
              </a:rPr>
              <a:t>補助單位</a:t>
            </a:r>
            <a:r>
              <a:rPr lang="zh-TW" altLang="en-US" sz="2400" dirty="0" smtClean="0">
                <a:latin typeface="DFKai-SB"/>
                <a:ea typeface="+mj-ea"/>
                <a:cs typeface="+mj-cs"/>
              </a:rPr>
              <a:t>同意者，不在此限。</a:t>
            </a:r>
            <a:endParaRPr lang="en-US" altLang="zh-TW" sz="2400" dirty="0" smtClean="0">
              <a:latin typeface="DFKai-SB"/>
              <a:ea typeface="+mj-ea"/>
              <a:cs typeface="+mj-cs"/>
            </a:endParaRPr>
          </a:p>
          <a:p>
            <a:pPr marL="1616075" lvl="0" indent="-1154113">
              <a:tabLst>
                <a:tab pos="1793875" algn="l"/>
              </a:tabLst>
            </a:pPr>
            <a:r>
              <a:rPr lang="zh-TW" altLang="en-US" sz="1800" dirty="0" smtClean="0">
                <a:latin typeface="DFKai-SB"/>
              </a:rPr>
              <a:t>解釋彙編：特別休假未休畢之工資不可預設編列，因非屬計畫人事費核定之經常性費用項目，爰已發生之相關經費，請由自籌收入財源支應。</a:t>
            </a:r>
            <a:r>
              <a:rPr lang="zh-TW" altLang="en-US" dirty="0" smtClean="0">
                <a:latin typeface="DFKai-SB"/>
              </a:rPr>
              <a:t> </a:t>
            </a:r>
            <a:endParaRPr lang="en-US" altLang="zh-TW" dirty="0" smtClean="0">
              <a:latin typeface="DFKai-SB"/>
            </a:endParaRPr>
          </a:p>
          <a:p>
            <a:pPr>
              <a:spcBef>
                <a:spcPts val="1800"/>
              </a:spcBef>
            </a:pPr>
            <a:r>
              <a:rPr lang="zh-TW" altLang="en-US" sz="2400" dirty="0" smtClean="0">
                <a:latin typeface="DFKai-SB"/>
                <a:ea typeface="+mj-ea"/>
                <a:cs typeface="+mj-cs"/>
              </a:rPr>
              <a:t> </a:t>
            </a:r>
            <a:r>
              <a:rPr lang="zh-TW" altLang="en-US" sz="2400" b="1" dirty="0" smtClean="0">
                <a:latin typeface="DFKai-SB"/>
                <a:ea typeface="+mj-ea"/>
                <a:cs typeface="+mj-cs"/>
              </a:rPr>
              <a:t>加班費</a:t>
            </a:r>
            <a:r>
              <a:rPr lang="zh-TW" altLang="en-US" sz="2400" dirty="0" smtClean="0">
                <a:latin typeface="DFKai-SB"/>
                <a:ea typeface="+mj-ea"/>
                <a:cs typeface="+mj-cs"/>
              </a:rPr>
              <a:t>：如有延長工作時間者，得由執行單位年度經費核實支付加班費。 </a:t>
            </a:r>
            <a:endParaRPr lang="en-US" altLang="zh-TW" sz="2400" dirty="0" smtClean="0">
              <a:latin typeface="DFKai-SB"/>
              <a:ea typeface="+mj-ea"/>
              <a:cs typeface="+mj-cs"/>
            </a:endParaRPr>
          </a:p>
          <a:p>
            <a:pPr>
              <a:spcBef>
                <a:spcPts val="1800"/>
              </a:spcBef>
            </a:pPr>
            <a:r>
              <a:rPr lang="zh-TW" altLang="en-US" sz="2400" dirty="0" smtClean="0">
                <a:latin typeface="DFKai-SB"/>
                <a:ea typeface="+mj-ea"/>
                <a:cs typeface="+mj-cs"/>
              </a:rPr>
              <a:t> </a:t>
            </a:r>
            <a:r>
              <a:rPr lang="zh-TW" altLang="en-US" sz="2400" b="1" dirty="0" smtClean="0">
                <a:latin typeface="DFKai-SB"/>
                <a:ea typeface="+mj-ea"/>
                <a:cs typeface="+mj-cs"/>
              </a:rPr>
              <a:t>內部場地使用費</a:t>
            </a:r>
            <a:r>
              <a:rPr lang="zh-TW" altLang="en-US" sz="2400" dirty="0" smtClean="0">
                <a:latin typeface="DFKai-SB"/>
                <a:ea typeface="+mj-ea"/>
                <a:cs typeface="+mj-cs"/>
              </a:rPr>
              <a:t>：但因特殊需要，經</a:t>
            </a:r>
            <a:r>
              <a:rPr lang="zh-TW" altLang="en-US" sz="2400" dirty="0" smtClean="0">
                <a:latin typeface="DFKai-SB"/>
              </a:rPr>
              <a:t>補助單位</a:t>
            </a:r>
            <a:r>
              <a:rPr lang="zh-TW" altLang="en-US" sz="2400" dirty="0" smtClean="0">
                <a:latin typeface="DFKai-SB"/>
                <a:ea typeface="+mj-ea"/>
                <a:cs typeface="+mj-cs"/>
              </a:rPr>
              <a:t>同意者</a:t>
            </a:r>
            <a:r>
              <a:rPr lang="en-US" altLang="zh-TW" sz="1800" dirty="0" smtClean="0">
                <a:latin typeface="DFKai-SB"/>
              </a:rPr>
              <a:t>(</a:t>
            </a:r>
            <a:r>
              <a:rPr lang="zh-TW" altLang="en-US" sz="1800" dirty="0" smtClean="0">
                <a:latin typeface="DFKai-SB"/>
              </a:rPr>
              <a:t>如高教深耕計畫</a:t>
            </a:r>
            <a:r>
              <a:rPr lang="en-US" altLang="zh-TW" sz="1800" dirty="0" smtClean="0">
                <a:latin typeface="DFKai-SB"/>
              </a:rPr>
              <a:t>)</a:t>
            </a:r>
            <a:r>
              <a:rPr lang="zh-TW" altLang="en-US" sz="2400" dirty="0" smtClean="0">
                <a:latin typeface="DFKai-SB"/>
                <a:ea typeface="+mj-ea"/>
                <a:cs typeface="+mj-cs"/>
              </a:rPr>
              <a:t>，不在此限。</a:t>
            </a:r>
            <a:endParaRPr lang="en-US" altLang="zh-TW" sz="2400" dirty="0" smtClean="0">
              <a:latin typeface="DFKai-SB"/>
              <a:ea typeface="+mj-ea"/>
              <a:cs typeface="+mj-cs"/>
            </a:endParaRPr>
          </a:p>
          <a:p>
            <a:pPr marL="1962150" indent="-1962150">
              <a:spcBef>
                <a:spcPts val="1800"/>
              </a:spcBef>
            </a:pPr>
            <a:r>
              <a:rPr lang="zh-TW" altLang="en-US" sz="2400" dirty="0" smtClean="0">
                <a:latin typeface="DFKai-SB"/>
                <a:ea typeface="+mj-ea"/>
                <a:cs typeface="+mj-cs"/>
              </a:rPr>
              <a:t> </a:t>
            </a:r>
            <a:r>
              <a:rPr lang="zh-TW" altLang="en-US" sz="2400" b="1" dirty="0" smtClean="0">
                <a:latin typeface="DFKai-SB"/>
                <a:ea typeface="+mj-ea"/>
                <a:cs typeface="+mj-cs"/>
              </a:rPr>
              <a:t>行政管理費</a:t>
            </a:r>
            <a:r>
              <a:rPr lang="zh-TW" altLang="en-US" sz="2400" dirty="0" smtClean="0">
                <a:latin typeface="DFKai-SB"/>
                <a:ea typeface="+mj-ea"/>
                <a:cs typeface="+mj-cs"/>
              </a:rPr>
              <a:t>：但因配合</a:t>
            </a:r>
            <a:r>
              <a:rPr lang="zh-TW" altLang="en-US" sz="2400" dirty="0" smtClean="0">
                <a:latin typeface="DFKai-SB"/>
              </a:rPr>
              <a:t>補助單位</a:t>
            </a:r>
            <a:r>
              <a:rPr lang="zh-TW" altLang="en-US" sz="2400" dirty="0" smtClean="0">
                <a:latin typeface="DFKai-SB"/>
                <a:ea typeface="+mj-ea"/>
                <a:cs typeface="+mj-cs"/>
              </a:rPr>
              <a:t>政策需要者，不在此限。</a:t>
            </a:r>
            <a:endParaRPr lang="zh-TW" altLang="en-US" sz="2400" dirty="0">
              <a:latin typeface="DFKai-SB"/>
              <a:ea typeface="+mj-ea"/>
              <a:cs typeface="+mj-cs"/>
            </a:endParaRPr>
          </a:p>
        </p:txBody>
      </p:sp>
      <p:pic>
        <p:nvPicPr>
          <p:cNvPr id="5" name="圖片 4"/>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
        <p:nvSpPr>
          <p:cNvPr id="6" name="乘號 5"/>
          <p:cNvSpPr/>
          <p:nvPr/>
        </p:nvSpPr>
        <p:spPr bwMode="auto">
          <a:xfrm>
            <a:off x="3473560" y="2199478"/>
            <a:ext cx="1129665" cy="788035"/>
          </a:xfrm>
          <a:prstGeom prst="mathMultiply">
            <a:avLst/>
          </a:prstGeom>
          <a:noFill/>
          <a:ln w="38100" cap="flat" cmpd="sng" algn="ctr">
            <a:solidFill>
              <a:srgbClr val="FF0000"/>
            </a:solidFill>
            <a:prstDash val="solid"/>
            <a:round/>
            <a:headEnd type="none" w="med" len="med"/>
            <a:tailEnd type="none" w="med" len="med"/>
          </a:ln>
          <a:effectLst/>
          <a:extLst/>
        </p:spPr>
        <p:txBody>
          <a:bodyPr/>
          <a:lstStyle/>
          <a:p>
            <a:endParaRPr lang="zh-TW" altLang="en-US"/>
          </a:p>
        </p:txBody>
      </p:sp>
    </p:spTree>
    <p:extLst>
      <p:ext uri="{BB962C8B-B14F-4D97-AF65-F5344CB8AC3E}">
        <p14:creationId xmlns:p14="http://schemas.microsoft.com/office/powerpoint/2010/main" val="23446323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2"/>
          <p:cNvSpPr txBox="1">
            <a:spLocks/>
          </p:cNvSpPr>
          <p:nvPr/>
        </p:nvSpPr>
        <p:spPr>
          <a:xfrm>
            <a:off x="627354" y="523783"/>
            <a:ext cx="10972800" cy="5743852"/>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400" dirty="0">
                <a:latin typeface="DFKai-SB"/>
                <a:ea typeface="+mj-ea"/>
                <a:cs typeface="+mj-cs"/>
              </a:rPr>
              <a:t>計畫</a:t>
            </a:r>
            <a:r>
              <a:rPr lang="zh-TW" altLang="en-US" sz="2400" dirty="0" smtClean="0">
                <a:latin typeface="DFKai-SB"/>
                <a:ea typeface="+mj-ea"/>
                <a:cs typeface="+mj-cs"/>
              </a:rPr>
              <a:t>經費支用</a:t>
            </a:r>
            <a:r>
              <a:rPr lang="en-US" altLang="zh-TW" sz="2400" dirty="0">
                <a:latin typeface="DFKai-SB"/>
                <a:ea typeface="+mj-ea"/>
                <a:cs typeface="+mj-cs"/>
              </a:rPr>
              <a:t>(§6)</a:t>
            </a:r>
          </a:p>
          <a:p>
            <a:pPr marL="1252538" indent="-933450" algn="just"/>
            <a:r>
              <a:rPr lang="zh-TW" altLang="en-US" sz="2400" b="1" dirty="0">
                <a:latin typeface="DFKai-SB"/>
                <a:ea typeface="+mj-ea"/>
                <a:cs typeface="+mj-cs"/>
              </a:rPr>
              <a:t>原則：</a:t>
            </a:r>
            <a:r>
              <a:rPr lang="zh-TW" altLang="en-US" sz="2400" dirty="0">
                <a:latin typeface="DFKai-SB"/>
                <a:ea typeface="+mj-ea"/>
                <a:cs typeface="+mj-cs"/>
              </a:rPr>
              <a:t>計畫執行期間內所發生支出</a:t>
            </a:r>
            <a:r>
              <a:rPr lang="zh-TW" altLang="en-US" sz="2400" dirty="0" smtClean="0">
                <a:latin typeface="DFKai-SB"/>
                <a:ea typeface="+mj-ea"/>
                <a:cs typeface="+mj-cs"/>
              </a:rPr>
              <a:t>。</a:t>
            </a:r>
            <a:endParaRPr lang="en-US" altLang="zh-TW" sz="2400" dirty="0" smtClean="0">
              <a:latin typeface="DFKai-SB"/>
              <a:ea typeface="+mj-ea"/>
              <a:cs typeface="+mj-cs"/>
            </a:endParaRPr>
          </a:p>
          <a:p>
            <a:pPr marL="1766888" lvl="0" indent="-1162050" algn="just" defTabSz="879475"/>
            <a:r>
              <a:rPr lang="zh-TW" altLang="en-US" sz="1800" dirty="0" smtClean="0">
                <a:latin typeface="DFKai-SB"/>
              </a:rPr>
              <a:t>解釋</a:t>
            </a:r>
            <a:r>
              <a:rPr lang="zh-TW" altLang="en-US" sz="1800" dirty="0">
                <a:latin typeface="DFKai-SB"/>
              </a:rPr>
              <a:t>彙編：核定公文核定之計畫執行起始日與協議書、經費表不符時，應</a:t>
            </a:r>
            <a:r>
              <a:rPr lang="zh-TW" altLang="en-US" sz="1800" dirty="0" smtClean="0">
                <a:latin typeface="DFKai-SB"/>
              </a:rPr>
              <a:t>洽計畫核定補助之</a:t>
            </a:r>
            <a:r>
              <a:rPr lang="zh-TW" altLang="en-US" sz="1800" dirty="0">
                <a:latin typeface="DFKai-SB"/>
              </a:rPr>
              <a:t>業務單位查明</a:t>
            </a:r>
            <a:r>
              <a:rPr lang="zh-TW" altLang="en-US" sz="1800" dirty="0" smtClean="0">
                <a:latin typeface="DFKai-SB"/>
              </a:rPr>
              <a:t>確認，以資</a:t>
            </a:r>
            <a:r>
              <a:rPr lang="zh-TW" altLang="en-US" sz="1800" dirty="0">
                <a:latin typeface="DFKai-SB"/>
              </a:rPr>
              <a:t>周延。 </a:t>
            </a:r>
            <a:endParaRPr lang="en-US" altLang="zh-TW" sz="1800" dirty="0">
              <a:latin typeface="DFKai-SB"/>
            </a:endParaRPr>
          </a:p>
          <a:p>
            <a:pPr marL="1757363" indent="-1154113" algn="just">
              <a:tabLst>
                <a:tab pos="1793875" algn="l"/>
              </a:tabLst>
            </a:pPr>
            <a:r>
              <a:rPr lang="zh-TW" altLang="en-US" sz="1800" dirty="0">
                <a:latin typeface="DFKai-SB"/>
              </a:rPr>
              <a:t>解釋彙編</a:t>
            </a:r>
            <a:r>
              <a:rPr lang="zh-TW" altLang="en-US" sz="1800" dirty="0" smtClean="0">
                <a:latin typeface="DFKai-SB"/>
              </a:rPr>
              <a:t>：</a:t>
            </a:r>
            <a:r>
              <a:rPr lang="zh-TW" altLang="en-US" sz="1800" dirty="0">
                <a:latin typeface="DFKai-SB"/>
              </a:rPr>
              <a:t>補助案件未完成核定程序前，執行單位可先行辦理招標</a:t>
            </a:r>
            <a:r>
              <a:rPr lang="zh-TW" altLang="en-US" sz="1800" dirty="0" smtClean="0">
                <a:latin typeface="DFKai-SB"/>
              </a:rPr>
              <a:t>程序</a:t>
            </a:r>
            <a:r>
              <a:rPr lang="zh-TW" altLang="en-US" sz="1800" dirty="0">
                <a:latin typeface="DFKai-SB"/>
              </a:rPr>
              <a:t>，爰本要點僅規範履約日期及原始憑證日期須於計畫核定執行期間內。</a:t>
            </a:r>
            <a:endParaRPr lang="en-US" altLang="zh-TW" sz="1800" dirty="0">
              <a:latin typeface="DFKai-SB"/>
            </a:endParaRPr>
          </a:p>
          <a:p>
            <a:pPr marL="1252538" indent="-933450" algn="just">
              <a:spcBef>
                <a:spcPts val="2400"/>
              </a:spcBef>
            </a:pPr>
            <a:r>
              <a:rPr lang="zh-TW" altLang="en-US" sz="2400" b="1" dirty="0" smtClean="0">
                <a:latin typeface="DFKai-SB"/>
              </a:rPr>
              <a:t>例外：</a:t>
            </a:r>
            <a:r>
              <a:rPr lang="zh-TW" altLang="en-US" sz="2400" dirty="0" smtClean="0">
                <a:latin typeface="DFKai-SB"/>
              </a:rPr>
              <a:t>於</a:t>
            </a:r>
            <a:r>
              <a:rPr lang="zh-TW" altLang="en-US" sz="2400" dirty="0">
                <a:latin typeface="DFKai-SB"/>
              </a:rPr>
              <a:t>計畫期程前、後</a:t>
            </a:r>
            <a:r>
              <a:rPr lang="en-US" altLang="zh-TW" sz="2400" dirty="0">
                <a:latin typeface="DFKai-SB"/>
              </a:rPr>
              <a:t>1</a:t>
            </a:r>
            <a:r>
              <a:rPr lang="zh-TW" altLang="en-US" sz="2400" dirty="0">
                <a:latin typeface="DFKai-SB"/>
              </a:rPr>
              <a:t>個月內所發生與計畫相關之必要支出，</a:t>
            </a:r>
            <a:r>
              <a:rPr lang="zh-TW" altLang="en-US" sz="2800" b="1" dirty="0">
                <a:latin typeface="DFKai-SB"/>
              </a:rPr>
              <a:t>且</a:t>
            </a:r>
            <a:r>
              <a:rPr lang="zh-TW" altLang="en-US" sz="2400" dirty="0">
                <a:latin typeface="DFKai-SB"/>
              </a:rPr>
              <a:t>該項支出無須辦理經費流用者，得敘明原因，循其內部行政程序</a:t>
            </a:r>
            <a:r>
              <a:rPr lang="zh-TW" altLang="en-US" sz="2400" dirty="0" smtClean="0">
                <a:latin typeface="DFKai-SB"/>
              </a:rPr>
              <a:t>辦理，其中</a:t>
            </a:r>
            <a:r>
              <a:rPr lang="zh-TW" altLang="en-US" sz="2400" dirty="0">
                <a:latin typeface="DFKai-SB"/>
              </a:rPr>
              <a:t>所稱</a:t>
            </a:r>
            <a:r>
              <a:rPr lang="zh-TW" altLang="en-US" sz="2400" dirty="0" smtClean="0">
                <a:latin typeface="DFKai-SB"/>
              </a:rPr>
              <a:t>必要支出</a:t>
            </a:r>
            <a:r>
              <a:rPr lang="zh-TW" altLang="en-US" sz="2400" dirty="0">
                <a:latin typeface="DFKai-SB"/>
              </a:rPr>
              <a:t>，應依</a:t>
            </a:r>
            <a:r>
              <a:rPr lang="zh-TW" altLang="en-US" sz="2400" dirty="0" smtClean="0">
                <a:latin typeface="DFKai-SB"/>
              </a:rPr>
              <a:t>補助計畫</a:t>
            </a:r>
            <a:r>
              <a:rPr lang="zh-TW" altLang="en-US" sz="2400" dirty="0">
                <a:latin typeface="DFKai-SB"/>
              </a:rPr>
              <a:t>所定執行事項認定</a:t>
            </a:r>
            <a:r>
              <a:rPr lang="zh-TW" altLang="en-US" sz="2400" dirty="0" smtClean="0">
                <a:latin typeface="DFKai-SB"/>
              </a:rPr>
              <a:t>。</a:t>
            </a:r>
            <a:endParaRPr lang="en-US" altLang="zh-TW" sz="2400" dirty="0" smtClean="0">
              <a:latin typeface="DFKai-SB"/>
            </a:endParaRPr>
          </a:p>
          <a:p>
            <a:pPr marL="1252538" indent="-933450" algn="just">
              <a:spcBef>
                <a:spcPts val="2400"/>
              </a:spcBef>
            </a:pPr>
            <a:r>
              <a:rPr lang="zh-TW" altLang="en-US" sz="2400" b="1" dirty="0">
                <a:latin typeface="DFKai-SB"/>
              </a:rPr>
              <a:t>罰則：</a:t>
            </a:r>
            <a:r>
              <a:rPr lang="zh-TW" altLang="en-US" sz="2400" dirty="0">
                <a:latin typeface="DFKai-SB"/>
              </a:rPr>
              <a:t>發現有未依</a:t>
            </a:r>
            <a:r>
              <a:rPr lang="zh-TW" altLang="en-US" sz="2400" dirty="0" smtClean="0">
                <a:latin typeface="DFKai-SB"/>
              </a:rPr>
              <a:t>補助用途</a:t>
            </a:r>
            <a:r>
              <a:rPr lang="zh-TW" altLang="en-US" sz="2400" dirty="0">
                <a:latin typeface="DFKai-SB"/>
              </a:rPr>
              <a:t>支用、虛報浮報情事、違反法令者</a:t>
            </a:r>
            <a:r>
              <a:rPr lang="zh-TW" altLang="en-US" sz="2400" dirty="0" smtClean="0">
                <a:latin typeface="DFKai-SB"/>
              </a:rPr>
              <a:t>，</a:t>
            </a:r>
            <a:r>
              <a:rPr lang="zh-TW" altLang="en-US" sz="2400" dirty="0">
                <a:latin typeface="DFKai-SB"/>
              </a:rPr>
              <a:t>補助單位</a:t>
            </a:r>
            <a:r>
              <a:rPr lang="zh-TW" altLang="en-US" sz="2400" dirty="0" smtClean="0">
                <a:latin typeface="DFKai-SB"/>
              </a:rPr>
              <a:t>得：</a:t>
            </a:r>
            <a:endParaRPr lang="en-US" altLang="zh-TW" sz="2400" dirty="0" smtClean="0">
              <a:latin typeface="DFKai-SB"/>
            </a:endParaRPr>
          </a:p>
          <a:p>
            <a:pPr marL="1252538" algn="just">
              <a:spcBef>
                <a:spcPts val="0"/>
              </a:spcBef>
            </a:pPr>
            <a:r>
              <a:rPr lang="en-US" altLang="zh-TW" sz="2400" dirty="0" smtClean="0">
                <a:latin typeface="DFKai-SB"/>
              </a:rPr>
              <a:t>1.</a:t>
            </a:r>
            <a:r>
              <a:rPr lang="zh-TW" altLang="en-US" sz="2400" dirty="0" smtClean="0">
                <a:latin typeface="DFKai-SB"/>
              </a:rPr>
              <a:t>要求</a:t>
            </a:r>
            <a:r>
              <a:rPr lang="zh-TW" altLang="en-US" sz="2400" dirty="0">
                <a:latin typeface="DFKai-SB"/>
              </a:rPr>
              <a:t>繳回全部或部分之</a:t>
            </a:r>
            <a:r>
              <a:rPr lang="zh-TW" altLang="en-US" sz="2400" dirty="0" smtClean="0">
                <a:latin typeface="DFKai-SB"/>
              </a:rPr>
              <a:t>補助款。</a:t>
            </a:r>
            <a:endParaRPr lang="en-US" altLang="zh-TW" sz="2400" dirty="0" smtClean="0">
              <a:latin typeface="DFKai-SB"/>
            </a:endParaRPr>
          </a:p>
          <a:p>
            <a:pPr marL="1252538" algn="just">
              <a:spcBef>
                <a:spcPts val="0"/>
              </a:spcBef>
            </a:pPr>
            <a:r>
              <a:rPr lang="en-US" altLang="zh-TW" sz="2400" dirty="0" smtClean="0">
                <a:latin typeface="DFKai-SB"/>
              </a:rPr>
              <a:t>2.</a:t>
            </a:r>
            <a:r>
              <a:rPr lang="zh-TW" altLang="en-US" sz="2400" dirty="0" smtClean="0">
                <a:latin typeface="DFKai-SB"/>
              </a:rPr>
              <a:t>視</a:t>
            </a:r>
            <a:r>
              <a:rPr lang="zh-TW" altLang="en-US" sz="2400" dirty="0">
                <a:latin typeface="DFKai-SB"/>
              </a:rPr>
              <a:t>情節輕重予以停止</a:t>
            </a:r>
            <a:r>
              <a:rPr lang="zh-TW" altLang="en-US" sz="2400" dirty="0" smtClean="0">
                <a:latin typeface="DFKai-SB"/>
              </a:rPr>
              <a:t>補助</a:t>
            </a:r>
            <a:r>
              <a:rPr lang="en-US" altLang="zh-TW" sz="2400" dirty="0">
                <a:latin typeface="DFKai-SB"/>
              </a:rPr>
              <a:t>1</a:t>
            </a:r>
            <a:r>
              <a:rPr lang="zh-TW" altLang="en-US" sz="2400" dirty="0">
                <a:latin typeface="DFKai-SB"/>
              </a:rPr>
              <a:t>年至</a:t>
            </a:r>
            <a:r>
              <a:rPr lang="en-US" altLang="zh-TW" sz="2400" dirty="0">
                <a:latin typeface="DFKai-SB"/>
              </a:rPr>
              <a:t>5</a:t>
            </a:r>
            <a:r>
              <a:rPr lang="zh-TW" altLang="en-US" sz="2400" dirty="0">
                <a:latin typeface="DFKai-SB"/>
              </a:rPr>
              <a:t>年</a:t>
            </a:r>
            <a:r>
              <a:rPr lang="zh-TW" altLang="en-US" sz="2400" dirty="0" smtClean="0">
                <a:latin typeface="DFKai-SB"/>
              </a:rPr>
              <a:t>。</a:t>
            </a:r>
            <a:endParaRPr lang="zh-TW" altLang="en-US" sz="2400" dirty="0">
              <a:latin typeface="DFKai-SB"/>
            </a:endParaRPr>
          </a:p>
        </p:txBody>
      </p:sp>
      <p:pic>
        <p:nvPicPr>
          <p:cNvPr id="2" name="圖片 1">
            <a:hlinkClick r:id="rId2" action="ppaction://hlinkfile"/>
          </p:cNvPr>
          <p:cNvPicPr>
            <a:picLocks noChangeAspect="1"/>
          </p:cNvPicPr>
          <p:nvPr/>
        </p:nvPicPr>
        <p:blipFill>
          <a:blip r:embed="rId3"/>
          <a:stretch>
            <a:fillRect/>
          </a:stretch>
        </p:blipFill>
        <p:spPr>
          <a:xfrm>
            <a:off x="4790621" y="1982914"/>
            <a:ext cx="225705" cy="200993"/>
          </a:xfrm>
          <a:prstGeom prst="rect">
            <a:avLst/>
          </a:prstGeom>
        </p:spPr>
      </p:pic>
      <p:pic>
        <p:nvPicPr>
          <p:cNvPr id="4" name="圖片 3">
            <a:hlinkClick r:id="rId4" action="ppaction://hlinkfile"/>
          </p:cNvPr>
          <p:cNvPicPr>
            <a:picLocks noChangeAspect="1"/>
          </p:cNvPicPr>
          <p:nvPr/>
        </p:nvPicPr>
        <p:blipFill>
          <a:blip r:embed="rId3"/>
          <a:stretch>
            <a:fillRect/>
          </a:stretch>
        </p:blipFill>
        <p:spPr>
          <a:xfrm>
            <a:off x="5156085" y="1975516"/>
            <a:ext cx="225705" cy="200993"/>
          </a:xfrm>
          <a:prstGeom prst="rect">
            <a:avLst/>
          </a:prstGeom>
        </p:spPr>
      </p:pic>
      <p:pic>
        <p:nvPicPr>
          <p:cNvPr id="6" name="圖片 5"/>
          <p:cNvPicPr>
            <a:picLocks noChangeAspect="1"/>
          </p:cNvPicPr>
          <p:nvPr/>
        </p:nvPicPr>
        <p:blipFill>
          <a:blip r:embed="rId5"/>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1652117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txBox="1">
            <a:spLocks/>
          </p:cNvSpPr>
          <p:nvPr/>
        </p:nvSpPr>
        <p:spPr>
          <a:xfrm>
            <a:off x="627354" y="523783"/>
            <a:ext cx="10972800" cy="5743852"/>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TW" sz="2400" b="1" dirty="0" smtClean="0">
              <a:latin typeface="DFKai-SB"/>
              <a:ea typeface="+mj-ea"/>
              <a:cs typeface="+mj-cs"/>
            </a:endParaRPr>
          </a:p>
          <a:p>
            <a:pPr indent="328613"/>
            <a:r>
              <a:rPr lang="zh-TW" altLang="en-US" sz="2400" b="1" dirty="0" smtClean="0">
                <a:latin typeface="DFKai-SB"/>
                <a:ea typeface="+mj-ea"/>
                <a:cs typeface="+mj-cs"/>
              </a:rPr>
              <a:t>人員支領酬勞限制：</a:t>
            </a:r>
            <a:endParaRPr lang="zh-TW" altLang="en-US" sz="2400" b="1" dirty="0">
              <a:latin typeface="DFKai-SB"/>
              <a:ea typeface="+mj-ea"/>
              <a:cs typeface="+mj-cs"/>
            </a:endParaRPr>
          </a:p>
        </p:txBody>
      </p:sp>
      <p:graphicFrame>
        <p:nvGraphicFramePr>
          <p:cNvPr id="9" name="表格 8"/>
          <p:cNvGraphicFramePr>
            <a:graphicFrameLocks noGrp="1"/>
          </p:cNvGraphicFramePr>
          <p:nvPr>
            <p:extLst>
              <p:ext uri="{D42A27DB-BD31-4B8C-83A1-F6EECF244321}">
                <p14:modId xmlns:p14="http://schemas.microsoft.com/office/powerpoint/2010/main" val="1838424334"/>
              </p:ext>
            </p:extLst>
          </p:nvPr>
        </p:nvGraphicFramePr>
        <p:xfrm>
          <a:off x="1641383" y="1775533"/>
          <a:ext cx="8914167" cy="4243530"/>
        </p:xfrm>
        <a:graphic>
          <a:graphicData uri="http://schemas.openxmlformats.org/drawingml/2006/table">
            <a:tbl>
              <a:tblPr firstRow="1" bandRow="1">
                <a:tableStyleId>{5C22544A-7EE6-4342-B048-85BDC9FD1C3A}</a:tableStyleId>
              </a:tblPr>
              <a:tblGrid>
                <a:gridCol w="2078361">
                  <a:extLst>
                    <a:ext uri="{9D8B030D-6E8A-4147-A177-3AD203B41FA5}">
                      <a16:colId xmlns:a16="http://schemas.microsoft.com/office/drawing/2014/main" val="925430181"/>
                    </a:ext>
                  </a:extLst>
                </a:gridCol>
                <a:gridCol w="3071673">
                  <a:extLst>
                    <a:ext uri="{9D8B030D-6E8A-4147-A177-3AD203B41FA5}">
                      <a16:colId xmlns:a16="http://schemas.microsoft.com/office/drawing/2014/main" val="3672721843"/>
                    </a:ext>
                  </a:extLst>
                </a:gridCol>
                <a:gridCol w="3764133">
                  <a:extLst>
                    <a:ext uri="{9D8B030D-6E8A-4147-A177-3AD203B41FA5}">
                      <a16:colId xmlns:a16="http://schemas.microsoft.com/office/drawing/2014/main" val="590051794"/>
                    </a:ext>
                  </a:extLst>
                </a:gridCol>
              </a:tblGrid>
              <a:tr h="1292294">
                <a:tc>
                  <a:txBody>
                    <a:bodyPr/>
                    <a:lstStyle/>
                    <a:p>
                      <a:pPr marL="0" algn="ctr" defTabSz="914400" rtl="0" eaLnBrk="1" latinLnBrk="0" hangingPunct="1">
                        <a:lnSpc>
                          <a:spcPct val="150000"/>
                        </a:lnSpc>
                      </a:pPr>
                      <a:r>
                        <a:rPr lang="zh-TW" altLang="en-US" sz="1800" b="0" kern="1200" dirty="0" smtClean="0">
                          <a:solidFill>
                            <a:schemeClr val="lt1"/>
                          </a:solidFill>
                          <a:latin typeface="+mn-lt"/>
                          <a:ea typeface="+mn-ea"/>
                          <a:cs typeface="+mn-cs"/>
                        </a:rPr>
                        <a:t>類      別</a:t>
                      </a:r>
                      <a:endParaRPr lang="zh-TW" altLang="en-US" sz="1800" b="0" kern="1200" dirty="0">
                        <a:solidFill>
                          <a:schemeClr val="lt1"/>
                        </a:solidFill>
                        <a:latin typeface="+mn-lt"/>
                        <a:ea typeface="+mn-ea"/>
                        <a:cs typeface="+mn-cs"/>
                      </a:endParaRP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dist">
                        <a:lnSpc>
                          <a:spcPct val="100000"/>
                        </a:lnSpc>
                      </a:pPr>
                      <a:r>
                        <a:rPr lang="zh-TW" altLang="en-US" b="0" dirty="0" smtClean="0"/>
                        <a:t>出席費、稿費、審查費、主持費、引言費、諮詢費、訪視費及評鑑費等相關酬勞</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r>
                        <a:rPr lang="zh-TW" altLang="en-US" b="0" dirty="0" smtClean="0"/>
                        <a:t>鐘  點  費</a:t>
                      </a:r>
                      <a:endParaRPr lang="zh-TW" altLang="en-US" b="0" dirty="0"/>
                    </a:p>
                  </a:txBody>
                  <a:tcPr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chemeClr val="tx2">
                        <a:lumMod val="60000"/>
                        <a:lumOff val="40000"/>
                      </a:schemeClr>
                    </a:solidFill>
                  </a:tcPr>
                </a:tc>
                <a:extLst>
                  <a:ext uri="{0D108BD9-81ED-4DB2-BD59-A6C34878D82A}">
                    <a16:rowId xmlns:a16="http://schemas.microsoft.com/office/drawing/2014/main" val="1511547909"/>
                  </a:ext>
                </a:extLst>
              </a:tr>
              <a:tr h="1475618">
                <a:tc>
                  <a:txBody>
                    <a:bodyPr/>
                    <a:lstStyle/>
                    <a:p>
                      <a:pPr algn="ctr"/>
                      <a:r>
                        <a:rPr lang="zh-TW" altLang="en-US" dirty="0" smtClean="0"/>
                        <a:t>補助單位人員</a:t>
                      </a:r>
                      <a:endParaRPr lang="zh-TW" altLang="en-US" dirty="0"/>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zh-TW" altLang="en-US" dirty="0" smtClean="0"/>
                        <a:t>不得支領</a:t>
                      </a:r>
                      <a:endParaRPr lang="zh-TW" alt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TW" altLang="en-US" dirty="0" smtClean="0"/>
                        <a:t>實際擔任授課者   得支領</a:t>
                      </a:r>
                      <a:endParaRPr lang="en-US" altLang="zh-TW" dirty="0" smtClean="0"/>
                    </a:p>
                    <a:p>
                      <a:pPr marL="0" marR="0" indent="0" algn="ctr" defTabSz="914400" rtl="0" eaLnBrk="1" fontAlgn="auto" latinLnBrk="0" hangingPunct="1">
                        <a:lnSpc>
                          <a:spcPct val="150000"/>
                        </a:lnSpc>
                        <a:spcBef>
                          <a:spcPts val="0"/>
                        </a:spcBef>
                        <a:spcAft>
                          <a:spcPts val="0"/>
                        </a:spcAft>
                        <a:buClrTx/>
                        <a:buSzTx/>
                        <a:buFontTx/>
                        <a:buNone/>
                        <a:tabLst/>
                        <a:defRPr/>
                      </a:pPr>
                      <a:r>
                        <a:rPr lang="en-US" altLang="zh-TW" dirty="0" smtClean="0"/>
                        <a:t>(</a:t>
                      </a:r>
                      <a:r>
                        <a:rPr lang="zh-TW" altLang="en-US" sz="1800" b="0" i="0" kern="1200" dirty="0" smtClean="0">
                          <a:solidFill>
                            <a:schemeClr val="dk1"/>
                          </a:solidFill>
                          <a:effectLst/>
                          <a:latin typeface="+mn-lt"/>
                          <a:ea typeface="+mn-ea"/>
                          <a:cs typeface="+mn-cs"/>
                        </a:rPr>
                        <a:t>依內聘講座標準</a:t>
                      </a:r>
                      <a:r>
                        <a:rPr lang="en-US" altLang="zh-TW" dirty="0" smtClean="0"/>
                        <a:t>)</a:t>
                      </a:r>
                      <a:endParaRPr lang="zh-TW" altLang="en-US" dirty="0"/>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19057128"/>
                  </a:ext>
                </a:extLst>
              </a:tr>
              <a:tr h="1475618">
                <a:tc>
                  <a:txBody>
                    <a:bodyPr/>
                    <a:lstStyle/>
                    <a:p>
                      <a:pPr algn="ctr"/>
                      <a:r>
                        <a:rPr lang="zh-TW" altLang="en-US" dirty="0" smtClean="0"/>
                        <a:t>校  內  人  員</a:t>
                      </a:r>
                      <a:endParaRPr lang="zh-TW" altLang="en-US" dirty="0"/>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zh-TW" altLang="en-US" dirty="0" smtClean="0"/>
                        <a:t>不得支領</a:t>
                      </a:r>
                      <a:endParaRPr lang="zh-TW" alt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TW" altLang="en-US" sz="1800" kern="1200" dirty="0" smtClean="0">
                          <a:solidFill>
                            <a:schemeClr val="dk1"/>
                          </a:solidFill>
                          <a:latin typeface="+mn-lt"/>
                          <a:ea typeface="+mn-ea"/>
                          <a:cs typeface="+mn-cs"/>
                        </a:rPr>
                        <a:t>實際擔任授課者   得支領</a:t>
                      </a:r>
                      <a:r>
                        <a:rPr lang="en-US" altLang="zh-TW" sz="1800" kern="1200" dirty="0" smtClean="0">
                          <a:solidFill>
                            <a:schemeClr val="dk1"/>
                          </a:solidFill>
                          <a:latin typeface="+mn-lt"/>
                          <a:ea typeface="+mn-ea"/>
                          <a:cs typeface="+mn-cs"/>
                        </a:rPr>
                        <a:t/>
                      </a:r>
                      <a:br>
                        <a:rPr lang="en-US" altLang="zh-TW" sz="1800" kern="1200" dirty="0" smtClean="0">
                          <a:solidFill>
                            <a:schemeClr val="dk1"/>
                          </a:solidFill>
                          <a:latin typeface="+mn-lt"/>
                          <a:ea typeface="+mn-ea"/>
                          <a:cs typeface="+mn-cs"/>
                        </a:rPr>
                      </a:br>
                      <a:r>
                        <a:rPr lang="en-US" altLang="zh-TW" sz="1800" kern="1200" dirty="0" smtClean="0">
                          <a:solidFill>
                            <a:schemeClr val="dk1"/>
                          </a:solidFill>
                          <a:latin typeface="+mn-lt"/>
                          <a:ea typeface="+mn-ea"/>
                          <a:cs typeface="+mn-cs"/>
                        </a:rPr>
                        <a:t>(</a:t>
                      </a:r>
                      <a:r>
                        <a:rPr lang="zh-TW" altLang="en-US" sz="1800" kern="1200" dirty="0" smtClean="0">
                          <a:solidFill>
                            <a:schemeClr val="dk1"/>
                          </a:solidFill>
                          <a:latin typeface="+mn-lt"/>
                          <a:ea typeface="+mn-ea"/>
                          <a:cs typeface="+mn-cs"/>
                        </a:rPr>
                        <a:t>依內聘講座標準</a:t>
                      </a:r>
                      <a:r>
                        <a:rPr lang="en-US" altLang="zh-TW" sz="1800" kern="1200" dirty="0" smtClean="0">
                          <a:solidFill>
                            <a:schemeClr val="dk1"/>
                          </a:solidFill>
                          <a:latin typeface="+mn-lt"/>
                          <a:ea typeface="+mn-ea"/>
                          <a:cs typeface="+mn-cs"/>
                        </a:rPr>
                        <a:t>)</a:t>
                      </a:r>
                      <a:endParaRPr lang="zh-TW" altLang="en-US" sz="18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91148156"/>
                  </a:ext>
                </a:extLst>
              </a:tr>
            </a:tbl>
          </a:graphicData>
        </a:graphic>
      </p:graphicFrame>
      <p:pic>
        <p:nvPicPr>
          <p:cNvPr id="5" name="圖片 4"/>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38418233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2"/>
          <p:cNvSpPr txBox="1">
            <a:spLocks/>
          </p:cNvSpPr>
          <p:nvPr/>
        </p:nvSpPr>
        <p:spPr>
          <a:xfrm>
            <a:off x="627354" y="825623"/>
            <a:ext cx="10972800" cy="5442011"/>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193925" indent="-1830388">
              <a:spcBef>
                <a:spcPts val="2400"/>
              </a:spcBef>
            </a:pPr>
            <a:r>
              <a:rPr lang="zh-TW" altLang="en-US" sz="2400" b="1" dirty="0">
                <a:latin typeface="DFKai-SB"/>
                <a:ea typeface="+mj-ea"/>
                <a:cs typeface="+mj-cs"/>
              </a:rPr>
              <a:t>款項之支用：</a:t>
            </a:r>
            <a:r>
              <a:rPr lang="zh-TW" altLang="en-US" sz="2400" dirty="0">
                <a:latin typeface="DFKai-SB"/>
              </a:rPr>
              <a:t>除零用金</a:t>
            </a:r>
            <a:r>
              <a:rPr lang="zh-TW" altLang="en-US" sz="2400" dirty="0" smtClean="0">
                <a:latin typeface="DFKai-SB"/>
              </a:rPr>
              <a:t>限額</a:t>
            </a:r>
            <a:r>
              <a:rPr lang="en-US" altLang="zh-TW" sz="2400" dirty="0" smtClean="0">
                <a:latin typeface="DFKai-SB"/>
              </a:rPr>
              <a:t>(1</a:t>
            </a:r>
            <a:r>
              <a:rPr lang="zh-TW" altLang="en-US" sz="2400" dirty="0" smtClean="0">
                <a:latin typeface="DFKai-SB"/>
              </a:rPr>
              <a:t>萬元</a:t>
            </a:r>
            <a:r>
              <a:rPr lang="en-US" altLang="zh-TW" sz="2400" dirty="0" smtClean="0">
                <a:latin typeface="DFKai-SB"/>
              </a:rPr>
              <a:t>)</a:t>
            </a:r>
            <a:r>
              <a:rPr lang="zh-TW" altLang="en-US" sz="2400" dirty="0" smtClean="0">
                <a:latin typeface="DFKai-SB"/>
              </a:rPr>
              <a:t>以下</a:t>
            </a:r>
            <a:r>
              <a:rPr lang="zh-TW" altLang="en-US" sz="2400" dirty="0">
                <a:latin typeface="DFKai-SB"/>
              </a:rPr>
              <a:t>之小額付款得由相關</a:t>
            </a:r>
            <a:r>
              <a:rPr lang="zh-TW" altLang="en-US" sz="2400" dirty="0" smtClean="0">
                <a:latin typeface="DFKai-SB"/>
              </a:rPr>
              <a:t>人員墊付</a:t>
            </a:r>
            <a:r>
              <a:rPr lang="zh-TW" altLang="en-US" sz="2400" dirty="0">
                <a:latin typeface="DFKai-SB"/>
              </a:rPr>
              <a:t>外，其餘均應逕付受款人，不得由計畫主持人或執行單位</a:t>
            </a:r>
            <a:r>
              <a:rPr lang="zh-TW" altLang="en-US" sz="2400" dirty="0" smtClean="0">
                <a:latin typeface="DFKai-SB"/>
              </a:rPr>
              <a:t>人員代</a:t>
            </a:r>
            <a:r>
              <a:rPr lang="zh-TW" altLang="en-US" sz="2400" dirty="0">
                <a:latin typeface="DFKai-SB"/>
              </a:rPr>
              <a:t>領轉付，若有特殊情況，須先行預借或墊付者，應循內部行政</a:t>
            </a:r>
            <a:r>
              <a:rPr lang="zh-TW" altLang="en-US" sz="2400" dirty="0" smtClean="0">
                <a:latin typeface="DFKai-SB"/>
              </a:rPr>
              <a:t>程序</a:t>
            </a:r>
            <a:r>
              <a:rPr lang="zh-TW" altLang="en-US" sz="2400" dirty="0">
                <a:latin typeface="DFKai-SB"/>
              </a:rPr>
              <a:t>簽准後辦理。</a:t>
            </a:r>
          </a:p>
        </p:txBody>
      </p:sp>
      <p:graphicFrame>
        <p:nvGraphicFramePr>
          <p:cNvPr id="5" name="表格 4"/>
          <p:cNvGraphicFramePr>
            <a:graphicFrameLocks noGrp="1"/>
          </p:cNvGraphicFramePr>
          <p:nvPr>
            <p:extLst>
              <p:ext uri="{D42A27DB-BD31-4B8C-83A1-F6EECF244321}">
                <p14:modId xmlns:p14="http://schemas.microsoft.com/office/powerpoint/2010/main" val="1852096110"/>
              </p:ext>
            </p:extLst>
          </p:nvPr>
        </p:nvGraphicFramePr>
        <p:xfrm>
          <a:off x="1818936" y="2902997"/>
          <a:ext cx="8567937" cy="3009533"/>
        </p:xfrm>
        <a:graphic>
          <a:graphicData uri="http://schemas.openxmlformats.org/drawingml/2006/table">
            <a:tbl>
              <a:tblPr>
                <a:tableStyleId>{5C22544A-7EE6-4342-B048-85BDC9FD1C3A}</a:tableStyleId>
              </a:tblPr>
              <a:tblGrid>
                <a:gridCol w="1997637">
                  <a:extLst>
                    <a:ext uri="{9D8B030D-6E8A-4147-A177-3AD203B41FA5}">
                      <a16:colId xmlns:a16="http://schemas.microsoft.com/office/drawing/2014/main" val="925430181"/>
                    </a:ext>
                  </a:extLst>
                </a:gridCol>
                <a:gridCol w="2952368">
                  <a:extLst>
                    <a:ext uri="{9D8B030D-6E8A-4147-A177-3AD203B41FA5}">
                      <a16:colId xmlns:a16="http://schemas.microsoft.com/office/drawing/2014/main" val="3672721843"/>
                    </a:ext>
                  </a:extLst>
                </a:gridCol>
                <a:gridCol w="3617932">
                  <a:extLst>
                    <a:ext uri="{9D8B030D-6E8A-4147-A177-3AD203B41FA5}">
                      <a16:colId xmlns:a16="http://schemas.microsoft.com/office/drawing/2014/main" val="590051794"/>
                    </a:ext>
                  </a:extLst>
                </a:gridCol>
              </a:tblGrid>
              <a:tr h="697617">
                <a:tc>
                  <a:txBody>
                    <a:bodyPr/>
                    <a:lstStyle/>
                    <a:p>
                      <a:pPr marL="0" algn="ctr" defTabSz="914400" rtl="0" eaLnBrk="1" latinLnBrk="0" hangingPunct="1">
                        <a:lnSpc>
                          <a:spcPct val="150000"/>
                        </a:lnSpc>
                      </a:pPr>
                      <a:r>
                        <a:rPr lang="zh-TW" altLang="en-US" dirty="0" smtClean="0">
                          <a:solidFill>
                            <a:schemeClr val="bg1"/>
                          </a:solidFill>
                        </a:rPr>
                        <a:t>付款方式</a:t>
                      </a:r>
                      <a:endParaRPr lang="zh-TW" altLang="en-US" sz="1800" b="1" kern="1200" dirty="0">
                        <a:solidFill>
                          <a:schemeClr val="bg1"/>
                        </a:solidFill>
                        <a:latin typeface="+mn-lt"/>
                        <a:ea typeface="+mn-ea"/>
                        <a:cs typeface="+mn-cs"/>
                      </a:endParaRP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lnSpc>
                          <a:spcPct val="150000"/>
                        </a:lnSpc>
                      </a:pPr>
                      <a:r>
                        <a:rPr lang="en-US" altLang="zh-TW" dirty="0" smtClean="0">
                          <a:solidFill>
                            <a:schemeClr val="bg1"/>
                          </a:solidFill>
                        </a:rPr>
                        <a:t>1</a:t>
                      </a:r>
                      <a:r>
                        <a:rPr lang="zh-TW" altLang="en-US" dirty="0" smtClean="0">
                          <a:solidFill>
                            <a:schemeClr val="bg1"/>
                          </a:solidFill>
                        </a:rPr>
                        <a:t>萬元以下小額採購</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r>
                        <a:rPr lang="zh-TW" altLang="en-US" dirty="0" smtClean="0">
                          <a:solidFill>
                            <a:schemeClr val="bg1"/>
                          </a:solidFill>
                        </a:rPr>
                        <a:t>超過</a:t>
                      </a:r>
                      <a:r>
                        <a:rPr lang="en-US" altLang="zh-TW" dirty="0" smtClean="0">
                          <a:solidFill>
                            <a:schemeClr val="bg1"/>
                          </a:solidFill>
                        </a:rPr>
                        <a:t>1</a:t>
                      </a:r>
                      <a:r>
                        <a:rPr lang="zh-TW" altLang="en-US" dirty="0" smtClean="0">
                          <a:solidFill>
                            <a:schemeClr val="bg1"/>
                          </a:solidFill>
                        </a:rPr>
                        <a:t>萬元小額採購</a:t>
                      </a:r>
                      <a:endParaRPr lang="zh-TW" altLang="en-US" dirty="0">
                        <a:solidFill>
                          <a:schemeClr val="bg1"/>
                        </a:solidFill>
                      </a:endParaRPr>
                    </a:p>
                  </a:txBody>
                  <a:tcPr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chemeClr val="tx2">
                        <a:lumMod val="60000"/>
                        <a:lumOff val="40000"/>
                      </a:schemeClr>
                    </a:solidFill>
                  </a:tcPr>
                </a:tc>
                <a:extLst>
                  <a:ext uri="{0D108BD9-81ED-4DB2-BD59-A6C34878D82A}">
                    <a16:rowId xmlns:a16="http://schemas.microsoft.com/office/drawing/2014/main" val="1511547909"/>
                  </a:ext>
                </a:extLst>
              </a:tr>
              <a:tr h="800802">
                <a:tc>
                  <a:txBody>
                    <a:bodyPr/>
                    <a:lstStyle/>
                    <a:p>
                      <a:pPr algn="ctr"/>
                      <a:r>
                        <a:rPr lang="zh-TW" altLang="en-US" dirty="0" smtClean="0"/>
                        <a:t>逕付受款人</a:t>
                      </a:r>
                      <a:endParaRPr lang="zh-TW" altLang="en-US" dirty="0"/>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zh-TW" altLang="en-US" dirty="0" smtClean="0"/>
                        <a:t>支出憑證黏存單</a:t>
                      </a:r>
                      <a:endParaRPr lang="zh-TW" alt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TW" altLang="en-US" dirty="0" smtClean="0"/>
                        <a:t>支出憑證黏存單</a:t>
                      </a:r>
                      <a:endParaRPr lang="zh-TW" altLang="en-US" dirty="0"/>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19057128"/>
                  </a:ext>
                </a:extLst>
              </a:tr>
              <a:tr h="714694">
                <a:tc>
                  <a:txBody>
                    <a:bodyPr/>
                    <a:lstStyle/>
                    <a:p>
                      <a:pPr algn="ctr"/>
                      <a:r>
                        <a:rPr lang="zh-TW" altLang="en-US" dirty="0" smtClean="0"/>
                        <a:t>預          借</a:t>
                      </a:r>
                      <a:endParaRPr lang="zh-TW" altLang="en-US" dirty="0"/>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zh-TW" altLang="en-US" dirty="0" smtClean="0">
                          <a:solidFill>
                            <a:schemeClr val="tx1"/>
                          </a:solidFill>
                        </a:rPr>
                        <a:t>預借單 </a:t>
                      </a:r>
                      <a:r>
                        <a:rPr lang="en-US" altLang="zh-TW" dirty="0" smtClean="0">
                          <a:solidFill>
                            <a:schemeClr val="tx1"/>
                          </a:solidFill>
                        </a:rPr>
                        <a:t>+</a:t>
                      </a:r>
                      <a:r>
                        <a:rPr lang="zh-TW" altLang="en-US" dirty="0" smtClean="0">
                          <a:solidFill>
                            <a:schemeClr val="tx1"/>
                          </a:solidFill>
                        </a:rPr>
                        <a:t> 奉准簽文</a:t>
                      </a:r>
                      <a:endParaRPr lang="zh-TW" altLang="en-US"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zh-TW" altLang="en-US" dirty="0" smtClean="0">
                          <a:solidFill>
                            <a:schemeClr val="tx1"/>
                          </a:solidFill>
                        </a:rPr>
                        <a:t>預借單 </a:t>
                      </a:r>
                      <a:r>
                        <a:rPr lang="en-US" altLang="zh-TW" dirty="0" smtClean="0">
                          <a:solidFill>
                            <a:schemeClr val="tx1"/>
                          </a:solidFill>
                        </a:rPr>
                        <a:t>+</a:t>
                      </a:r>
                      <a:r>
                        <a:rPr lang="zh-TW" altLang="en-US" dirty="0" smtClean="0">
                          <a:solidFill>
                            <a:schemeClr val="tx1"/>
                          </a:solidFill>
                        </a:rPr>
                        <a:t> 奉准簽文</a:t>
                      </a:r>
                      <a:endParaRPr lang="zh-TW" altLang="en-US" dirty="0">
                        <a:solidFill>
                          <a:schemeClr val="tx1"/>
                        </a:solidFill>
                      </a:endParaRP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91148156"/>
                  </a:ext>
                </a:extLst>
              </a:tr>
              <a:tr h="796420">
                <a:tc>
                  <a:txBody>
                    <a:bodyPr/>
                    <a:lstStyle/>
                    <a:p>
                      <a:pPr algn="ctr"/>
                      <a:r>
                        <a:rPr lang="zh-TW" altLang="en-US" dirty="0" smtClean="0"/>
                        <a:t>代          墊</a:t>
                      </a:r>
                      <a:endParaRPr lang="zh-TW" altLang="en-US" dirty="0"/>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zh-TW" altLang="en-US" dirty="0" smtClean="0">
                          <a:solidFill>
                            <a:schemeClr val="tx1"/>
                          </a:solidFill>
                        </a:rPr>
                        <a:t>支出憑證黏存單</a:t>
                      </a:r>
                      <a:endParaRPr lang="zh-TW" altLang="en-US"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zh-TW" altLang="en-US" dirty="0" smtClean="0">
                          <a:solidFill>
                            <a:schemeClr val="tx1"/>
                          </a:solidFill>
                        </a:rPr>
                        <a:t>支出憑證黏存單 </a:t>
                      </a:r>
                      <a:r>
                        <a:rPr lang="en-US" altLang="zh-TW" dirty="0" smtClean="0">
                          <a:solidFill>
                            <a:schemeClr val="tx1"/>
                          </a:solidFill>
                        </a:rPr>
                        <a:t>+</a:t>
                      </a:r>
                      <a:r>
                        <a:rPr lang="zh-TW" altLang="en-US" dirty="0" smtClean="0">
                          <a:solidFill>
                            <a:schemeClr val="tx1"/>
                          </a:solidFill>
                        </a:rPr>
                        <a:t> 奉准簽文</a:t>
                      </a:r>
                      <a:endParaRPr lang="zh-TW" altLang="en-US" dirty="0">
                        <a:solidFill>
                          <a:schemeClr val="tx1"/>
                        </a:solidFill>
                      </a:endParaRP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030644386"/>
                  </a:ext>
                </a:extLst>
              </a:tr>
            </a:tbl>
          </a:graphicData>
        </a:graphic>
      </p:graphicFrame>
      <p:pic>
        <p:nvPicPr>
          <p:cNvPr id="6" name="圖片 5"/>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35650556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2"/>
          <p:cNvSpPr txBox="1">
            <a:spLocks/>
          </p:cNvSpPr>
          <p:nvPr/>
        </p:nvSpPr>
        <p:spPr>
          <a:xfrm>
            <a:off x="627354" y="523783"/>
            <a:ext cx="10972800" cy="5743852"/>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400" dirty="0" smtClean="0">
                <a:latin typeface="DFKai-SB"/>
                <a:ea typeface="+mj-ea"/>
                <a:cs typeface="+mj-cs"/>
              </a:rPr>
              <a:t>計畫</a:t>
            </a:r>
            <a:r>
              <a:rPr lang="zh-TW" altLang="en-US" sz="2400" dirty="0">
                <a:latin typeface="DFKai-SB"/>
                <a:ea typeface="+mj-ea"/>
                <a:cs typeface="+mj-cs"/>
              </a:rPr>
              <a:t>設備採購</a:t>
            </a:r>
            <a:r>
              <a:rPr lang="en-US" altLang="zh-TW" sz="2400" dirty="0" smtClean="0">
                <a:latin typeface="DFKai-SB"/>
                <a:ea typeface="+mj-ea"/>
                <a:cs typeface="+mj-cs"/>
              </a:rPr>
              <a:t>(§7)</a:t>
            </a:r>
            <a:endParaRPr lang="en-US" altLang="zh-TW" sz="2400" dirty="0">
              <a:latin typeface="DFKai-SB"/>
              <a:ea typeface="+mj-ea"/>
              <a:cs typeface="+mj-cs"/>
            </a:endParaRPr>
          </a:p>
          <a:p>
            <a:pPr marL="630238" indent="-319088" algn="just">
              <a:lnSpc>
                <a:spcPts val="3500"/>
              </a:lnSpc>
              <a:spcBef>
                <a:spcPts val="2400"/>
              </a:spcBef>
              <a:buClr>
                <a:schemeClr val="bg2">
                  <a:lumMod val="25000"/>
                </a:schemeClr>
              </a:buClr>
              <a:buFont typeface="DFKai-SB" panose="03000509000000000000" pitchFamily="65" charset="-120"/>
              <a:buChar char="†"/>
            </a:pPr>
            <a:r>
              <a:rPr lang="zh-TW" altLang="en-US" sz="2400" dirty="0" smtClean="0">
                <a:latin typeface="DFKai-SB"/>
              </a:rPr>
              <a:t>原</a:t>
            </a:r>
            <a:r>
              <a:rPr lang="zh-TW" altLang="en-US" sz="2400" dirty="0">
                <a:latin typeface="DFKai-SB"/>
              </a:rPr>
              <a:t>編列購置耐用</a:t>
            </a:r>
            <a:r>
              <a:rPr lang="zh-TW" altLang="en-US" sz="2400" dirty="0" smtClean="0">
                <a:latin typeface="DFKai-SB"/>
              </a:rPr>
              <a:t>年限</a:t>
            </a:r>
            <a:r>
              <a:rPr lang="en-US" altLang="zh-TW" sz="2400" dirty="0" smtClean="0">
                <a:latin typeface="DFKai-SB"/>
              </a:rPr>
              <a:t>2</a:t>
            </a:r>
            <a:r>
              <a:rPr lang="zh-TW" altLang="en-US" sz="2400" dirty="0" smtClean="0">
                <a:latin typeface="DFKai-SB"/>
              </a:rPr>
              <a:t>年</a:t>
            </a:r>
            <a:r>
              <a:rPr lang="zh-TW" altLang="en-US" sz="2400" dirty="0">
                <a:latin typeface="DFKai-SB"/>
              </a:rPr>
              <a:t>以上且金額新</a:t>
            </a:r>
            <a:r>
              <a:rPr lang="zh-TW" altLang="en-US" sz="2400" dirty="0" smtClean="0">
                <a:latin typeface="DFKai-SB"/>
              </a:rPr>
              <a:t>臺幣</a:t>
            </a:r>
            <a:r>
              <a:rPr lang="en-US" altLang="zh-TW" sz="2400" dirty="0" smtClean="0">
                <a:latin typeface="DFKai-SB"/>
              </a:rPr>
              <a:t>1</a:t>
            </a:r>
            <a:r>
              <a:rPr lang="zh-TW" altLang="en-US" sz="2400" dirty="0" smtClean="0">
                <a:latin typeface="DFKai-SB"/>
              </a:rPr>
              <a:t>萬</a:t>
            </a:r>
            <a:r>
              <a:rPr lang="zh-TW" altLang="en-US" sz="2400" dirty="0">
                <a:latin typeface="DFKai-SB"/>
              </a:rPr>
              <a:t>元以上之資本門</a:t>
            </a:r>
            <a:r>
              <a:rPr lang="zh-TW" altLang="en-US" sz="2400" dirty="0" smtClean="0">
                <a:latin typeface="DFKai-SB"/>
              </a:rPr>
              <a:t>項目</a:t>
            </a:r>
            <a:r>
              <a:rPr lang="zh-TW" altLang="en-US" sz="2400" dirty="0">
                <a:latin typeface="DFKai-SB"/>
              </a:rPr>
              <a:t>，如實際執行支出未</a:t>
            </a:r>
            <a:r>
              <a:rPr lang="zh-TW" altLang="en-US" sz="2400" dirty="0" smtClean="0">
                <a:latin typeface="DFKai-SB"/>
              </a:rPr>
              <a:t>達</a:t>
            </a:r>
            <a:r>
              <a:rPr lang="en-US" altLang="zh-TW" sz="2400" dirty="0" smtClean="0">
                <a:latin typeface="DFKai-SB"/>
              </a:rPr>
              <a:t>1</a:t>
            </a:r>
            <a:r>
              <a:rPr lang="zh-TW" altLang="en-US" sz="2400" dirty="0" smtClean="0">
                <a:latin typeface="DFKai-SB"/>
              </a:rPr>
              <a:t>萬</a:t>
            </a:r>
            <a:r>
              <a:rPr lang="zh-TW" altLang="en-US" sz="2400" dirty="0">
                <a:latin typeface="DFKai-SB"/>
              </a:rPr>
              <a:t>元者，仍視為資本門經費</a:t>
            </a:r>
            <a:r>
              <a:rPr lang="zh-TW" altLang="en-US" sz="2400" dirty="0" smtClean="0">
                <a:latin typeface="DFKai-SB"/>
              </a:rPr>
              <a:t>。</a:t>
            </a:r>
            <a:endParaRPr lang="en-US" altLang="zh-TW" sz="2400" dirty="0" smtClean="0">
              <a:latin typeface="DFKai-SB"/>
            </a:endParaRPr>
          </a:p>
          <a:p>
            <a:pPr marL="630238" indent="-319088" algn="just">
              <a:lnSpc>
                <a:spcPts val="3500"/>
              </a:lnSpc>
              <a:spcBef>
                <a:spcPts val="2400"/>
              </a:spcBef>
              <a:buClr>
                <a:schemeClr val="bg2">
                  <a:lumMod val="25000"/>
                </a:schemeClr>
              </a:buClr>
              <a:buFont typeface="DFKai-SB" panose="03000509000000000000" pitchFamily="65" charset="-120"/>
              <a:buChar char="†"/>
            </a:pPr>
            <a:r>
              <a:rPr lang="zh-TW" altLang="en-US" sz="2400" dirty="0">
                <a:latin typeface="DFKai-SB"/>
              </a:rPr>
              <a:t>補助計畫經費所採購之設備，應於設備上以標籤註記</a:t>
            </a:r>
            <a:r>
              <a:rPr lang="zh-TW" altLang="en-US" sz="2400" dirty="0" smtClean="0">
                <a:latin typeface="DFKai-SB"/>
              </a:rPr>
              <a:t>「</a:t>
            </a:r>
            <a:r>
              <a:rPr lang="en-US" altLang="zh-TW" sz="3200" dirty="0" err="1" smtClean="0">
                <a:latin typeface="DFKai-SB"/>
              </a:rPr>
              <a:t>oo</a:t>
            </a:r>
            <a:r>
              <a:rPr lang="zh-TW" altLang="en-US" sz="2400" dirty="0" smtClean="0">
                <a:latin typeface="DFKai-SB"/>
              </a:rPr>
              <a:t>補助</a:t>
            </a:r>
            <a:r>
              <a:rPr lang="zh-TW" altLang="en-US" sz="2400" dirty="0">
                <a:latin typeface="DFKai-SB"/>
              </a:rPr>
              <a:t>」字樣，並在財產帳上列明，備供查核。</a:t>
            </a:r>
            <a:endParaRPr lang="en-US" altLang="zh-TW" sz="2400" dirty="0">
              <a:latin typeface="DFKai-SB"/>
            </a:endParaRPr>
          </a:p>
          <a:p>
            <a:pPr marL="1757363" indent="-1154113" algn="just">
              <a:spcBef>
                <a:spcPts val="2400"/>
              </a:spcBef>
              <a:tabLst>
                <a:tab pos="1793875" algn="l"/>
              </a:tabLst>
            </a:pPr>
            <a:r>
              <a:rPr lang="zh-TW" altLang="en-US" sz="1800" dirty="0" smtClean="0">
                <a:latin typeface="DFKai-SB"/>
              </a:rPr>
              <a:t>解釋</a:t>
            </a:r>
            <a:r>
              <a:rPr lang="zh-TW" altLang="en-US" sz="1800" dirty="0">
                <a:latin typeface="DFKai-SB"/>
              </a:rPr>
              <a:t>彙編：資料蒐集</a:t>
            </a:r>
            <a:r>
              <a:rPr lang="zh-TW" altLang="en-US" sz="1800" dirty="0" smtClean="0">
                <a:latin typeface="DFKai-SB"/>
              </a:rPr>
              <a:t>費項下購買圖書，依教育部補</a:t>
            </a:r>
            <a:r>
              <a:rPr lang="en-US" altLang="zh-TW" sz="1800" dirty="0">
                <a:latin typeface="DFKai-SB"/>
              </a:rPr>
              <a:t>(</a:t>
            </a:r>
            <a:r>
              <a:rPr lang="zh-TW" altLang="en-US" sz="1800" dirty="0">
                <a:latin typeface="DFKai-SB"/>
              </a:rPr>
              <a:t>捐</a:t>
            </a:r>
            <a:r>
              <a:rPr lang="en-US" altLang="zh-TW" sz="1800" dirty="0">
                <a:latin typeface="DFKai-SB"/>
              </a:rPr>
              <a:t>)</a:t>
            </a:r>
            <a:r>
              <a:rPr lang="zh-TW" altLang="en-US" sz="1800" dirty="0">
                <a:latin typeface="DFKai-SB"/>
              </a:rPr>
              <a:t>助及委辦計畫經費編列基準表，資料蒐集費係辦理計畫所須購置或</a:t>
            </a:r>
            <a:r>
              <a:rPr lang="zh-TW" altLang="en-US" sz="1800" dirty="0" smtClean="0">
                <a:latin typeface="DFKai-SB"/>
              </a:rPr>
              <a:t>影印必需</a:t>
            </a:r>
            <a:r>
              <a:rPr lang="zh-TW" altLang="en-US" sz="1800" dirty="0">
                <a:latin typeface="DFKai-SB"/>
              </a:rPr>
              <a:t>之參考圖書資料，且圖書之購置以具有專門性且與計畫直接有關者為限，爰其</a:t>
            </a:r>
            <a:r>
              <a:rPr lang="zh-TW" altLang="en-US" sz="1800" dirty="0" smtClean="0">
                <a:latin typeface="DFKai-SB"/>
              </a:rPr>
              <a:t>性質</a:t>
            </a:r>
            <a:r>
              <a:rPr lang="zh-TW" altLang="en-US" sz="1800" dirty="0">
                <a:latin typeface="DFKai-SB"/>
              </a:rPr>
              <a:t>應屬短期參考書</a:t>
            </a:r>
            <a:r>
              <a:rPr lang="en-US" altLang="zh-TW" sz="1800" dirty="0">
                <a:latin typeface="DFKai-SB"/>
              </a:rPr>
              <a:t>(</a:t>
            </a:r>
            <a:r>
              <a:rPr lang="zh-TW" altLang="en-US" sz="1800" dirty="0">
                <a:latin typeface="DFKai-SB"/>
              </a:rPr>
              <a:t>未達</a:t>
            </a:r>
            <a:r>
              <a:rPr lang="en-US" altLang="zh-TW" sz="1800" dirty="0">
                <a:latin typeface="DFKai-SB"/>
              </a:rPr>
              <a:t>2</a:t>
            </a:r>
            <a:r>
              <a:rPr lang="zh-TW" altLang="en-US" sz="1800" dirty="0">
                <a:latin typeface="DFKai-SB"/>
              </a:rPr>
              <a:t>年</a:t>
            </a:r>
            <a:r>
              <a:rPr lang="en-US" altLang="zh-TW" sz="1800" dirty="0">
                <a:latin typeface="DFKai-SB"/>
              </a:rPr>
              <a:t>)</a:t>
            </a:r>
            <a:r>
              <a:rPr lang="zh-TW" altLang="en-US" sz="1800" dirty="0">
                <a:latin typeface="DFKai-SB"/>
              </a:rPr>
              <a:t>且為經常性小額支付，不宜列入財產帳。如屬圖書館</a:t>
            </a:r>
            <a:r>
              <a:rPr lang="zh-TW" altLang="en-US" sz="1800" dirty="0" smtClean="0">
                <a:latin typeface="DFKai-SB"/>
              </a:rPr>
              <a:t>典藏之</a:t>
            </a:r>
            <a:r>
              <a:rPr lang="zh-TW" altLang="en-US" sz="1800" dirty="0">
                <a:latin typeface="DFKai-SB"/>
              </a:rPr>
              <a:t>圖書，應於計畫編列時，逕於資本門項下編列，以符規定。</a:t>
            </a:r>
          </a:p>
        </p:txBody>
      </p:sp>
      <p:pic>
        <p:nvPicPr>
          <p:cNvPr id="5" name="圖片 4"/>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12658843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2"/>
          <p:cNvSpPr txBox="1">
            <a:spLocks/>
          </p:cNvSpPr>
          <p:nvPr/>
        </p:nvSpPr>
        <p:spPr>
          <a:xfrm>
            <a:off x="609598" y="568171"/>
            <a:ext cx="10972800" cy="5743852"/>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400" dirty="0">
                <a:latin typeface="DFKai-SB"/>
                <a:ea typeface="+mj-ea"/>
                <a:cs typeface="+mj-cs"/>
              </a:rPr>
              <a:t>計畫經費變更</a:t>
            </a:r>
            <a:r>
              <a:rPr lang="en-US" altLang="zh-TW" sz="2400" dirty="0" smtClean="0">
                <a:latin typeface="DFKai-SB"/>
                <a:ea typeface="+mj-ea"/>
                <a:cs typeface="+mj-cs"/>
              </a:rPr>
              <a:t>(§8)</a:t>
            </a:r>
          </a:p>
          <a:p>
            <a:endParaRPr lang="en-US" altLang="zh-TW" sz="2400" dirty="0">
              <a:latin typeface="DFKai-SB"/>
              <a:ea typeface="+mj-ea"/>
              <a:cs typeface="+mj-cs"/>
            </a:endParaRPr>
          </a:p>
        </p:txBody>
      </p:sp>
      <p:graphicFrame>
        <p:nvGraphicFramePr>
          <p:cNvPr id="3" name="表格 2"/>
          <p:cNvGraphicFramePr>
            <a:graphicFrameLocks noGrp="1"/>
          </p:cNvGraphicFramePr>
          <p:nvPr>
            <p:extLst>
              <p:ext uri="{D42A27DB-BD31-4B8C-83A1-F6EECF244321}">
                <p14:modId xmlns:p14="http://schemas.microsoft.com/office/powerpoint/2010/main" val="2709492382"/>
              </p:ext>
            </p:extLst>
          </p:nvPr>
        </p:nvGraphicFramePr>
        <p:xfrm>
          <a:off x="1198487" y="1349407"/>
          <a:ext cx="9792069" cy="4600392"/>
        </p:xfrm>
        <a:graphic>
          <a:graphicData uri="http://schemas.openxmlformats.org/drawingml/2006/table">
            <a:tbl>
              <a:tblPr firstRow="1" bandRow="1">
                <a:tableStyleId>{5C22544A-7EE6-4342-B048-85BDC9FD1C3A}</a:tableStyleId>
              </a:tblPr>
              <a:tblGrid>
                <a:gridCol w="5369565">
                  <a:extLst>
                    <a:ext uri="{9D8B030D-6E8A-4147-A177-3AD203B41FA5}">
                      <a16:colId xmlns:a16="http://schemas.microsoft.com/office/drawing/2014/main" val="3768672746"/>
                    </a:ext>
                  </a:extLst>
                </a:gridCol>
                <a:gridCol w="1448484">
                  <a:extLst>
                    <a:ext uri="{9D8B030D-6E8A-4147-A177-3AD203B41FA5}">
                      <a16:colId xmlns:a16="http://schemas.microsoft.com/office/drawing/2014/main" val="1905621938"/>
                    </a:ext>
                  </a:extLst>
                </a:gridCol>
                <a:gridCol w="1411550">
                  <a:extLst>
                    <a:ext uri="{9D8B030D-6E8A-4147-A177-3AD203B41FA5}">
                      <a16:colId xmlns:a16="http://schemas.microsoft.com/office/drawing/2014/main" val="3318021869"/>
                    </a:ext>
                  </a:extLst>
                </a:gridCol>
                <a:gridCol w="1562470">
                  <a:extLst>
                    <a:ext uri="{9D8B030D-6E8A-4147-A177-3AD203B41FA5}">
                      <a16:colId xmlns:a16="http://schemas.microsoft.com/office/drawing/2014/main" val="1982888439"/>
                    </a:ext>
                  </a:extLst>
                </a:gridCol>
              </a:tblGrid>
              <a:tr h="674702">
                <a:tc>
                  <a:txBody>
                    <a:bodyPr/>
                    <a:lstStyle/>
                    <a:p>
                      <a:pPr algn="ctr"/>
                      <a:r>
                        <a:rPr lang="zh-TW" altLang="en-US" sz="1600" b="0" dirty="0" smtClean="0"/>
                        <a:t>變更事項</a:t>
                      </a:r>
                      <a:endParaRPr lang="zh-TW" altLang="en-US" sz="1600" b="0" dirty="0"/>
                    </a:p>
                  </a:txBody>
                  <a:tcPr anchor="ct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r>
                        <a:rPr lang="zh-TW" altLang="en-US" sz="1600" b="0" dirty="0" smtClean="0"/>
                        <a:t>不得變更</a:t>
                      </a:r>
                      <a:endParaRPr lang="zh-TW" altLang="en-US" sz="1600" b="0" dirty="0"/>
                    </a:p>
                  </a:txBody>
                  <a:tcPr anchor="ct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marL="53975" indent="-53975" algn="ctr">
                        <a:tabLst>
                          <a:tab pos="985838" algn="l"/>
                        </a:tabLst>
                      </a:pPr>
                      <a:r>
                        <a:rPr lang="zh-TW" altLang="en-US" sz="1600" b="0" kern="1200" dirty="0" smtClean="0">
                          <a:solidFill>
                            <a:schemeClr val="lt1"/>
                          </a:solidFill>
                          <a:latin typeface="+mn-lt"/>
                          <a:ea typeface="+mn-ea"/>
                          <a:cs typeface="+mn-cs"/>
                        </a:rPr>
                        <a:t>補助單位</a:t>
                      </a:r>
                      <a:r>
                        <a:rPr lang="zh-TW" altLang="en-US" sz="1600" b="0" dirty="0" smtClean="0"/>
                        <a:t>同意</a:t>
                      </a:r>
                      <a:endParaRPr lang="zh-TW" altLang="en-US" sz="1200" b="0" dirty="0"/>
                    </a:p>
                  </a:txBody>
                  <a:tcPr anchor="ctr">
                    <a:lnB w="12700" cap="flat" cmpd="sng" algn="ctr">
                      <a:solidFill>
                        <a:schemeClr val="bg1"/>
                      </a:solidFill>
                      <a:prstDash val="solid"/>
                      <a:round/>
                      <a:headEnd type="none" w="med" len="med"/>
                      <a:tailEnd type="none" w="med" len="med"/>
                    </a:lnB>
                    <a:solidFill>
                      <a:schemeClr val="tx2">
                        <a:lumMod val="60000"/>
                        <a:lumOff val="40000"/>
                      </a:schemeClr>
                    </a:solidFill>
                  </a:tcPr>
                </a:tc>
                <a:tc>
                  <a:txBody>
                    <a:bodyPr/>
                    <a:lstStyle/>
                    <a:p>
                      <a:pPr algn="ctr"/>
                      <a:r>
                        <a:rPr lang="zh-TW" altLang="en-US" sz="1600" b="0" dirty="0" smtClean="0"/>
                        <a:t>內部程序</a:t>
                      </a:r>
                      <a:endParaRPr lang="en-US" altLang="zh-TW" sz="1600" b="0" dirty="0" smtClean="0"/>
                    </a:p>
                    <a:p>
                      <a:pPr algn="ctr"/>
                      <a:r>
                        <a:rPr lang="zh-TW" altLang="en-US" sz="1600" b="0" dirty="0" smtClean="0"/>
                        <a:t>自行辦理</a:t>
                      </a:r>
                      <a:endParaRPr lang="zh-TW" altLang="en-US" sz="1600" b="0" dirty="0"/>
                    </a:p>
                  </a:txBody>
                  <a:tcPr anchor="ctr">
                    <a:lnB w="12700" cap="flat" cmpd="sng" algn="ctr">
                      <a:solidFill>
                        <a:schemeClr val="bg1"/>
                      </a:solidFill>
                      <a:prstDash val="solid"/>
                      <a:round/>
                      <a:headEnd type="none" w="med" len="med"/>
                      <a:tailEnd type="none" w="med" len="med"/>
                    </a:lnB>
                    <a:solidFill>
                      <a:schemeClr val="tx2">
                        <a:lumMod val="60000"/>
                        <a:lumOff val="40000"/>
                      </a:schemeClr>
                    </a:solidFill>
                  </a:tcPr>
                </a:tc>
                <a:extLst>
                  <a:ext uri="{0D108BD9-81ED-4DB2-BD59-A6C34878D82A}">
                    <a16:rowId xmlns:a16="http://schemas.microsoft.com/office/drawing/2014/main" val="139931906"/>
                  </a:ext>
                </a:extLst>
              </a:tr>
              <a:tr h="439289">
                <a:tc>
                  <a:txBody>
                    <a:bodyPr/>
                    <a:lstStyle/>
                    <a:p>
                      <a:r>
                        <a:rPr lang="zh-TW" altLang="en-US" sz="1500" dirty="0" smtClean="0"/>
                        <a:t>補助比率、補助金額之變更</a:t>
                      </a:r>
                      <a:endParaRPr lang="zh-TW" altLang="en-US" sz="1500" dirty="0"/>
                    </a:p>
                  </a:txBody>
                  <a:tcPr anchor="ctr">
                    <a:lnT w="12700" cap="flat" cmpd="sng" algn="ctr">
                      <a:solidFill>
                        <a:schemeClr val="bg1"/>
                      </a:solidFill>
                      <a:prstDash val="solid"/>
                      <a:round/>
                      <a:headEnd type="none" w="med" len="med"/>
                      <a:tailEnd type="none" w="med" len="med"/>
                    </a:lnT>
                    <a:solidFill>
                      <a:schemeClr val="bg1">
                        <a:lumMod val="85000"/>
                      </a:schemeClr>
                    </a:solidFill>
                  </a:tcPr>
                </a:tc>
                <a:tc>
                  <a:txBody>
                    <a:bodyPr/>
                    <a:lstStyle/>
                    <a:p>
                      <a:pPr algn="ctr"/>
                      <a:endParaRPr lang="zh-TW" altLang="en-US" dirty="0"/>
                    </a:p>
                  </a:txBody>
                  <a:tcPr anchor="ctr">
                    <a:lnT w="12700" cap="flat" cmpd="sng" algn="ctr">
                      <a:solidFill>
                        <a:schemeClr val="bg1"/>
                      </a:solidFill>
                      <a:prstDash val="solid"/>
                      <a:round/>
                      <a:headEnd type="none" w="med" len="med"/>
                      <a:tailEnd type="none" w="med" len="med"/>
                    </a:lnT>
                    <a:solidFill>
                      <a:schemeClr val="bg1">
                        <a:lumMod val="85000"/>
                      </a:schemeClr>
                    </a:solidFill>
                  </a:tcPr>
                </a:tc>
                <a:tc>
                  <a:txBody>
                    <a:bodyPr/>
                    <a:lstStyle/>
                    <a:p>
                      <a:pPr algn="ctr"/>
                      <a:r>
                        <a:rPr lang="zh-TW" altLang="en-US" dirty="0" smtClean="0"/>
                        <a:t>◎</a:t>
                      </a:r>
                      <a:endParaRPr lang="zh-TW" altLang="en-US" dirty="0"/>
                    </a:p>
                  </a:txBody>
                  <a:tcPr anchor="ctr">
                    <a:lnT w="12700" cap="flat" cmpd="sng" algn="ctr">
                      <a:solidFill>
                        <a:schemeClr val="bg1"/>
                      </a:solidFill>
                      <a:prstDash val="solid"/>
                      <a:round/>
                      <a:headEnd type="none" w="med" len="med"/>
                      <a:tailEnd type="none" w="med" len="med"/>
                    </a:lnT>
                    <a:solidFill>
                      <a:schemeClr val="bg1">
                        <a:lumMod val="85000"/>
                      </a:schemeClr>
                    </a:solidFill>
                  </a:tcPr>
                </a:tc>
                <a:tc>
                  <a:txBody>
                    <a:bodyPr/>
                    <a:lstStyle/>
                    <a:p>
                      <a:pPr algn="ctr"/>
                      <a:endParaRPr lang="zh-TW" altLang="en-US" dirty="0"/>
                    </a:p>
                  </a:txBody>
                  <a:tcPr anchor="ctr">
                    <a:lnT w="12700" cap="flat" cmpd="sng" algn="ctr">
                      <a:solidFill>
                        <a:schemeClr val="bg1"/>
                      </a:solidFill>
                      <a:prstDash val="solid"/>
                      <a:round/>
                      <a:headEnd type="none" w="med" len="med"/>
                      <a:tailEnd type="none" w="med" len="med"/>
                    </a:lnT>
                    <a:solidFill>
                      <a:schemeClr val="bg1">
                        <a:lumMod val="85000"/>
                      </a:schemeClr>
                    </a:solidFill>
                  </a:tcPr>
                </a:tc>
                <a:extLst>
                  <a:ext uri="{0D108BD9-81ED-4DB2-BD59-A6C34878D82A}">
                    <a16:rowId xmlns:a16="http://schemas.microsoft.com/office/drawing/2014/main" val="125100638"/>
                  </a:ext>
                </a:extLst>
              </a:tr>
              <a:tr h="456517">
                <a:tc>
                  <a:txBody>
                    <a:bodyPr/>
                    <a:lstStyle/>
                    <a:p>
                      <a:r>
                        <a:rPr lang="zh-TW" altLang="en-US" sz="1500" dirty="0" smtClean="0"/>
                        <a:t>指定經費項目變更</a:t>
                      </a:r>
                      <a:endParaRPr lang="zh-TW" altLang="en-US" sz="1500" dirty="0"/>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tc>
                  <a:txBody>
                    <a:bodyPr/>
                    <a:lstStyle/>
                    <a:p>
                      <a:pPr algn="ctr"/>
                      <a:r>
                        <a:rPr lang="zh-TW" altLang="en-US" dirty="0" smtClean="0"/>
                        <a:t>◎</a:t>
                      </a:r>
                      <a:endParaRPr lang="zh-TW" altLang="en-US" dirty="0"/>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extLst>
                  <a:ext uri="{0D108BD9-81ED-4DB2-BD59-A6C34878D82A}">
                    <a16:rowId xmlns:a16="http://schemas.microsoft.com/office/drawing/2014/main" val="362003413"/>
                  </a:ext>
                </a:extLst>
              </a:tr>
              <a:tr h="623870">
                <a:tc>
                  <a:txBody>
                    <a:bodyPr/>
                    <a:lstStyle/>
                    <a:p>
                      <a:pPr marL="0" algn="l" defTabSz="914400" rtl="0" eaLnBrk="1" latinLnBrk="0" hangingPunct="1">
                        <a:spcBef>
                          <a:spcPts val="300"/>
                        </a:spcBef>
                      </a:pPr>
                      <a:r>
                        <a:rPr lang="zh-TW" altLang="en-US" sz="1500" kern="1200" dirty="0" smtClean="0">
                          <a:solidFill>
                            <a:schemeClr val="dk1"/>
                          </a:solidFill>
                          <a:latin typeface="+mn-lt"/>
                          <a:ea typeface="+mn-ea"/>
                          <a:cs typeface="+mn-cs"/>
                        </a:rPr>
                        <a:t>一級用途別互相流用</a:t>
                      </a:r>
                      <a:endParaRPr lang="en-US" altLang="zh-TW" sz="1500" kern="1200" dirty="0" smtClean="0">
                        <a:solidFill>
                          <a:schemeClr val="dk1"/>
                        </a:solidFill>
                        <a:latin typeface="+mn-lt"/>
                        <a:ea typeface="+mn-ea"/>
                        <a:cs typeface="+mn-cs"/>
                      </a:endParaRPr>
                    </a:p>
                    <a:p>
                      <a:pPr marL="0" algn="l" defTabSz="914400" rtl="0" eaLnBrk="1" latinLnBrk="0" hangingPunct="1">
                        <a:spcBef>
                          <a:spcPts val="300"/>
                        </a:spcBef>
                      </a:pPr>
                      <a:r>
                        <a:rPr lang="en-US" altLang="zh-TW" sz="1200" kern="1200" dirty="0" smtClean="0">
                          <a:solidFill>
                            <a:schemeClr val="dk1"/>
                          </a:solidFill>
                          <a:latin typeface="+mn-lt"/>
                          <a:ea typeface="+mn-ea"/>
                          <a:cs typeface="+mn-cs"/>
                        </a:rPr>
                        <a:t>(</a:t>
                      </a:r>
                      <a:r>
                        <a:rPr lang="zh-TW" altLang="en-US" sz="1200" kern="1200" dirty="0" smtClean="0">
                          <a:solidFill>
                            <a:schemeClr val="dk1"/>
                          </a:solidFill>
                          <a:latin typeface="+mn-lt"/>
                          <a:ea typeface="+mn-ea"/>
                          <a:cs typeface="+mn-cs"/>
                        </a:rPr>
                        <a:t>人事費、業務費、設備及投資</a:t>
                      </a:r>
                      <a:r>
                        <a:rPr lang="en-US" altLang="zh-TW" sz="1200" kern="1200" dirty="0" smtClean="0">
                          <a:solidFill>
                            <a:schemeClr val="dk1"/>
                          </a:solidFill>
                          <a:latin typeface="+mn-lt"/>
                          <a:ea typeface="+mn-ea"/>
                          <a:cs typeface="+mn-cs"/>
                        </a:rPr>
                        <a:t>)</a:t>
                      </a:r>
                      <a:endParaRPr lang="zh-TW" altLang="en-US" sz="1200" kern="1200" dirty="0">
                        <a:solidFill>
                          <a:schemeClr val="dk1"/>
                        </a:solidFill>
                        <a:latin typeface="+mn-lt"/>
                        <a:ea typeface="+mn-ea"/>
                        <a:cs typeface="+mn-cs"/>
                      </a:endParaRPr>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tc>
                  <a:txBody>
                    <a:bodyPr/>
                    <a:lstStyle/>
                    <a:p>
                      <a:pPr algn="ctr"/>
                      <a:r>
                        <a:rPr lang="zh-TW" altLang="en-US" dirty="0" smtClean="0"/>
                        <a:t>◎</a:t>
                      </a:r>
                      <a:endParaRPr lang="zh-TW" altLang="en-US" dirty="0"/>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extLst>
                  <a:ext uri="{0D108BD9-81ED-4DB2-BD59-A6C34878D82A}">
                    <a16:rowId xmlns:a16="http://schemas.microsoft.com/office/drawing/2014/main" val="1333192214"/>
                  </a:ext>
                </a:extLst>
              </a:tr>
              <a:tr h="416175">
                <a:tc>
                  <a:txBody>
                    <a:bodyPr/>
                    <a:lstStyle/>
                    <a:p>
                      <a:r>
                        <a:rPr lang="zh-TW" altLang="en-US" sz="1500" dirty="0" smtClean="0"/>
                        <a:t>人事費未依學經歷</a:t>
                      </a:r>
                      <a:r>
                        <a:rPr lang="en-US" altLang="zh-TW" sz="1500" dirty="0" smtClean="0"/>
                        <a:t>(</a:t>
                      </a:r>
                      <a:r>
                        <a:rPr lang="zh-TW" altLang="en-US" sz="1500" dirty="0" smtClean="0"/>
                        <a:t>職級</a:t>
                      </a:r>
                      <a:r>
                        <a:rPr lang="en-US" altLang="zh-TW" sz="1500" dirty="0" smtClean="0"/>
                        <a:t>)</a:t>
                      </a:r>
                      <a:r>
                        <a:rPr lang="zh-TW" altLang="en-US" sz="1500" dirty="0" smtClean="0"/>
                        <a:t>或期程聘用人員致剩餘款不得流出</a:t>
                      </a:r>
                      <a:endParaRPr lang="zh-TW" altLang="en-US" sz="1500" dirty="0"/>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dirty="0" smtClean="0"/>
                        <a:t>◎</a:t>
                      </a:r>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extLst>
                  <a:ext uri="{0D108BD9-81ED-4DB2-BD59-A6C34878D82A}">
                    <a16:rowId xmlns:a16="http://schemas.microsoft.com/office/drawing/2014/main" val="1119624965"/>
                  </a:ext>
                </a:extLst>
              </a:tr>
              <a:tr h="668416">
                <a:tc>
                  <a:txBody>
                    <a:bodyPr/>
                    <a:lstStyle/>
                    <a:p>
                      <a:pPr>
                        <a:spcBef>
                          <a:spcPts val="300"/>
                        </a:spcBef>
                      </a:pPr>
                      <a:r>
                        <a:rPr lang="zh-TW" altLang="en-US" sz="1500" dirty="0" smtClean="0"/>
                        <a:t>資本門經費不得流用至經常門</a:t>
                      </a:r>
                      <a:endParaRPr lang="en-US" altLang="zh-TW" sz="1500" dirty="0" smtClean="0"/>
                    </a:p>
                    <a:p>
                      <a:pPr>
                        <a:spcBef>
                          <a:spcPts val="300"/>
                        </a:spcBef>
                      </a:pPr>
                      <a:r>
                        <a:rPr lang="zh-TW" altLang="en-US" sz="1200" dirty="0" smtClean="0"/>
                        <a:t> </a:t>
                      </a:r>
                      <a:r>
                        <a:rPr lang="en-US" altLang="zh-TW" sz="1200" dirty="0" smtClean="0"/>
                        <a:t>(</a:t>
                      </a:r>
                      <a:r>
                        <a:rPr lang="zh-TW" altLang="en-US" sz="1200" dirty="0" smtClean="0"/>
                        <a:t>設備及投資流入至人事費、業務費</a:t>
                      </a:r>
                      <a:r>
                        <a:rPr lang="en-US" altLang="zh-TW" sz="1200" dirty="0" smtClean="0"/>
                        <a:t>)</a:t>
                      </a:r>
                      <a:endParaRPr lang="zh-TW" altLang="en-US" sz="1200" dirty="0"/>
                    </a:p>
                  </a:txBody>
                  <a:tcPr anchor="ctr">
                    <a:solidFill>
                      <a:schemeClr val="bg1">
                        <a:lumMod val="85000"/>
                      </a:schemeClr>
                    </a:solidFill>
                  </a:tcPr>
                </a:tc>
                <a:tc>
                  <a:txBody>
                    <a:bodyPr/>
                    <a:lstStyle/>
                    <a:p>
                      <a:pPr algn="ctr"/>
                      <a:r>
                        <a:rPr lang="zh-TW" altLang="en-US" dirty="0" smtClean="0"/>
                        <a:t>◎</a:t>
                      </a:r>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extLst>
                  <a:ext uri="{0D108BD9-81ED-4DB2-BD59-A6C34878D82A}">
                    <a16:rowId xmlns:a16="http://schemas.microsoft.com/office/drawing/2014/main" val="4078757023"/>
                  </a:ext>
                </a:extLst>
              </a:tr>
              <a:tr h="643317">
                <a:tc>
                  <a:txBody>
                    <a:bodyPr/>
                    <a:lstStyle/>
                    <a:p>
                      <a:pPr>
                        <a:spcBef>
                          <a:spcPts val="300"/>
                        </a:spcBef>
                      </a:pPr>
                      <a:r>
                        <a:rPr lang="zh-TW" altLang="en-US" sz="1500" dirty="0" smtClean="0"/>
                        <a:t>因法令規定調增相關費用致不敷使用之人事費流入</a:t>
                      </a:r>
                      <a:endParaRPr lang="en-US" altLang="zh-TW" sz="1500" dirty="0" smtClean="0"/>
                    </a:p>
                    <a:p>
                      <a:pPr>
                        <a:spcBef>
                          <a:spcPts val="300"/>
                        </a:spcBef>
                      </a:pPr>
                      <a:r>
                        <a:rPr lang="zh-TW" altLang="en-US" sz="1400" dirty="0" smtClean="0"/>
                        <a:t> </a:t>
                      </a:r>
                      <a:r>
                        <a:rPr lang="en-US" altLang="zh-TW" sz="1200" dirty="0" smtClean="0"/>
                        <a:t>(</a:t>
                      </a:r>
                      <a:r>
                        <a:rPr lang="zh-TW" altLang="en-US" sz="1200" dirty="0" smtClean="0"/>
                        <a:t>如基本工資調整等</a:t>
                      </a:r>
                      <a:r>
                        <a:rPr lang="en-US" altLang="zh-TW" sz="1200" dirty="0" smtClean="0"/>
                        <a:t>)</a:t>
                      </a:r>
                      <a:endParaRPr lang="zh-TW" altLang="en-US" sz="1200" dirty="0"/>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dirty="0" smtClean="0"/>
                        <a:t>◎</a:t>
                      </a:r>
                      <a:endParaRPr lang="zh-TW" altLang="en-US" dirty="0"/>
                    </a:p>
                  </a:txBody>
                  <a:tcPr anchor="ctr">
                    <a:solidFill>
                      <a:schemeClr val="bg1">
                        <a:lumMod val="85000"/>
                      </a:schemeClr>
                    </a:solidFill>
                  </a:tcPr>
                </a:tc>
                <a:extLst>
                  <a:ext uri="{0D108BD9-81ED-4DB2-BD59-A6C34878D82A}">
                    <a16:rowId xmlns:a16="http://schemas.microsoft.com/office/drawing/2014/main" val="323949308"/>
                  </a:ext>
                </a:extLst>
              </a:tr>
              <a:tr h="678106">
                <a:tc>
                  <a:txBody>
                    <a:bodyPr/>
                    <a:lstStyle/>
                    <a:p>
                      <a:pPr>
                        <a:spcBef>
                          <a:spcPts val="300"/>
                        </a:spcBef>
                      </a:pPr>
                      <a:r>
                        <a:rPr lang="zh-TW" altLang="en-US" sz="1500" dirty="0" smtClean="0"/>
                        <a:t>除上述及原計畫已有規定者外其餘變更 </a:t>
                      </a:r>
                      <a:endParaRPr lang="en-US" altLang="zh-TW" sz="1500" dirty="0" smtClean="0">
                        <a:solidFill>
                          <a:schemeClr val="tx1"/>
                        </a:solidFill>
                      </a:endParaRPr>
                    </a:p>
                    <a:p>
                      <a:pPr>
                        <a:spcBef>
                          <a:spcPts val="300"/>
                        </a:spcBef>
                      </a:pPr>
                      <a:r>
                        <a:rPr lang="en-US" altLang="zh-TW" sz="1200" dirty="0" smtClean="0">
                          <a:solidFill>
                            <a:schemeClr val="tx1"/>
                          </a:solidFill>
                        </a:rPr>
                        <a:t>(</a:t>
                      </a:r>
                      <a:r>
                        <a:rPr lang="zh-TW" altLang="en-US" sz="1200" dirty="0" smtClean="0">
                          <a:solidFill>
                            <a:schemeClr val="tx1"/>
                          </a:solidFill>
                        </a:rPr>
                        <a:t>如新增非指定項目二級用途別、二級用途別互相勻支等</a:t>
                      </a:r>
                      <a:r>
                        <a:rPr lang="en-US" altLang="zh-TW" sz="1200" dirty="0" smtClean="0">
                          <a:solidFill>
                            <a:schemeClr val="tx1"/>
                          </a:solidFill>
                        </a:rPr>
                        <a:t>)</a:t>
                      </a:r>
                      <a:endParaRPr lang="zh-TW" altLang="en-US" sz="1200" dirty="0">
                        <a:solidFill>
                          <a:schemeClr val="tx1"/>
                        </a:solidFill>
                      </a:endParaRPr>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tc>
                  <a:txBody>
                    <a:bodyPr/>
                    <a:lstStyle/>
                    <a:p>
                      <a:pPr algn="ctr"/>
                      <a:endParaRPr lang="zh-TW" altLang="en-US" dirty="0"/>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dirty="0" smtClean="0"/>
                        <a:t>◎</a:t>
                      </a:r>
                      <a:endParaRPr lang="zh-TW" altLang="en-US" dirty="0"/>
                    </a:p>
                  </a:txBody>
                  <a:tcPr anchor="ctr">
                    <a:solidFill>
                      <a:schemeClr val="bg1">
                        <a:lumMod val="85000"/>
                      </a:schemeClr>
                    </a:solidFill>
                  </a:tcPr>
                </a:tc>
                <a:extLst>
                  <a:ext uri="{0D108BD9-81ED-4DB2-BD59-A6C34878D82A}">
                    <a16:rowId xmlns:a16="http://schemas.microsoft.com/office/drawing/2014/main" val="3176654057"/>
                  </a:ext>
                </a:extLst>
              </a:tr>
            </a:tbl>
          </a:graphicData>
        </a:graphic>
      </p:graphicFrame>
      <p:pic>
        <p:nvPicPr>
          <p:cNvPr id="5" name="圖片 4"/>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spTree>
    <p:extLst>
      <p:ext uri="{BB962C8B-B14F-4D97-AF65-F5344CB8AC3E}">
        <p14:creationId xmlns:p14="http://schemas.microsoft.com/office/powerpoint/2010/main" val="40922083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2"/>
          <p:cNvSpPr txBox="1">
            <a:spLocks/>
          </p:cNvSpPr>
          <p:nvPr/>
        </p:nvSpPr>
        <p:spPr>
          <a:xfrm>
            <a:off x="627354" y="1091953"/>
            <a:ext cx="10972800" cy="4492101"/>
          </a:xfrm>
          <a:prstGeom prst="rect">
            <a:avLst/>
          </a:prstGeom>
        </p:spPr>
        <p:txBody>
          <a:bodyPr>
            <a:no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57363" indent="-1154113" algn="just">
              <a:spcBef>
                <a:spcPts val="2400"/>
              </a:spcBef>
              <a:tabLst>
                <a:tab pos="1793875" algn="l"/>
              </a:tabLst>
            </a:pPr>
            <a:r>
              <a:rPr lang="zh-TW" altLang="en-US" sz="1800" dirty="0" smtClean="0">
                <a:latin typeface="DFKai-SB"/>
              </a:rPr>
              <a:t>解釋</a:t>
            </a:r>
            <a:r>
              <a:rPr lang="zh-TW" altLang="en-US" sz="1800" dirty="0">
                <a:latin typeface="DFKai-SB"/>
              </a:rPr>
              <a:t>彙編：非指定項目補助新增二級用途別項目，得循執行單位內部行政程序自行辦理，又各計畫二級用途別項目間互相勻支，得循執行單位內部行政程序自行辦理</a:t>
            </a:r>
            <a:r>
              <a:rPr lang="zh-TW" altLang="en-US" sz="1800" dirty="0" smtClean="0">
                <a:latin typeface="DFKai-SB"/>
              </a:rPr>
              <a:t>。</a:t>
            </a:r>
            <a:endParaRPr lang="en-US" altLang="zh-TW" sz="1800" dirty="0" smtClean="0">
              <a:latin typeface="DFKai-SB"/>
            </a:endParaRPr>
          </a:p>
          <a:p>
            <a:pPr marL="1438275" lvl="0" indent="-363538" algn="just">
              <a:spcBef>
                <a:spcPts val="1200"/>
              </a:spcBef>
              <a:tabLst>
                <a:tab pos="1793875" algn="l"/>
              </a:tabLst>
            </a:pPr>
            <a:r>
              <a:rPr lang="zh-TW" altLang="en-US" sz="1400" dirty="0" smtClean="0">
                <a:latin typeface="DFKai-SB"/>
              </a:rPr>
              <a:t>註：</a:t>
            </a:r>
            <a:r>
              <a:rPr lang="zh-TW" altLang="en-US" sz="1400" dirty="0">
                <a:latin typeface="DFKai-SB"/>
              </a:rPr>
              <a:t>因各補助單位可能</a:t>
            </a:r>
            <a:r>
              <a:rPr lang="zh-TW" altLang="en-US" sz="1400" dirty="0" smtClean="0">
                <a:latin typeface="DFKai-SB"/>
              </a:rPr>
              <a:t>有較嚴格規範，故若執行過程發生需新增時</a:t>
            </a:r>
            <a:r>
              <a:rPr lang="zh-TW" altLang="en-US" sz="1400" dirty="0">
                <a:latin typeface="DFKai-SB"/>
              </a:rPr>
              <a:t>二級用途別</a:t>
            </a:r>
            <a:r>
              <a:rPr lang="zh-TW" altLang="en-US" sz="1400" dirty="0" smtClean="0">
                <a:latin typeface="DFKai-SB"/>
              </a:rPr>
              <a:t>項目時，</a:t>
            </a:r>
            <a:r>
              <a:rPr lang="zh-TW" altLang="en-US" sz="1400" dirty="0">
                <a:latin typeface="DFKai-SB"/>
              </a:rPr>
              <a:t>建議</a:t>
            </a:r>
            <a:r>
              <a:rPr lang="zh-TW" altLang="en-US" sz="1400" dirty="0" smtClean="0">
                <a:latin typeface="DFKai-SB"/>
              </a:rPr>
              <a:t>先洽</a:t>
            </a:r>
            <a:r>
              <a:rPr lang="zh-TW" altLang="en-US" sz="1400" dirty="0">
                <a:latin typeface="DFKai-SB"/>
              </a:rPr>
              <a:t>計畫核定補助之業務</a:t>
            </a:r>
            <a:r>
              <a:rPr lang="zh-TW" altLang="en-US" sz="1400" dirty="0" smtClean="0">
                <a:latin typeface="DFKai-SB"/>
              </a:rPr>
              <a:t>單位確認是否無需辦理計畫二級用途經費</a:t>
            </a:r>
            <a:r>
              <a:rPr lang="zh-TW" altLang="en-US" sz="1400" dirty="0">
                <a:latin typeface="DFKai-SB"/>
              </a:rPr>
              <a:t>表</a:t>
            </a:r>
            <a:r>
              <a:rPr lang="zh-TW" altLang="en-US" sz="1400" dirty="0" smtClean="0">
                <a:latin typeface="DFKai-SB"/>
              </a:rPr>
              <a:t>變更，並於簽文中敘明，以資</a:t>
            </a:r>
            <a:r>
              <a:rPr lang="zh-TW" altLang="en-US" sz="1400" dirty="0">
                <a:latin typeface="DFKai-SB"/>
              </a:rPr>
              <a:t>周延。 </a:t>
            </a:r>
            <a:endParaRPr lang="en-US" altLang="zh-TW" sz="1800" dirty="0">
              <a:latin typeface="DFKai-SB"/>
            </a:endParaRPr>
          </a:p>
          <a:p>
            <a:pPr marL="1757363" indent="-1154113" algn="just">
              <a:spcBef>
                <a:spcPts val="2400"/>
              </a:spcBef>
              <a:tabLst>
                <a:tab pos="1793875" algn="l"/>
              </a:tabLst>
            </a:pPr>
            <a:r>
              <a:rPr lang="zh-TW" altLang="en-US" sz="1800" dirty="0">
                <a:latin typeface="DFKai-SB"/>
              </a:rPr>
              <a:t>解釋彙編</a:t>
            </a:r>
            <a:r>
              <a:rPr lang="zh-TW" altLang="en-US" sz="1800" dirty="0" smtClean="0">
                <a:latin typeface="DFKai-SB"/>
              </a:rPr>
              <a:t>：人事費執行各</a:t>
            </a:r>
            <a:r>
              <a:rPr lang="zh-TW" altLang="en-US" sz="1800" dirty="0">
                <a:latin typeface="DFKai-SB"/>
              </a:rPr>
              <a:t>計畫如有未能招聘原預計職級人員改聘用多名兼任助理代替之情形，得依本要點</a:t>
            </a:r>
            <a:r>
              <a:rPr lang="zh-TW" altLang="en-US" sz="1800" dirty="0" smtClean="0">
                <a:latin typeface="DFKai-SB"/>
              </a:rPr>
              <a:t>規定</a:t>
            </a:r>
            <a:r>
              <a:rPr lang="zh-TW" altLang="en-US" sz="1800" dirty="0">
                <a:latin typeface="DFKai-SB"/>
              </a:rPr>
              <a:t>，於計畫人數不超過</a:t>
            </a:r>
            <a:r>
              <a:rPr lang="en-US" altLang="zh-TW" sz="1800" dirty="0">
                <a:latin typeface="DFKai-SB"/>
              </a:rPr>
              <a:t>4</a:t>
            </a:r>
            <a:r>
              <a:rPr lang="zh-TW" altLang="en-US" sz="1800" dirty="0">
                <a:latin typeface="DFKai-SB"/>
              </a:rPr>
              <a:t>人為原則下，非指定項目</a:t>
            </a:r>
            <a:r>
              <a:rPr lang="zh-TW" altLang="en-US" sz="1800" dirty="0" smtClean="0">
                <a:latin typeface="DFKai-SB"/>
              </a:rPr>
              <a:t>補助</a:t>
            </a:r>
            <a:r>
              <a:rPr lang="zh-TW" altLang="en-US" sz="1800" dirty="0">
                <a:latin typeface="DFKai-SB"/>
              </a:rPr>
              <a:t>新增二級用途別項目或</a:t>
            </a:r>
            <a:r>
              <a:rPr lang="zh-TW" altLang="en-US" sz="1800" dirty="0" smtClean="0">
                <a:latin typeface="DFKai-SB"/>
              </a:rPr>
              <a:t>二級</a:t>
            </a:r>
            <a:r>
              <a:rPr lang="zh-TW" altLang="en-US" sz="1800" dirty="0">
                <a:latin typeface="DFKai-SB"/>
              </a:rPr>
              <a:t>用途別項目間互相勻支，循執行單位內部行政程序自行辦理</a:t>
            </a:r>
            <a:r>
              <a:rPr lang="zh-TW" altLang="en-US" sz="1800" dirty="0" smtClean="0">
                <a:latin typeface="DFKai-SB"/>
              </a:rPr>
              <a:t>。如</a:t>
            </a:r>
            <a:r>
              <a:rPr lang="zh-TW" altLang="en-US" sz="1800" dirty="0">
                <a:latin typeface="DFKai-SB"/>
              </a:rPr>
              <a:t>聘用人員與原預計人員職級學歷與聘用期間皆相同，僅係調減月薪致有款項結餘</a:t>
            </a:r>
            <a:r>
              <a:rPr lang="zh-TW" altLang="en-US" sz="1800" dirty="0" smtClean="0">
                <a:latin typeface="DFKai-SB"/>
              </a:rPr>
              <a:t>，其</a:t>
            </a:r>
            <a:r>
              <a:rPr lang="zh-TW" altLang="en-US" sz="1800" dirty="0">
                <a:latin typeface="DFKai-SB"/>
              </a:rPr>
              <a:t>款項屬未執行，應請繳回</a:t>
            </a:r>
            <a:r>
              <a:rPr lang="zh-TW" altLang="en-US" sz="1800" dirty="0" smtClean="0">
                <a:latin typeface="DFKai-SB"/>
              </a:rPr>
              <a:t>。</a:t>
            </a:r>
            <a:endParaRPr lang="en-US" altLang="zh-TW" sz="1800" dirty="0" smtClean="0">
              <a:latin typeface="DFKai-SB"/>
            </a:endParaRPr>
          </a:p>
          <a:p>
            <a:pPr marL="1757363" indent="-1154113" algn="just">
              <a:spcBef>
                <a:spcPts val="2400"/>
              </a:spcBef>
              <a:tabLst>
                <a:tab pos="1793875" algn="l"/>
              </a:tabLst>
            </a:pPr>
            <a:r>
              <a:rPr lang="zh-TW" altLang="en-US" sz="1800" dirty="0">
                <a:latin typeface="DFKai-SB"/>
              </a:rPr>
              <a:t>解釋彙編：</a:t>
            </a:r>
            <a:r>
              <a:rPr lang="zh-TW" altLang="en-US" sz="1800" dirty="0" smtClean="0">
                <a:latin typeface="DFKai-SB"/>
              </a:rPr>
              <a:t>擔任</a:t>
            </a:r>
            <a:r>
              <a:rPr lang="zh-TW" altLang="en-US" sz="1800" dirty="0">
                <a:latin typeface="DFKai-SB"/>
              </a:rPr>
              <a:t>補助單位</a:t>
            </a:r>
            <a:r>
              <a:rPr lang="zh-TW" altLang="en-US" sz="1800" dirty="0" smtClean="0">
                <a:latin typeface="DFKai-SB"/>
              </a:rPr>
              <a:t>不</a:t>
            </a:r>
            <a:r>
              <a:rPr lang="zh-TW" altLang="en-US" sz="1800" dirty="0">
                <a:latin typeface="DFKai-SB"/>
              </a:rPr>
              <a:t>同計畫項下之專任助理</a:t>
            </a:r>
            <a:r>
              <a:rPr lang="zh-TW" altLang="en-US" sz="1800" dirty="0" smtClean="0">
                <a:latin typeface="DFKai-SB"/>
              </a:rPr>
              <a:t>，如同</a:t>
            </a:r>
            <a:r>
              <a:rPr lang="zh-TW" altLang="en-US" sz="1800" dirty="0">
                <a:latin typeface="DFKai-SB"/>
              </a:rPr>
              <a:t>年</a:t>
            </a:r>
            <a:r>
              <a:rPr lang="en-US" altLang="zh-TW" sz="1800" dirty="0">
                <a:latin typeface="DFKai-SB"/>
              </a:rPr>
              <a:t>12</a:t>
            </a:r>
            <a:r>
              <a:rPr lang="zh-TW" altLang="en-US" sz="1800" dirty="0">
                <a:latin typeface="DFKai-SB"/>
              </a:rPr>
              <a:t>月份仍在職者，其任職前之政府機構相關工作經驗年資可合併計算發給年終工作獎金，爰如原預估年資與實際不同致年底年終獎金不足，於原核定經常門</a:t>
            </a:r>
            <a:r>
              <a:rPr lang="zh-TW" altLang="en-US" sz="1800" dirty="0" smtClean="0">
                <a:latin typeface="DFKai-SB"/>
              </a:rPr>
              <a:t>補助額</a:t>
            </a:r>
            <a:r>
              <a:rPr lang="zh-TW" altLang="en-US" sz="1800" dirty="0">
                <a:latin typeface="DFKai-SB"/>
              </a:rPr>
              <a:t>度不變下，得循執行單位內部行政程序自行辦理流用事宜。 </a:t>
            </a:r>
          </a:p>
          <a:p>
            <a:pPr marL="1757363" indent="-1154113" algn="just">
              <a:spcBef>
                <a:spcPts val="2400"/>
              </a:spcBef>
              <a:tabLst>
                <a:tab pos="1793875" algn="l"/>
              </a:tabLst>
            </a:pPr>
            <a:endParaRPr lang="en-US" altLang="zh-TW" sz="1800" dirty="0">
              <a:latin typeface="DFKai-SB"/>
            </a:endParaRPr>
          </a:p>
        </p:txBody>
      </p:sp>
      <p:pic>
        <p:nvPicPr>
          <p:cNvPr id="4" name="圖片 3"/>
          <p:cNvPicPr>
            <a:picLocks noChangeAspect="1"/>
          </p:cNvPicPr>
          <p:nvPr/>
        </p:nvPicPr>
        <p:blipFill>
          <a:blip r:embed="rId2"/>
          <a:stretch>
            <a:fillRect/>
          </a:stretch>
        </p:blipFill>
        <p:spPr>
          <a:xfrm>
            <a:off x="9676659" y="6179941"/>
            <a:ext cx="2515341" cy="678060"/>
          </a:xfrm>
          <a:prstGeom prst="rect">
            <a:avLst/>
          </a:prstGeom>
          <a:ln>
            <a:noFill/>
          </a:ln>
          <a:effectLst>
            <a:softEdge rad="112500"/>
          </a:effectLst>
        </p:spPr>
      </p:pic>
      <p:pic>
        <p:nvPicPr>
          <p:cNvPr id="2" name="圖片 1"/>
          <p:cNvPicPr>
            <a:picLocks noChangeAspect="1"/>
          </p:cNvPicPr>
          <p:nvPr/>
        </p:nvPicPr>
        <p:blipFill>
          <a:blip r:embed="rId3"/>
          <a:stretch>
            <a:fillRect/>
          </a:stretch>
        </p:blipFill>
        <p:spPr>
          <a:xfrm>
            <a:off x="148512" y="2482151"/>
            <a:ext cx="1200894" cy="1238421"/>
          </a:xfrm>
          <a:prstGeom prst="rect">
            <a:avLst/>
          </a:prstGeom>
        </p:spPr>
      </p:pic>
      <p:pic>
        <p:nvPicPr>
          <p:cNvPr id="5" name="圖片 4">
            <a:hlinkClick r:id="rId4" action="ppaction://hlinkfile"/>
          </p:cNvPr>
          <p:cNvPicPr>
            <a:picLocks noChangeAspect="1"/>
          </p:cNvPicPr>
          <p:nvPr/>
        </p:nvPicPr>
        <p:blipFill>
          <a:blip r:embed="rId5"/>
          <a:stretch>
            <a:fillRect/>
          </a:stretch>
        </p:blipFill>
        <p:spPr>
          <a:xfrm>
            <a:off x="7847556" y="2185260"/>
            <a:ext cx="167958" cy="149568"/>
          </a:xfrm>
          <a:prstGeom prst="rect">
            <a:avLst/>
          </a:prstGeom>
        </p:spPr>
      </p:pic>
    </p:spTree>
    <p:extLst>
      <p:ext uri="{BB962C8B-B14F-4D97-AF65-F5344CB8AC3E}">
        <p14:creationId xmlns:p14="http://schemas.microsoft.com/office/powerpoint/2010/main" val="3227686108"/>
      </p:ext>
    </p:extLst>
  </p:cSld>
  <p:clrMapOvr>
    <a:masterClrMapping/>
  </p:clrMapOvr>
  <p:timing>
    <p:tnLst>
      <p:par>
        <p:cTn id="1" dur="indefinite" restart="never" nodeType="tmRoot"/>
      </p:par>
    </p:tnLst>
  </p:timing>
</p:sld>
</file>

<file path=ppt/theme/theme1.xml><?xml version="1.0" encoding="utf-8"?>
<a:theme xmlns:a="http://schemas.openxmlformats.org/drawingml/2006/main" name="SplashVTI">
  <a:themeElements>
    <a:clrScheme name="Custom 11">
      <a:dk1>
        <a:srgbClr val="262626"/>
      </a:dk1>
      <a:lt1>
        <a:sysClr val="window" lastClr="FFFFFF"/>
      </a:lt1>
      <a:dk2>
        <a:srgbClr val="2F333D"/>
      </a:dk2>
      <a:lt2>
        <a:srgbClr val="E9F3F3"/>
      </a:lt2>
      <a:accent1>
        <a:srgbClr val="1EBE9B"/>
      </a:accent1>
      <a:accent2>
        <a:srgbClr val="FD8686"/>
      </a:accent2>
      <a:accent3>
        <a:srgbClr val="0AC8AD"/>
      </a:accent3>
      <a:accent4>
        <a:srgbClr val="E69500"/>
      </a:accent4>
      <a:accent5>
        <a:srgbClr val="EC4E70"/>
      </a:accent5>
      <a:accent6>
        <a:srgbClr val="794DFF"/>
      </a:accent6>
      <a:hlink>
        <a:srgbClr val="3E8FF1"/>
      </a:hlink>
      <a:folHlink>
        <a:srgbClr val="939393"/>
      </a:folHlink>
    </a:clrScheme>
    <a:fontScheme name="Custom 23">
      <a:majorFont>
        <a:latin typeface="Posterama"/>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lashVTI" id="{CD38C481-21EC-466B-953B-A1440B42712A}" vid="{D3E4813C-1D98-48C2-AF59-2D0D78E25500}"/>
    </a:ext>
  </a:extLst>
</a:theme>
</file>

<file path=docProps/app.xml><?xml version="1.0" encoding="utf-8"?>
<Properties xmlns="http://schemas.openxmlformats.org/officeDocument/2006/extended-properties" xmlns:vt="http://schemas.openxmlformats.org/officeDocument/2006/docPropsVTypes">
  <TotalTime>2548</TotalTime>
  <Words>4395</Words>
  <Application>Microsoft Office PowerPoint</Application>
  <PresentationFormat>寬螢幕</PresentationFormat>
  <Paragraphs>294</Paragraphs>
  <Slides>27</Slides>
  <Notes>0</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27</vt:i4>
      </vt:variant>
    </vt:vector>
  </HeadingPairs>
  <TitlesOfParts>
    <vt:vector size="34" baseType="lpstr">
      <vt:lpstr>Avenir Next LT Pro</vt:lpstr>
      <vt:lpstr>Posterama</vt:lpstr>
      <vt:lpstr>標楷體</vt:lpstr>
      <vt:lpstr>標楷體</vt:lpstr>
      <vt:lpstr>Arial</vt:lpstr>
      <vt:lpstr>Segoe UI Semilight</vt:lpstr>
      <vt:lpstr>SplashVTI</vt:lpstr>
      <vt:lpstr>113年度會計業務宣導講習 教育部及所屬補助計畫經費執行與核結注意事項</vt:lpstr>
      <vt:lpstr>一、常用法規</vt:lpstr>
      <vt:lpstr>二、計畫經費執行應注意事項</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三、計畫經費核結應注意事項</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
  <cp:lastModifiedBy>ACCIS-1133</cp:lastModifiedBy>
  <cp:revision>357</cp:revision>
  <cp:lastPrinted>2024-03-04T09:02:04Z</cp:lastPrinted>
  <dcterms:created xsi:type="dcterms:W3CDTF">2024-02-20T01:00:46Z</dcterms:created>
  <dcterms:modified xsi:type="dcterms:W3CDTF">2024-03-05T06:05:21Z</dcterms:modified>
</cp:coreProperties>
</file>