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8" r:id="rId3"/>
    <p:sldId id="261" r:id="rId4"/>
    <p:sldId id="259" r:id="rId5"/>
    <p:sldId id="260" r:id="rId6"/>
    <p:sldId id="262" r:id="rId7"/>
    <p:sldId id="257" r:id="rId8"/>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97" d="100"/>
          <a:sy n="97" d="100"/>
        </p:scale>
        <p:origin x="674" y="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2964644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標題與說明文字">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2922992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述 (含標題)">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TW" altLang="en-US" smtClean="0"/>
              <a:t>按一下以編輯母片標題樣式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smtClean="0"/>
              <a:t>編輯母片文字樣式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3406146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40750706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述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TW" altLang="en-US" smtClean="0"/>
              <a:t>按一下以編輯母片標題樣式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smtClean="0"/>
              <a:t>編輯母片文字樣式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270920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是非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TW" altLang="en-US" smtClean="0"/>
              <a:t>按一下以編輯母片標題樣式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smtClean="0"/>
              <a:t>編輯母片文字樣式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26584594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4287401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3350850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TW" altLang="en-US" smtClean="0"/>
              <a:t>按一下以編輯母片標題樣式</a:t>
            </a:r>
            <a:endParaRPr lang="en-US" dirty="0"/>
          </a:p>
        </p:txBody>
      </p:sp>
      <p:sp>
        <p:nvSpPr>
          <p:cNvPr id="3" name="Content Placeholder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2759735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1326995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Date Placeholder 4"/>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3348098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7" name="Date Placeholder 6"/>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3526543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TW" altLang="en-US" smtClean="0"/>
              <a:t>按一下以編輯母片標題樣式</a:t>
            </a:r>
            <a:endParaRPr lang="en-US" dirty="0"/>
          </a:p>
        </p:txBody>
      </p:sp>
      <p:sp>
        <p:nvSpPr>
          <p:cNvPr id="3" name="Date Placeholder 2"/>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463880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919355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TW" altLang="en-US" smtClean="0"/>
              <a:t>按一下以編輯母片標題樣式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TW" altLang="en-US" smtClean="0"/>
              <a:t>編輯母片文字樣式</a:t>
            </a:r>
          </a:p>
        </p:txBody>
      </p:sp>
      <p:sp>
        <p:nvSpPr>
          <p:cNvPr id="5" name="Date Placeholder 4"/>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509565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TW" altLang="en-US" smtClean="0"/>
              <a:t>按一下以編輯母片標題樣式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TW" altLang="en-US" smtClean="0"/>
              <a:t>按一下圖示以新增圖片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編輯母片文字樣式</a:t>
            </a:r>
          </a:p>
        </p:txBody>
      </p:sp>
      <p:sp>
        <p:nvSpPr>
          <p:cNvPr id="5" name="Date Placeholder 4"/>
          <p:cNvSpPr>
            <a:spLocks noGrp="1"/>
          </p:cNvSpPr>
          <p:nvPr>
            <p:ph type="dt" sz="half" idx="10"/>
          </p:nvPr>
        </p:nvSpPr>
        <p:spPr/>
        <p:txBody>
          <a:bodyPr/>
          <a:lstStyle/>
          <a:p>
            <a:fld id="{E47A1C65-BFCE-4A62-A38F-4E964BB98918}" type="datetimeFigureOut">
              <a:rPr lang="zh-TW" altLang="en-US" smtClean="0"/>
              <a:t>2024/2/6</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3283934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47A1C65-BFCE-4A62-A38F-4E964BB98918}" type="datetimeFigureOut">
              <a:rPr lang="zh-TW" altLang="en-US" smtClean="0"/>
              <a:t>2024/2/6</a:t>
            </a:fld>
            <a:endParaRPr lang="zh-TW"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TW"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8F80218-69CC-4EC2-AD95-6666E822A092}" type="slidenum">
              <a:rPr lang="zh-TW" altLang="en-US" smtClean="0"/>
              <a:t>‹#›</a:t>
            </a:fld>
            <a:endParaRPr lang="zh-TW" altLang="en-US"/>
          </a:p>
        </p:txBody>
      </p:sp>
    </p:spTree>
    <p:extLst>
      <p:ext uri="{BB962C8B-B14F-4D97-AF65-F5344CB8AC3E}">
        <p14:creationId xmlns:p14="http://schemas.microsoft.com/office/powerpoint/2010/main" val="1787268675"/>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smtClean="0"/>
              <a:t>出納組業務報告事項</a:t>
            </a:r>
            <a:endParaRPr lang="zh-TW" altLang="en-US" dirty="0"/>
          </a:p>
        </p:txBody>
      </p:sp>
      <p:sp>
        <p:nvSpPr>
          <p:cNvPr id="3" name="副標題 2"/>
          <p:cNvSpPr>
            <a:spLocks noGrp="1"/>
          </p:cNvSpPr>
          <p:nvPr>
            <p:ph type="subTitle" idx="1"/>
          </p:nvPr>
        </p:nvSpPr>
        <p:spPr/>
        <p:txBody>
          <a:bodyPr>
            <a:normAutofit/>
          </a:bodyPr>
          <a:lstStyle/>
          <a:p>
            <a:r>
              <a:rPr lang="zh-TW" altLang="en-US" sz="3600" dirty="0" smtClean="0"/>
              <a:t>出納組</a:t>
            </a:r>
            <a:r>
              <a:rPr lang="en-US" altLang="zh-TW" sz="3600" dirty="0" smtClean="0"/>
              <a:t>:</a:t>
            </a:r>
            <a:r>
              <a:rPr lang="zh-TW" altLang="en-US" sz="3600" dirty="0" smtClean="0"/>
              <a:t>洪莉欣</a:t>
            </a:r>
            <a:endParaRPr lang="zh-TW" altLang="en-US" sz="3600" dirty="0"/>
          </a:p>
        </p:txBody>
      </p:sp>
    </p:spTree>
    <p:extLst>
      <p:ext uri="{BB962C8B-B14F-4D97-AF65-F5344CB8AC3E}">
        <p14:creationId xmlns:p14="http://schemas.microsoft.com/office/powerpoint/2010/main" val="463359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補充保費規定</a:t>
            </a:r>
            <a:endParaRPr lang="zh-TW" altLang="en-US" dirty="0"/>
          </a:p>
        </p:txBody>
      </p:sp>
      <p:sp>
        <p:nvSpPr>
          <p:cNvPr id="3" name="內容版面配置區 2"/>
          <p:cNvSpPr>
            <a:spLocks noGrp="1"/>
          </p:cNvSpPr>
          <p:nvPr>
            <p:ph idx="1"/>
          </p:nvPr>
        </p:nvSpPr>
        <p:spPr>
          <a:xfrm>
            <a:off x="677334" y="1713391"/>
            <a:ext cx="8596668" cy="4327972"/>
          </a:xfrm>
        </p:spPr>
        <p:txBody>
          <a:bodyPr>
            <a:normAutofit lnSpcReduction="10000"/>
          </a:bodyPr>
          <a:lstStyle/>
          <a:p>
            <a:r>
              <a:rPr lang="zh-TW" altLang="zh-TW" sz="2400" dirty="0"/>
              <a:t>投保單位每月所支付薪資總額</a:t>
            </a:r>
            <a:r>
              <a:rPr lang="en-US" altLang="zh-TW" sz="2400" dirty="0"/>
              <a:t>(</a:t>
            </a:r>
            <a:r>
              <a:rPr lang="zh-TW" altLang="zh-TW" sz="2400" dirty="0"/>
              <a:t>所得稅格式代號</a:t>
            </a:r>
            <a:r>
              <a:rPr lang="en-US" altLang="zh-TW" sz="2400" dirty="0"/>
              <a:t>50</a:t>
            </a:r>
            <a:r>
              <a:rPr lang="zh-TW" altLang="zh-TW" sz="2400" dirty="0"/>
              <a:t>、</a:t>
            </a:r>
            <a:r>
              <a:rPr lang="en-US" altLang="zh-TW" sz="2400" dirty="0"/>
              <a:t>79A</a:t>
            </a:r>
            <a:r>
              <a:rPr lang="zh-TW" altLang="zh-TW" sz="2400" dirty="0"/>
              <a:t>及</a:t>
            </a:r>
            <a:r>
              <a:rPr lang="en-US" altLang="zh-TW" sz="2400" dirty="0"/>
              <a:t>79B)</a:t>
            </a:r>
            <a:r>
              <a:rPr lang="zh-TW" altLang="zh-TW" sz="2400" dirty="0"/>
              <a:t>與其受僱者當月投保金額總額間的差額，應按補充保險費率計算並繳納補充保險費。</a:t>
            </a:r>
          </a:p>
          <a:p>
            <a:r>
              <a:rPr lang="zh-TW" altLang="zh-TW" sz="2400" dirty="0" smtClean="0"/>
              <a:t>費率</a:t>
            </a:r>
            <a:r>
              <a:rPr lang="en-US" altLang="zh-TW" sz="2400" dirty="0"/>
              <a:t>2.11%</a:t>
            </a:r>
            <a:endParaRPr lang="zh-TW" altLang="zh-TW" sz="2400" dirty="0"/>
          </a:p>
          <a:p>
            <a:r>
              <a:rPr lang="zh-TW" altLang="zh-TW" sz="2400" dirty="0"/>
              <a:t>現行基本工資每月為新臺幣（以下同）</a:t>
            </a:r>
            <a:r>
              <a:rPr lang="en-US" altLang="zh-TW" sz="2400" dirty="0"/>
              <a:t>27,470</a:t>
            </a:r>
            <a:r>
              <a:rPr lang="zh-TW" altLang="zh-TW" sz="2400" dirty="0"/>
              <a:t>元，每小時基本工資為</a:t>
            </a:r>
            <a:r>
              <a:rPr lang="en-US" altLang="zh-TW" sz="2400" dirty="0"/>
              <a:t>183</a:t>
            </a:r>
            <a:r>
              <a:rPr lang="zh-TW" altLang="zh-TW" sz="2400" dirty="0"/>
              <a:t>元。個人當日所得</a:t>
            </a:r>
            <a:r>
              <a:rPr lang="zh-TW" altLang="zh-TW" sz="2400" dirty="0" smtClean="0"/>
              <a:t>超過</a:t>
            </a:r>
            <a:r>
              <a:rPr lang="zh-TW" altLang="en-US" sz="2400" dirty="0" smtClean="0"/>
              <a:t>每月</a:t>
            </a:r>
            <a:r>
              <a:rPr lang="zh-TW" altLang="zh-TW" sz="2400" dirty="0" smtClean="0"/>
              <a:t>基本工資</a:t>
            </a:r>
            <a:r>
              <a:rPr lang="zh-TW" altLang="zh-TW" sz="2400" dirty="0"/>
              <a:t>除了公提補充保費還須自提補充保費。</a:t>
            </a:r>
          </a:p>
          <a:p>
            <a:pPr marL="0" indent="0">
              <a:buNone/>
            </a:pPr>
            <a:r>
              <a:rPr lang="zh-TW" altLang="zh-TW" sz="2400" dirty="0"/>
              <a:t>＊目前系統都有自動設定，請同仁在輸入受款人資料不要逕自修改。</a:t>
            </a:r>
          </a:p>
          <a:p>
            <a:pPr marL="0" indent="0">
              <a:buNone/>
            </a:pPr>
            <a:r>
              <a:rPr lang="zh-TW" altLang="zh-TW" sz="2400" dirty="0"/>
              <a:t>＊同一天如果是同一個人的薪資所得請不要為了規避自提補充保費而分成不同筆的薪資清冊，如被檢舉會有補繳跟違期罰金。</a:t>
            </a:r>
          </a:p>
          <a:p>
            <a:endParaRPr lang="zh-TW" altLang="en-US" dirty="0"/>
          </a:p>
        </p:txBody>
      </p:sp>
    </p:spTree>
    <p:extLst>
      <p:ext uri="{BB962C8B-B14F-4D97-AF65-F5344CB8AC3E}">
        <p14:creationId xmlns:p14="http://schemas.microsoft.com/office/powerpoint/2010/main" val="2397666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外籍人所得稅扣繳</a:t>
            </a:r>
            <a:r>
              <a:rPr lang="zh-TW" altLang="zh-TW" dirty="0"/>
              <a:t/>
            </a:r>
            <a:br>
              <a:rPr lang="zh-TW" altLang="zh-TW" dirty="0"/>
            </a:br>
            <a:endParaRPr lang="zh-TW" altLang="en-US" dirty="0"/>
          </a:p>
        </p:txBody>
      </p:sp>
      <p:sp>
        <p:nvSpPr>
          <p:cNvPr id="3" name="內容版面配置區 2"/>
          <p:cNvSpPr>
            <a:spLocks noGrp="1"/>
          </p:cNvSpPr>
          <p:nvPr>
            <p:ph idx="1"/>
          </p:nvPr>
        </p:nvSpPr>
        <p:spPr/>
        <p:txBody>
          <a:bodyPr/>
          <a:lstStyle/>
          <a:p>
            <a:r>
              <a:rPr lang="zh-TW" altLang="zh-TW" sz="2800" dirty="0" smtClean="0"/>
              <a:t>自</a:t>
            </a:r>
            <a:r>
              <a:rPr lang="en-US" altLang="zh-TW" sz="2800" dirty="0"/>
              <a:t>98</a:t>
            </a:r>
            <a:r>
              <a:rPr lang="zh-TW" altLang="zh-TW" sz="2800" dirty="0"/>
              <a:t>年</a:t>
            </a:r>
            <a:r>
              <a:rPr lang="en-US" altLang="zh-TW" sz="2800" dirty="0"/>
              <a:t>1</a:t>
            </a:r>
            <a:r>
              <a:rPr lang="zh-TW" altLang="zh-TW" sz="2800" dirty="0"/>
              <a:t>月</a:t>
            </a:r>
            <a:r>
              <a:rPr lang="en-US" altLang="zh-TW" sz="2800" dirty="0"/>
              <a:t>1</a:t>
            </a:r>
            <a:r>
              <a:rPr lang="zh-TW" altLang="zh-TW" sz="2800" dirty="0"/>
              <a:t>日起，屬非我國境內居住者之外僑（包含外籍勞工）全月薪資給付總額在行政院核定每月基本工資之</a:t>
            </a:r>
            <a:r>
              <a:rPr lang="en-US" altLang="zh-TW" sz="2800" dirty="0"/>
              <a:t>1.5</a:t>
            </a:r>
            <a:r>
              <a:rPr lang="zh-TW" altLang="zh-TW" sz="2800" dirty="0"/>
              <a:t>倍以下者，按照給付總額扣繳</a:t>
            </a:r>
            <a:r>
              <a:rPr lang="en-US" altLang="zh-TW" sz="2800" dirty="0"/>
              <a:t>6%</a:t>
            </a:r>
            <a:r>
              <a:rPr lang="zh-TW" altLang="zh-TW" sz="2800" dirty="0"/>
              <a:t>；超過</a:t>
            </a:r>
            <a:r>
              <a:rPr lang="en-US" altLang="zh-TW" sz="2800" dirty="0"/>
              <a:t>1.5</a:t>
            </a:r>
            <a:r>
              <a:rPr lang="zh-TW" altLang="zh-TW" sz="2800" dirty="0"/>
              <a:t>倍者，按給付總額扣繳</a:t>
            </a:r>
            <a:r>
              <a:rPr lang="en-US" altLang="zh-TW" sz="2800" dirty="0"/>
              <a:t>18%</a:t>
            </a:r>
            <a:r>
              <a:rPr lang="zh-TW" altLang="zh-TW" sz="2800" dirty="0" smtClean="0"/>
              <a:t>。</a:t>
            </a:r>
            <a:endParaRPr lang="en-US" altLang="zh-TW" sz="2800" dirty="0" smtClean="0"/>
          </a:p>
          <a:p>
            <a:r>
              <a:rPr lang="zh-TW" altLang="zh-TW" sz="2800" dirty="0" smtClean="0"/>
              <a:t>各</a:t>
            </a:r>
            <a:r>
              <a:rPr lang="zh-TW" altLang="zh-TW" sz="2800" dirty="0"/>
              <a:t>系及各單位如果有聘請外籍人士並請領薪資，建議都先與出納組聯繫確認所得及該扣稅款，避免出現外籍人士已歸國卻沒有付稅款情形。</a:t>
            </a:r>
          </a:p>
          <a:p>
            <a:endParaRPr lang="zh-TW" altLang="en-US" dirty="0"/>
          </a:p>
        </p:txBody>
      </p:sp>
    </p:spTree>
    <p:extLst>
      <p:ext uri="{BB962C8B-B14F-4D97-AF65-F5344CB8AC3E}">
        <p14:creationId xmlns:p14="http://schemas.microsoft.com/office/powerpoint/2010/main" val="778257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683177"/>
            <a:ext cx="10515600" cy="1325563"/>
          </a:xfrm>
        </p:spPr>
        <p:txBody>
          <a:bodyPr/>
          <a:lstStyle/>
          <a:p>
            <a:pPr algn="ctr"/>
            <a:r>
              <a:rPr lang="zh-TW" altLang="zh-TW" b="1" smtClean="0">
                <a:latin typeface="標楷體" panose="03000509000000000000" pitchFamily="65" charset="-120"/>
                <a:ea typeface="標楷體" panose="03000509000000000000" pitchFamily="65" charset="-120"/>
              </a:rPr>
              <a:t>受款人帳務資料確認</a:t>
            </a:r>
            <a:r>
              <a:rPr lang="zh-TW" altLang="zh-TW" smtClean="0">
                <a:latin typeface="標楷體" panose="03000509000000000000" pitchFamily="65" charset="-120"/>
                <a:ea typeface="標楷體" panose="03000509000000000000" pitchFamily="65" charset="-120"/>
              </a:rPr>
              <a:t/>
            </a:r>
            <a:br>
              <a:rPr lang="zh-TW" altLang="zh-TW" smtClean="0">
                <a:latin typeface="標楷體" panose="03000509000000000000" pitchFamily="65" charset="-120"/>
                <a:ea typeface="標楷體" panose="03000509000000000000" pitchFamily="65" charset="-120"/>
              </a:rPr>
            </a:br>
            <a:endParaRPr lang="zh-TW" altLang="en-US"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p:txBody>
          <a:bodyPr>
            <a:normAutofit fontScale="92500" lnSpcReduction="20000"/>
          </a:bodyPr>
          <a:lstStyle/>
          <a:p>
            <a:pPr marL="0" indent="0">
              <a:buNone/>
            </a:pPr>
            <a:r>
              <a:rPr lang="en-US" altLang="zh-TW" sz="3600" dirty="0" smtClean="0">
                <a:latin typeface="標楷體" panose="03000509000000000000" pitchFamily="65" charset="-120"/>
                <a:ea typeface="標楷體" panose="03000509000000000000" pitchFamily="65" charset="-120"/>
              </a:rPr>
              <a:t>1.</a:t>
            </a:r>
            <a:r>
              <a:rPr lang="zh-TW" altLang="zh-TW" sz="3600" dirty="0" smtClean="0">
                <a:latin typeface="標楷體" panose="03000509000000000000" pitchFamily="65" charset="-120"/>
                <a:ea typeface="標楷體" panose="03000509000000000000" pitchFamily="65" charset="-120"/>
              </a:rPr>
              <a:t>受</a:t>
            </a:r>
            <a:r>
              <a:rPr lang="zh-TW" altLang="zh-TW" sz="3600" dirty="0">
                <a:latin typeface="標楷體" panose="03000509000000000000" pitchFamily="65" charset="-120"/>
                <a:ea typeface="標楷體" panose="03000509000000000000" pitchFamily="65" charset="-120"/>
              </a:rPr>
              <a:t>款人資料請承辦人仔細核對</a:t>
            </a:r>
            <a:r>
              <a:rPr lang="zh-TW" altLang="zh-TW" sz="3600" dirty="0" smtClean="0">
                <a:latin typeface="標楷體" panose="03000509000000000000" pitchFamily="65" charset="-120"/>
                <a:ea typeface="標楷體" panose="03000509000000000000" pitchFamily="65" charset="-120"/>
              </a:rPr>
              <a:t>，</a:t>
            </a:r>
            <a:r>
              <a:rPr lang="zh-TW" altLang="en-US" sz="3600" dirty="0" smtClean="0">
                <a:latin typeface="標楷體" panose="03000509000000000000" pitchFamily="65" charset="-120"/>
                <a:ea typeface="標楷體" panose="03000509000000000000" pitchFamily="65" charset="-120"/>
              </a:rPr>
              <a:t>對於</a:t>
            </a:r>
            <a:r>
              <a:rPr lang="zh-TW" altLang="zh-TW" sz="3600" dirty="0" smtClean="0">
                <a:latin typeface="標楷體" panose="03000509000000000000" pitchFamily="65" charset="-120"/>
                <a:ea typeface="標楷體" panose="03000509000000000000" pitchFamily="65" charset="-120"/>
              </a:rPr>
              <a:t>新增</a:t>
            </a:r>
            <a:r>
              <a:rPr lang="zh-TW" altLang="zh-TW" sz="3600" dirty="0">
                <a:latin typeface="標楷體" panose="03000509000000000000" pitchFamily="65" charset="-120"/>
                <a:ea typeface="標楷體" panose="03000509000000000000" pitchFamily="65" charset="-120"/>
              </a:rPr>
              <a:t>人員必要時請提供存摺影本</a:t>
            </a:r>
            <a:r>
              <a:rPr lang="zh-TW" altLang="zh-TW" sz="3600" dirty="0" smtClean="0">
                <a:latin typeface="標楷體" panose="03000509000000000000" pitchFamily="65" charset="-120"/>
                <a:ea typeface="標楷體" panose="03000509000000000000" pitchFamily="65" charset="-120"/>
              </a:rPr>
              <a:t>佐證</a:t>
            </a:r>
            <a:endParaRPr lang="en-US" altLang="zh-TW" sz="3600" dirty="0">
              <a:latin typeface="標楷體" panose="03000509000000000000" pitchFamily="65" charset="-120"/>
              <a:ea typeface="標楷體" panose="03000509000000000000" pitchFamily="65" charset="-120"/>
            </a:endParaRPr>
          </a:p>
          <a:p>
            <a:pPr marL="0" indent="0">
              <a:buNone/>
            </a:pPr>
            <a:r>
              <a:rPr lang="en-US" altLang="zh-TW" sz="3600" dirty="0" smtClean="0">
                <a:latin typeface="標楷體" panose="03000509000000000000" pitchFamily="65" charset="-120"/>
                <a:ea typeface="標楷體" panose="03000509000000000000" pitchFamily="65" charset="-120"/>
              </a:rPr>
              <a:t>2.</a:t>
            </a:r>
            <a:r>
              <a:rPr lang="zh-TW" altLang="en-US" sz="3600" dirty="0" smtClean="0">
                <a:latin typeface="標楷體" panose="03000509000000000000" pitchFamily="65" charset="-120"/>
                <a:ea typeface="標楷體" panose="03000509000000000000" pitchFamily="65" charset="-120"/>
              </a:rPr>
              <a:t>近期常出去問題帳戶退匯情形，請加強對學生法治宣導</a:t>
            </a:r>
            <a:r>
              <a:rPr lang="en-US" altLang="zh-TW" sz="3600" dirty="0" smtClean="0">
                <a:latin typeface="標楷體" panose="03000509000000000000" pitchFamily="65" charset="-120"/>
                <a:ea typeface="標楷體" panose="03000509000000000000" pitchFamily="65" charset="-120"/>
              </a:rPr>
              <a:t>(</a:t>
            </a:r>
            <a:r>
              <a:rPr lang="zh-TW" altLang="en-US" sz="3600" dirty="0" smtClean="0">
                <a:latin typeface="標楷體" panose="03000509000000000000" pitchFamily="65" charset="-120"/>
                <a:ea typeface="標楷體" panose="03000509000000000000" pitchFamily="65" charset="-120"/>
              </a:rPr>
              <a:t>勿將帳戶隨意提供給他人避免淪為人頭戶</a:t>
            </a:r>
            <a:r>
              <a:rPr lang="en-US" altLang="zh-TW" sz="3600" dirty="0" smtClean="0">
                <a:latin typeface="標楷體" panose="03000509000000000000" pitchFamily="65" charset="-120"/>
                <a:ea typeface="標楷體" panose="03000509000000000000" pitchFamily="65" charset="-120"/>
              </a:rPr>
              <a:t>)</a:t>
            </a:r>
          </a:p>
          <a:p>
            <a:pPr marL="0" indent="0">
              <a:buNone/>
            </a:pPr>
            <a:r>
              <a:rPr lang="en-US" altLang="zh-TW" sz="3600" dirty="0" smtClean="0">
                <a:latin typeface="標楷體" panose="03000509000000000000" pitchFamily="65" charset="-120"/>
                <a:ea typeface="標楷體" panose="03000509000000000000" pitchFamily="65" charset="-120"/>
              </a:rPr>
              <a:t>3.</a:t>
            </a:r>
            <a:r>
              <a:rPr lang="zh-TW" altLang="zh-TW" sz="3600" dirty="0" smtClean="0">
                <a:latin typeface="標楷體" panose="03000509000000000000" pitchFamily="65" charset="-120"/>
                <a:ea typeface="標楷體" panose="03000509000000000000" pitchFamily="65" charset="-120"/>
              </a:rPr>
              <a:t>如</a:t>
            </a:r>
            <a:r>
              <a:rPr lang="zh-TW" altLang="zh-TW" sz="3600" dirty="0">
                <a:latin typeface="標楷體" panose="03000509000000000000" pitchFamily="65" charset="-120"/>
                <a:ea typeface="標楷體" panose="03000509000000000000" pitchFamily="65" charset="-120"/>
              </a:rPr>
              <a:t>有因受款人係問題帳務或者資料錯誤退匯情形，請業務單位承辦人自行負擔重新匯款費用</a:t>
            </a:r>
            <a:r>
              <a:rPr lang="en-US" altLang="zh-TW" sz="3600" dirty="0">
                <a:latin typeface="標楷體" panose="03000509000000000000" pitchFamily="65" charset="-120"/>
                <a:ea typeface="標楷體" panose="03000509000000000000" pitchFamily="65" charset="-120"/>
              </a:rPr>
              <a:t>30</a:t>
            </a:r>
            <a:r>
              <a:rPr lang="zh-TW" altLang="zh-TW" sz="3600" dirty="0" smtClean="0">
                <a:latin typeface="標楷體" panose="03000509000000000000" pitchFamily="65" charset="-120"/>
                <a:ea typeface="標楷體" panose="03000509000000000000" pitchFamily="65" charset="-120"/>
              </a:rPr>
              <a:t>元</a:t>
            </a:r>
            <a:r>
              <a:rPr lang="zh-TW" altLang="en-US" sz="3600" dirty="0" smtClean="0">
                <a:latin typeface="標楷體" panose="03000509000000000000" pitchFamily="65" charset="-120"/>
                <a:ea typeface="標楷體" panose="03000509000000000000" pitchFamily="65" charset="-120"/>
              </a:rPr>
              <a:t>，或者簽文改領現金。</a:t>
            </a:r>
            <a:endParaRPr lang="zh-TW" altLang="zh-TW" sz="3600" dirty="0">
              <a:latin typeface="標楷體" panose="03000509000000000000" pitchFamily="65" charset="-120"/>
              <a:ea typeface="標楷體" panose="03000509000000000000" pitchFamily="65" charset="-120"/>
            </a:endParaRPr>
          </a:p>
          <a:p>
            <a:endParaRPr lang="zh-TW" altLang="en-US" dirty="0"/>
          </a:p>
        </p:txBody>
      </p:sp>
    </p:spTree>
    <p:extLst>
      <p:ext uri="{BB962C8B-B14F-4D97-AF65-F5344CB8AC3E}">
        <p14:creationId xmlns:p14="http://schemas.microsoft.com/office/powerpoint/2010/main" val="2438211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標楷體" panose="03000509000000000000" pitchFamily="65" charset="-120"/>
                <a:ea typeface="標楷體" panose="03000509000000000000" pitchFamily="65" charset="-120"/>
              </a:rPr>
              <a:t>關於匯款匯費</a:t>
            </a:r>
            <a:r>
              <a:rPr lang="en-US" altLang="zh-TW" dirty="0" smtClean="0">
                <a:latin typeface="標楷體" panose="03000509000000000000" pitchFamily="65" charset="-120"/>
                <a:ea typeface="標楷體" panose="03000509000000000000" pitchFamily="65" charset="-120"/>
              </a:rPr>
              <a:t>30</a:t>
            </a:r>
            <a:r>
              <a:rPr lang="zh-TW" altLang="en-US" dirty="0" smtClean="0">
                <a:latin typeface="標楷體" panose="03000509000000000000" pitchFamily="65" charset="-120"/>
                <a:ea typeface="標楷體" panose="03000509000000000000" pitchFamily="65" charset="-120"/>
              </a:rPr>
              <a:t>元說明</a:t>
            </a:r>
            <a:endParaRPr lang="zh-TW" altLang="en-US"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p:txBody>
          <a:bodyPr>
            <a:normAutofit lnSpcReduction="10000"/>
          </a:bodyPr>
          <a:lstStyle/>
          <a:p>
            <a:pPr marL="0" indent="0">
              <a:buNone/>
            </a:pPr>
            <a:r>
              <a:rPr lang="zh-TW" altLang="zh-TW" sz="3200" b="1" dirty="0" smtClean="0"/>
              <a:t>有關</a:t>
            </a:r>
            <a:r>
              <a:rPr lang="zh-TW" altLang="zh-TW" sz="3200" b="1" dirty="0"/>
              <a:t>匯款至非第一銀行帳戶之單位或公司行號，匯費</a:t>
            </a:r>
            <a:r>
              <a:rPr lang="en-US" altLang="zh-TW" sz="3200" b="1" dirty="0"/>
              <a:t>30</a:t>
            </a:r>
            <a:r>
              <a:rPr lang="zh-TW" altLang="zh-TW" sz="3200" b="1" dirty="0"/>
              <a:t>元請</a:t>
            </a:r>
            <a:r>
              <a:rPr lang="zh-TW" altLang="zh-TW" sz="3200" b="1" dirty="0" smtClean="0"/>
              <a:t>於</a:t>
            </a:r>
            <a:r>
              <a:rPr lang="zh-TW" altLang="en-US" sz="3200" b="1" dirty="0" smtClean="0"/>
              <a:t>經費申請簽</a:t>
            </a:r>
            <a:r>
              <a:rPr lang="zh-TW" altLang="zh-TW" sz="3200" b="1" dirty="0" smtClean="0"/>
              <a:t>文</a:t>
            </a:r>
            <a:r>
              <a:rPr lang="zh-TW" altLang="zh-TW" sz="3200" b="1" dirty="0"/>
              <a:t>時自動加入匯款</a:t>
            </a:r>
            <a:r>
              <a:rPr lang="zh-TW" altLang="zh-TW" sz="3200" b="1" dirty="0" smtClean="0"/>
              <a:t>金額</a:t>
            </a:r>
            <a:r>
              <a:rPr lang="en-US" altLang="zh-TW" sz="3200" b="1" dirty="0" smtClean="0"/>
              <a:t>(</a:t>
            </a:r>
            <a:r>
              <a:rPr lang="zh-TW" altLang="en-US" sz="3200" b="1" dirty="0" smtClean="0"/>
              <a:t>無免扣匯費的通融</a:t>
            </a:r>
            <a:r>
              <a:rPr lang="en-US" altLang="zh-TW" sz="3200" b="1" dirty="0" smtClean="0"/>
              <a:t>)</a:t>
            </a:r>
            <a:endParaRPr lang="zh-TW" altLang="zh-TW" sz="3200" dirty="0"/>
          </a:p>
          <a:p>
            <a:r>
              <a:rPr lang="en-US" altLang="zh-TW" sz="3200" dirty="0"/>
              <a:t>    </a:t>
            </a:r>
            <a:r>
              <a:rPr lang="zh-TW" altLang="zh-TW" sz="3200" dirty="0"/>
              <a:t>匯費</a:t>
            </a:r>
            <a:r>
              <a:rPr lang="en-US" altLang="zh-TW" sz="3200" dirty="0"/>
              <a:t>30</a:t>
            </a:r>
            <a:r>
              <a:rPr lang="zh-TW" altLang="zh-TW" sz="3200" dirty="0"/>
              <a:t>元係本校合作之第一銀行收取，係屬跨行匯款之行政費用，建請承辦單位向廠商說明，如不願意被扣取建議提供第一銀行帳號，或者由承辦單位自業務費自行支付匯費。</a:t>
            </a:r>
          </a:p>
          <a:p>
            <a:endParaRPr lang="zh-TW" altLang="en-US" dirty="0"/>
          </a:p>
        </p:txBody>
      </p:sp>
    </p:spTree>
    <p:extLst>
      <p:ext uri="{BB962C8B-B14F-4D97-AF65-F5344CB8AC3E}">
        <p14:creationId xmlns:p14="http://schemas.microsoft.com/office/powerpoint/2010/main" val="190145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latin typeface="標楷體" panose="03000509000000000000" pitchFamily="65" charset="-120"/>
                <a:ea typeface="標楷體" panose="03000509000000000000" pitchFamily="65" charset="-120"/>
              </a:rPr>
              <a:t>零星支付代墊</a:t>
            </a:r>
            <a:endParaRPr lang="zh-TW" altLang="en-US"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a:xfrm>
            <a:off x="739478" y="1601296"/>
            <a:ext cx="8596668" cy="3880773"/>
          </a:xfrm>
        </p:spPr>
        <p:txBody>
          <a:bodyPr>
            <a:noAutofit/>
          </a:bodyPr>
          <a:lstStyle/>
          <a:p>
            <a:pPr marL="0" indent="0">
              <a:buNone/>
            </a:pPr>
            <a:r>
              <a:rPr lang="zh-TW" altLang="zh-TW" sz="2400" b="1" dirty="0" smtClean="0">
                <a:latin typeface="標楷體" panose="03000509000000000000" pitchFamily="65" charset="-120"/>
                <a:ea typeface="標楷體" panose="03000509000000000000" pitchFamily="65" charset="-120"/>
              </a:rPr>
              <a:t>分</a:t>
            </a:r>
            <a:r>
              <a:rPr lang="en-US" altLang="zh-TW" sz="2400" b="1" dirty="0">
                <a:latin typeface="標楷體" panose="03000509000000000000" pitchFamily="65" charset="-120"/>
                <a:ea typeface="標楷體" panose="03000509000000000000" pitchFamily="65" charset="-120"/>
              </a:rPr>
              <a:t>2</a:t>
            </a:r>
            <a:r>
              <a:rPr lang="zh-TW" altLang="zh-TW" sz="2400" b="1" dirty="0">
                <a:latin typeface="標楷體" panose="03000509000000000000" pitchFamily="65" charset="-120"/>
                <a:ea typeface="標楷體" panose="03000509000000000000" pitchFamily="65" charset="-120"/>
              </a:rPr>
              <a:t>種方式</a:t>
            </a:r>
            <a:endParaRPr lang="zh-TW" altLang="zh-TW" sz="2400" dirty="0">
              <a:latin typeface="標楷體" panose="03000509000000000000" pitchFamily="65" charset="-120"/>
              <a:ea typeface="標楷體" panose="03000509000000000000" pitchFamily="65" charset="-120"/>
            </a:endParaRPr>
          </a:p>
          <a:p>
            <a:pPr marL="0" indent="0">
              <a:buNone/>
            </a:pPr>
            <a:r>
              <a:rPr lang="en-US" altLang="zh-TW" sz="2400" dirty="0">
                <a:latin typeface="標楷體" panose="03000509000000000000" pitchFamily="65" charset="-120"/>
                <a:ea typeface="標楷體" panose="03000509000000000000" pitchFamily="65" charset="-120"/>
              </a:rPr>
              <a:t>1.</a:t>
            </a:r>
            <a:r>
              <a:rPr lang="zh-TW" altLang="zh-TW" sz="2400" dirty="0">
                <a:latin typeface="標楷體" panose="03000509000000000000" pitchFamily="65" charset="-120"/>
                <a:ea typeface="標楷體" panose="03000509000000000000" pitchFamily="65" charset="-120"/>
              </a:rPr>
              <a:t>直接匯入代墊人帳戶</a:t>
            </a:r>
            <a:r>
              <a:rPr lang="en-US" altLang="zh-TW" sz="2400" dirty="0">
                <a:latin typeface="標楷體" panose="03000509000000000000" pitchFamily="65" charset="-120"/>
                <a:ea typeface="標楷體" panose="03000509000000000000" pitchFamily="65" charset="-120"/>
              </a:rPr>
              <a:t>:</a:t>
            </a:r>
            <a:endParaRPr lang="zh-TW" altLang="zh-TW" sz="2400" dirty="0">
              <a:latin typeface="標楷體" panose="03000509000000000000" pitchFamily="65" charset="-120"/>
              <a:ea typeface="標楷體" panose="03000509000000000000" pitchFamily="65" charset="-120"/>
            </a:endParaRPr>
          </a:p>
          <a:p>
            <a:pPr marL="0" indent="0">
              <a:buNone/>
            </a:pPr>
            <a:r>
              <a:rPr lang="zh-TW" altLang="zh-TW" sz="2400" dirty="0">
                <a:latin typeface="標楷體" panose="03000509000000000000" pitchFamily="65" charset="-120"/>
                <a:ea typeface="標楷體" panose="03000509000000000000" pitchFamily="65" charset="-120"/>
              </a:rPr>
              <a:t>代墊後依規定填寫支付憑證完成審核後，匯入代墊人之帳戶，支出憑證上的代墊人須填寫實際代墊人資料。</a:t>
            </a:r>
          </a:p>
          <a:p>
            <a:pPr marL="0" indent="0">
              <a:buNone/>
            </a:pPr>
            <a:r>
              <a:rPr lang="en-US" altLang="zh-TW" sz="2400" dirty="0">
                <a:latin typeface="標楷體" panose="03000509000000000000" pitchFamily="65" charset="-120"/>
                <a:ea typeface="標楷體" panose="03000509000000000000" pitchFamily="65" charset="-120"/>
              </a:rPr>
              <a:t>2.</a:t>
            </a:r>
            <a:r>
              <a:rPr lang="zh-TW" altLang="zh-TW" sz="2400" dirty="0">
                <a:latin typeface="標楷體" panose="03000509000000000000" pitchFamily="65" charset="-120"/>
                <a:ea typeface="標楷體" panose="03000509000000000000" pitchFamily="65" charset="-120"/>
              </a:rPr>
              <a:t>到出納組領取零用金</a:t>
            </a:r>
            <a:r>
              <a:rPr lang="en-US" altLang="zh-TW" sz="2400" dirty="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現金</a:t>
            </a:r>
            <a:r>
              <a:rPr lang="en-US" altLang="zh-TW" sz="2400" dirty="0">
                <a:latin typeface="標楷體" panose="03000509000000000000" pitchFamily="65" charset="-120"/>
                <a:ea typeface="標楷體" panose="03000509000000000000" pitchFamily="65" charset="-120"/>
              </a:rPr>
              <a:t>)</a:t>
            </a:r>
            <a:endParaRPr lang="zh-TW" altLang="zh-TW" sz="2400" dirty="0">
              <a:latin typeface="標楷體" panose="03000509000000000000" pitchFamily="65" charset="-120"/>
              <a:ea typeface="標楷體" panose="03000509000000000000" pitchFamily="65" charset="-120"/>
            </a:endParaRPr>
          </a:p>
          <a:p>
            <a:r>
              <a:rPr lang="zh-TW" altLang="zh-TW" sz="2400" dirty="0">
                <a:latin typeface="標楷體" panose="03000509000000000000" pitchFamily="65" charset="-120"/>
                <a:ea typeface="標楷體" panose="03000509000000000000" pitchFamily="65" charset="-120"/>
              </a:rPr>
              <a:t>依據出納管理手冊規定各機關以零用金支出之費用，其支出憑證應併附核准支出文件，由經辦人員粘貼於原始憑證黏存單上，經會相關權責單位及機關首長或其授權人之核准，向出納管理人員領取或辦理核銷，始得執行。</a:t>
            </a:r>
          </a:p>
          <a:p>
            <a:r>
              <a:rPr lang="zh-TW" altLang="zh-TW" sz="2400" dirty="0" smtClean="0">
                <a:latin typeface="標楷體" panose="03000509000000000000" pitchFamily="65" charset="-120"/>
                <a:ea typeface="標楷體" panose="03000509000000000000" pitchFamily="65" charset="-120"/>
              </a:rPr>
              <a:t>採</a:t>
            </a:r>
            <a:r>
              <a:rPr lang="zh-TW" altLang="zh-TW" sz="2400" dirty="0">
                <a:latin typeface="標楷體" panose="03000509000000000000" pitchFamily="65" charset="-120"/>
                <a:ea typeface="標楷體" panose="03000509000000000000" pitchFamily="65" charset="-120"/>
              </a:rPr>
              <a:t>現金領取者，支出憑證黏存單之代墊人請點選出納組長</a:t>
            </a:r>
            <a:r>
              <a:rPr lang="zh-TW" altLang="zh-TW" sz="2400" dirty="0" smtClean="0">
                <a:latin typeface="標楷體" panose="03000509000000000000" pitchFamily="65" charset="-120"/>
                <a:ea typeface="標楷體" panose="03000509000000000000" pitchFamily="65" charset="-120"/>
              </a:rPr>
              <a:t>姓名</a:t>
            </a:r>
            <a:endParaRPr lang="zh-TW" altLang="zh-TW" sz="2400" dirty="0">
              <a:latin typeface="標楷體" panose="03000509000000000000" pitchFamily="65" charset="-120"/>
              <a:ea typeface="標楷體" panose="03000509000000000000" pitchFamily="65" charset="-120"/>
            </a:endParaRPr>
          </a:p>
          <a:p>
            <a:endParaRPr lang="zh-TW" altLang="en-US" dirty="0"/>
          </a:p>
        </p:txBody>
      </p:sp>
    </p:spTree>
    <p:extLst>
      <p:ext uri="{BB962C8B-B14F-4D97-AF65-F5344CB8AC3E}">
        <p14:creationId xmlns:p14="http://schemas.microsoft.com/office/powerpoint/2010/main" val="1528331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zh-TW" b="1" dirty="0" smtClean="0"/>
              <a:t>各項收入應於當日或次日繳回出納組，最長不得逾五日。</a:t>
            </a:r>
            <a:r>
              <a:rPr lang="zh-TW" altLang="zh-TW" dirty="0" smtClean="0"/>
              <a:t/>
            </a:r>
            <a:br>
              <a:rPr lang="zh-TW" altLang="zh-TW" dirty="0" smtClean="0"/>
            </a:br>
            <a:endParaRPr lang="zh-TW" altLang="en-US" dirty="0"/>
          </a:p>
        </p:txBody>
      </p:sp>
      <p:sp>
        <p:nvSpPr>
          <p:cNvPr id="3" name="內容版面配置區 2"/>
          <p:cNvSpPr>
            <a:spLocks noGrp="1"/>
          </p:cNvSpPr>
          <p:nvPr>
            <p:ph idx="1"/>
          </p:nvPr>
        </p:nvSpPr>
        <p:spPr/>
        <p:txBody>
          <a:bodyPr>
            <a:normAutofit fontScale="92500" lnSpcReduction="10000"/>
          </a:bodyPr>
          <a:lstStyle/>
          <a:p>
            <a:pPr marL="0" indent="0">
              <a:buNone/>
            </a:pPr>
            <a:r>
              <a:rPr lang="zh-TW" altLang="zh-TW" sz="2600" dirty="0" smtClean="0">
                <a:latin typeface="標楷體" panose="03000509000000000000" pitchFamily="65" charset="-120"/>
                <a:ea typeface="標楷體" panose="03000509000000000000" pitchFamily="65" charset="-120"/>
              </a:rPr>
              <a:t>法規</a:t>
            </a:r>
            <a:r>
              <a:rPr lang="zh-TW" altLang="zh-TW" sz="2600" dirty="0">
                <a:latin typeface="標楷體" panose="03000509000000000000" pitchFamily="65" charset="-120"/>
                <a:ea typeface="標楷體" panose="03000509000000000000" pitchFamily="65" charset="-120"/>
              </a:rPr>
              <a:t>依據：</a:t>
            </a:r>
          </a:p>
          <a:p>
            <a:pPr marL="0" indent="0">
              <a:buNone/>
            </a:pPr>
            <a:r>
              <a:rPr lang="zh-TW" altLang="zh-TW" sz="2600" dirty="0">
                <a:latin typeface="標楷體" panose="03000509000000000000" pitchFamily="65" charset="-120"/>
                <a:ea typeface="標楷體" panose="03000509000000000000" pitchFamily="65" charset="-120"/>
              </a:rPr>
              <a:t>財政部出納管理手冊第二十九</a:t>
            </a:r>
            <a:r>
              <a:rPr lang="zh-TW" altLang="zh-TW" sz="2600" dirty="0" smtClean="0">
                <a:latin typeface="標楷體" panose="03000509000000000000" pitchFamily="65" charset="-120"/>
                <a:ea typeface="標楷體" panose="03000509000000000000" pitchFamily="65" charset="-120"/>
              </a:rPr>
              <a:t>條</a:t>
            </a:r>
            <a:endParaRPr lang="zh-TW" altLang="zh-TW" sz="2600" dirty="0">
              <a:latin typeface="標楷體" panose="03000509000000000000" pitchFamily="65" charset="-120"/>
              <a:ea typeface="標楷體" panose="03000509000000000000" pitchFamily="65" charset="-120"/>
            </a:endParaRPr>
          </a:p>
          <a:p>
            <a:r>
              <a:rPr lang="zh-TW" altLang="zh-TW" sz="4400" dirty="0">
                <a:latin typeface="標楷體" panose="03000509000000000000" pitchFamily="65" charset="-120"/>
                <a:ea typeface="標楷體" panose="03000509000000000000" pitchFamily="65" charset="-120"/>
              </a:rPr>
              <a:t>出納管理單位除依法得自行保管之經費款項外，收納之各種款項及有價證券等，除法令另有規定外，應於當日或次日解繳公庫，零星收入最長不得逾五日。</a:t>
            </a:r>
          </a:p>
          <a:p>
            <a:endParaRPr lang="zh-TW" altLang="en-US" dirty="0"/>
          </a:p>
        </p:txBody>
      </p:sp>
    </p:spTree>
    <p:extLst>
      <p:ext uri="{BB962C8B-B14F-4D97-AF65-F5344CB8AC3E}">
        <p14:creationId xmlns:p14="http://schemas.microsoft.com/office/powerpoint/2010/main" val="941432495"/>
      </p:ext>
    </p:extLst>
  </p:cSld>
  <p:clrMapOvr>
    <a:masterClrMapping/>
  </p:clrMapOvr>
</p:sld>
</file>

<file path=ppt/theme/theme1.xml><?xml version="1.0" encoding="utf-8"?>
<a:theme xmlns:a="http://schemas.openxmlformats.org/drawingml/2006/main" name="多面向">
  <a:themeElements>
    <a:clrScheme name="多面向">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多面向">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多面向">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14</TotalTime>
  <Words>653</Words>
  <Application>Microsoft Office PowerPoint</Application>
  <PresentationFormat>寬螢幕</PresentationFormat>
  <Paragraphs>29</Paragraphs>
  <Slides>7</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7</vt:i4>
      </vt:variant>
    </vt:vector>
  </HeadingPairs>
  <TitlesOfParts>
    <vt:vector size="13" baseType="lpstr">
      <vt:lpstr>微軟正黑體</vt:lpstr>
      <vt:lpstr>標楷體</vt:lpstr>
      <vt:lpstr>Arial</vt:lpstr>
      <vt:lpstr>Trebuchet MS</vt:lpstr>
      <vt:lpstr>Wingdings 3</vt:lpstr>
      <vt:lpstr>多面向</vt:lpstr>
      <vt:lpstr>出納組業務報告事項</vt:lpstr>
      <vt:lpstr>補充保費規定</vt:lpstr>
      <vt:lpstr>外籍人所得稅扣繳 </vt:lpstr>
      <vt:lpstr>受款人帳務資料確認 </vt:lpstr>
      <vt:lpstr>關於匯款匯費30元說明</vt:lpstr>
      <vt:lpstr>零星支付代墊</vt:lpstr>
      <vt:lpstr>各項收入應於當日或次日繳回出納組，最長不得逾五日。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出納組業務報告事項</dc:title>
  <dc:creator>20230223</dc:creator>
  <cp:lastModifiedBy>20220314</cp:lastModifiedBy>
  <cp:revision>5</cp:revision>
  <dcterms:created xsi:type="dcterms:W3CDTF">2024-02-05T07:15:16Z</dcterms:created>
  <dcterms:modified xsi:type="dcterms:W3CDTF">2024-02-06T01:58:56Z</dcterms:modified>
</cp:coreProperties>
</file>