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9" r:id="rId3"/>
    <p:sldId id="257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2" r:id="rId21"/>
    <p:sldId id="291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3" r:id="rId32"/>
    <p:sldId id="304" r:id="rId33"/>
    <p:sldId id="266" r:id="rId3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0BE0"/>
    <a:srgbClr val="FF00FF"/>
    <a:srgbClr val="FC9AE9"/>
    <a:srgbClr val="8CA2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佈景主題樣式 2 - 輔色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佈景主題樣式 2 - 輔色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樣式 2 - 輔色 1/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87596-CA9D-4BE2-8A57-430E0146D780}" type="datetimeFigureOut">
              <a:rPr lang="zh-TW" altLang="en-US" smtClean="0"/>
              <a:t>2024/3/1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227BE-428F-4479-9789-E9A09B3E07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25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A1EC7-A901-4BAD-9656-FD6647CD56A5}" type="datetimeFigureOut">
              <a:rPr lang="zh-TW" altLang="en-US" smtClean="0"/>
              <a:t>2024/3/1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979A4-B1B6-4B8B-99C3-0582541AAA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5253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3FBA-3F2B-4477-AAC0-1E86238EB364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97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F64C-06D8-457F-9504-7F63C8F93189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5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2BE5-9EEA-4894-8CEE-5C8E70382AF0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6948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809A0-CA6F-461C-BFF5-D8F6697447D0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990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84E7-BCFA-4196-B7BF-5B4C7EF6D224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1747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D43D-8108-4D6A-9CD4-39E962A0CC92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502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F4E7-EC4A-4061-AE5B-5696B17BA988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835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E96A8-A9CA-4656-8151-FB7D0544EFB6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77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F853C-5029-40D1-8A48-145DEAB9E03A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535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0904B-0A73-4068-A95D-79BC9A5C7F7A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38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6148D-5346-43B7-AEBC-BEBD31FE8EB0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66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7950-9091-4E7A-95C6-A09DB0352419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1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F1754-A351-4E3B-AB52-75F373B9562F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965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BD30-2377-4AC8-AD89-364ACD327E77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623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13C36-EC1D-4EE7-8A56-96FFBD9D6E6B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96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DF4BA-F07C-4812-A1DA-3CB1BBE59EA7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49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A0174-4E47-441B-B03A-F9E6F5E43688}" type="datetime1">
              <a:rPr lang="en-US" altLang="zh-TW" smtClean="0"/>
              <a:t>3/1/2024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042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39640;&#37941;&#36092;&#31080;&#35657;&#26126;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25919;&#24220;&#25903;&#20986;&#24977;&#35657;&#34389;&#29702;&#35201;&#40670;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etax.nat.gov.tw/etwmain/online-service/publicity-inquiry/taxation-registration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25645;&#20056;&#22806;&#22283;&#31821;&#33322;&#31354;&#20844;&#21496;&#29677;&#27231;&#30003;&#35531;&#26360;.pdf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20013;&#22830;&#25919;&#24220;&#21508;&#27231;&#38364;&#27966;&#36212;&#22823;&#38520;&#22320;&#21312;&#12289;&#39321;&#28207;&#21450;&#28595;&#38272;&#20986;&#24046;&#20154;&#21729;&#29983;&#27963;&#36027;(113&#24180;1&#26376;1&#26085;&#29983;&#25928;).pdf" TargetMode="External"/><Relationship Id="rId2" Type="http://schemas.openxmlformats.org/officeDocument/2006/relationships/hyperlink" Target="&#38468;&#20214;1-&#20013;&#22830;&#25919;&#24220;&#21508;&#27231;&#38364;&#27966;&#36212;&#22283;&#22806;&#21508;&#22320;&#21312;&#20986;&#24046;&#20154;&#21729;&#29983;&#27963;&#36027;&#26085;&#25903;&#25976;&#38989;&#34920;%20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&#21295;&#29575;.doc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24977;&#35657;2.pdf" TargetMode="External"/><Relationship Id="rId7" Type="http://schemas.openxmlformats.org/officeDocument/2006/relationships/image" Target="../media/image3.png"/><Relationship Id="rId2" Type="http://schemas.openxmlformats.org/officeDocument/2006/relationships/hyperlink" Target="&#24977;&#35657;1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24977;&#35657;4-2.pdf" TargetMode="External"/><Relationship Id="rId5" Type="http://schemas.openxmlformats.org/officeDocument/2006/relationships/hyperlink" Target="&#24977;&#35657;4-1.pdf" TargetMode="External"/><Relationship Id="rId4" Type="http://schemas.openxmlformats.org/officeDocument/2006/relationships/hyperlink" Target="&#24977;&#35657;3.pdf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../&#38468;&#20214;-&#32147;&#36027;&#32080;&#22577;&#24120;&#35211;&#30097;&#32681;&#21839;&#31572;&#38598;-112&#24180;12&#26376;&#20462;&#32232;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07067" y="1483353"/>
            <a:ext cx="7766936" cy="1646302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年會計業務宣導講習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07067" y="3589438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TW" sz="28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主計室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43" y="5595456"/>
            <a:ext cx="4802237" cy="1193817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59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(8)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6833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</a:rPr>
              <a:t>「經費結報常見疑義問答集」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六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機關支付款項取得電子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發票，如</a:t>
            </a:r>
            <a:r>
              <a:rPr lang="zh-TW" altLang="en-US" sz="2800" dirty="0">
                <a:solidFill>
                  <a:schemeClr val="accent5"/>
                </a:solidFill>
                <a:latin typeface="+mn-ea"/>
              </a:rPr>
              <a:t>已記明營業人名稱及其</a:t>
            </a:r>
            <a:r>
              <a:rPr lang="zh-TW" altLang="en-US" sz="2800" dirty="0" smtClean="0">
                <a:solidFill>
                  <a:schemeClr val="accent5"/>
                </a:solidFill>
                <a:latin typeface="+mn-ea"/>
              </a:rPr>
              <a:t>統一編號等</a:t>
            </a:r>
            <a:r>
              <a:rPr lang="zh-TW" altLang="en-US" sz="2800" dirty="0">
                <a:solidFill>
                  <a:schemeClr val="accent5"/>
                </a:solidFill>
                <a:latin typeface="+mn-ea"/>
              </a:rPr>
              <a:t>事項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，即可辦理報支，</a:t>
            </a:r>
            <a:r>
              <a:rPr lang="zh-TW" altLang="en-US" sz="2800" dirty="0">
                <a:solidFill>
                  <a:schemeClr val="accent5"/>
                </a:solidFill>
                <a:latin typeface="+mn-ea"/>
              </a:rPr>
              <a:t>無須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要求廠商</a:t>
            </a:r>
            <a:r>
              <a:rPr lang="zh-TW" altLang="en-US" sz="2800" dirty="0">
                <a:solidFill>
                  <a:schemeClr val="accent5"/>
                </a:solidFill>
                <a:latin typeface="+mn-ea"/>
              </a:rPr>
              <a:t>加蓋統一發票專用章</a:t>
            </a:r>
            <a:r>
              <a:rPr lang="zh-TW" altLang="en-US" sz="2800" dirty="0" smtClean="0">
                <a:solidFill>
                  <a:schemeClr val="accent5"/>
                </a:solidFill>
                <a:latin typeface="+mn-ea"/>
              </a:rPr>
              <a:t>。</a:t>
            </a:r>
            <a:endParaRPr lang="en-US" altLang="zh-TW" sz="2800" dirty="0" smtClean="0">
              <a:solidFill>
                <a:schemeClr val="accent5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七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透過網路下載列印之支出憑證，除</a:t>
            </a:r>
            <a:r>
              <a:rPr lang="zh-TW" altLang="en-US" sz="2800" dirty="0" smtClean="0">
                <a:solidFill>
                  <a:srgbClr val="060BE0"/>
                </a:solidFill>
                <a:latin typeface="+mn-ea"/>
              </a:rPr>
              <a:t>電子發票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證明聯無須簽名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外，其餘均須由經手人簽名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1200" dirty="0" smtClean="0">
                <a:solidFill>
                  <a:schemeClr val="tx1"/>
                </a:solidFill>
                <a:latin typeface="+mn-ea"/>
                <a:hlinkClick r:id="rId2" action="ppaction://hlinkfile"/>
              </a:rPr>
              <a:t>高鐵電子購票證明</a:t>
            </a:r>
            <a:endParaRPr lang="en-US" altLang="zh-TW" sz="12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(9)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</a:rPr>
              <a:t>「經費結報常見疑義問答集」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八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機關支付款項取得</a:t>
            </a:r>
            <a:r>
              <a:rPr lang="zh-TW" altLang="en-US" sz="2800" dirty="0">
                <a:solidFill>
                  <a:schemeClr val="accent2"/>
                </a:solidFill>
                <a:latin typeface="+mn-ea"/>
              </a:rPr>
              <a:t>電子發票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時，應告知營業人登打機關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統一編號，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倘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漏未登打機關</a:t>
            </a:r>
            <a:r>
              <a:rPr lang="zh-TW" altLang="en-US" sz="2800" dirty="0" smtClean="0">
                <a:solidFill>
                  <a:srgbClr val="FF0000"/>
                </a:solidFill>
                <a:latin typeface="+mn-ea"/>
              </a:rPr>
              <a:t>統一編號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，</a:t>
            </a:r>
            <a:r>
              <a:rPr lang="zh-TW" altLang="en-US" sz="2800" dirty="0">
                <a:solidFill>
                  <a:srgbClr val="060BE0"/>
                </a:solidFill>
              </a:rPr>
              <a:t>應通知補正</a:t>
            </a:r>
            <a:r>
              <a:rPr lang="zh-TW" altLang="en-US" sz="2800" dirty="0">
                <a:solidFill>
                  <a:schemeClr val="tx1"/>
                </a:solidFill>
              </a:rPr>
              <a:t>，但</a:t>
            </a:r>
            <a:r>
              <a:rPr lang="zh-TW" altLang="en-US" sz="2800" dirty="0">
                <a:solidFill>
                  <a:schemeClr val="accent2"/>
                </a:solidFill>
              </a:rPr>
              <a:t>不</a:t>
            </a:r>
            <a:r>
              <a:rPr lang="zh-TW" altLang="en-US" sz="2800" dirty="0" smtClean="0">
                <a:solidFill>
                  <a:schemeClr val="accent2"/>
                </a:solidFill>
              </a:rPr>
              <a:t>能補正</a:t>
            </a:r>
            <a:r>
              <a:rPr lang="zh-TW" altLang="en-US" sz="2800" dirty="0">
                <a:solidFill>
                  <a:schemeClr val="accent2"/>
                </a:solidFill>
              </a:rPr>
              <a:t>者</a:t>
            </a:r>
            <a:r>
              <a:rPr lang="zh-TW" altLang="en-US" sz="2800" dirty="0">
                <a:solidFill>
                  <a:schemeClr val="tx1"/>
                </a:solidFill>
              </a:rPr>
              <a:t>，其經費結報</a:t>
            </a:r>
            <a:r>
              <a:rPr lang="zh-TW" altLang="en-US" sz="2800" dirty="0" smtClean="0">
                <a:solidFill>
                  <a:schemeClr val="tx1"/>
                </a:solidFill>
              </a:rPr>
              <a:t>辦</a:t>
            </a:r>
            <a:endParaRPr lang="en-US" altLang="zh-TW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</a:rPr>
              <a:t>理</a:t>
            </a:r>
            <a:r>
              <a:rPr lang="zh-TW" altLang="en-US" sz="2800" dirty="0">
                <a:solidFill>
                  <a:schemeClr val="tx1"/>
                </a:solidFill>
              </a:rPr>
              <a:t>方式說明如下：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1</a:t>
            </a:r>
            <a:r>
              <a:rPr lang="zh-TW" altLang="en-US" sz="2800" dirty="0" smtClean="0">
                <a:solidFill>
                  <a:schemeClr val="tx1"/>
                </a:solidFill>
              </a:rPr>
              <a:t>、有取得</a:t>
            </a:r>
            <a:r>
              <a:rPr lang="zh-TW" altLang="en-US" sz="2800" dirty="0">
                <a:solidFill>
                  <a:srgbClr val="060BE0"/>
                </a:solidFill>
              </a:rPr>
              <a:t>電子發票證明聯</a:t>
            </a:r>
            <a:r>
              <a:rPr lang="zh-TW" altLang="en-US" sz="2800" dirty="0">
                <a:solidFill>
                  <a:schemeClr val="tx1"/>
                </a:solidFill>
              </a:rPr>
              <a:t>者</a:t>
            </a:r>
            <a:r>
              <a:rPr lang="zh-TW" altLang="en-US" sz="2800" dirty="0" smtClean="0">
                <a:solidFill>
                  <a:schemeClr val="tx1"/>
                </a:solidFill>
              </a:rPr>
              <a:t>，</a:t>
            </a:r>
            <a:r>
              <a:rPr lang="zh-TW" altLang="en-US" sz="2800" dirty="0">
                <a:solidFill>
                  <a:schemeClr val="tx1"/>
                </a:solidFill>
              </a:rPr>
              <a:t>請</a:t>
            </a:r>
            <a:r>
              <a:rPr lang="zh-TW" altLang="en-US" sz="2800" dirty="0" smtClean="0">
                <a:solidFill>
                  <a:schemeClr val="tx1"/>
                </a:solidFill>
              </a:rPr>
              <a:t>於電子</a:t>
            </a:r>
            <a:r>
              <a:rPr lang="zh-TW" altLang="en-US" sz="2800" dirty="0">
                <a:solidFill>
                  <a:schemeClr val="tx1"/>
                </a:solidFill>
              </a:rPr>
              <a:t>發票證明聯註明機關</a:t>
            </a:r>
            <a:r>
              <a:rPr lang="zh-TW" altLang="en-US" sz="2800" dirty="0" smtClean="0">
                <a:solidFill>
                  <a:schemeClr val="tx1"/>
                </a:solidFill>
              </a:rPr>
              <a:t>統一編號</a:t>
            </a:r>
            <a:endParaRPr lang="en-US" altLang="zh-TW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</a:rPr>
              <a:t>並</a:t>
            </a:r>
            <a:r>
              <a:rPr lang="zh-TW" altLang="en-US" sz="2800" dirty="0">
                <a:solidFill>
                  <a:srgbClr val="FF0000"/>
                </a:solidFill>
              </a:rPr>
              <a:t>簽名</a:t>
            </a:r>
            <a:r>
              <a:rPr lang="zh-TW" altLang="en-US" sz="2800" dirty="0">
                <a:solidFill>
                  <a:schemeClr val="tx1"/>
                </a:solidFill>
              </a:rPr>
              <a:t>辦理結報。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2</a:t>
            </a:r>
            <a:r>
              <a:rPr lang="zh-TW" altLang="en-US" sz="2800" dirty="0" smtClean="0">
                <a:solidFill>
                  <a:schemeClr val="tx1"/>
                </a:solidFill>
              </a:rPr>
              <a:t>、取得</a:t>
            </a:r>
            <a:r>
              <a:rPr lang="zh-TW" altLang="en-US" sz="2800" dirty="0">
                <a:solidFill>
                  <a:schemeClr val="tx1"/>
                </a:solidFill>
              </a:rPr>
              <a:t>電子發票開立通知等資訊，或將電子發票存入個人</a:t>
            </a:r>
            <a:r>
              <a:rPr lang="zh-TW" altLang="en-US" sz="2800" dirty="0" smtClean="0">
                <a:solidFill>
                  <a:schemeClr val="tx1"/>
                </a:solidFill>
              </a:rPr>
              <a:t>手機條碼</a:t>
            </a:r>
            <a:r>
              <a:rPr lang="zh-TW" altLang="en-US" sz="2800" dirty="0">
                <a:solidFill>
                  <a:schemeClr val="tx1"/>
                </a:solidFill>
              </a:rPr>
              <a:t>等</a:t>
            </a:r>
            <a:r>
              <a:rPr lang="zh-TW" altLang="en-US" sz="2800" dirty="0" smtClean="0">
                <a:solidFill>
                  <a:schemeClr val="tx1"/>
                </a:solidFill>
              </a:rPr>
              <a:t>載</a:t>
            </a:r>
            <a:endParaRPr lang="en-US" altLang="zh-TW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</a:rPr>
              <a:t>具</a:t>
            </a:r>
            <a:r>
              <a:rPr lang="zh-TW" altLang="en-US" sz="2800" dirty="0">
                <a:solidFill>
                  <a:schemeClr val="tx1"/>
                </a:solidFill>
              </a:rPr>
              <a:t>者，同仁得以廠商提供之電子發票開立通知或</a:t>
            </a:r>
            <a:r>
              <a:rPr lang="zh-TW" altLang="en-US" sz="2800" dirty="0" smtClean="0">
                <a:solidFill>
                  <a:schemeClr val="tx1"/>
                </a:solidFill>
              </a:rPr>
              <a:t>開立</a:t>
            </a:r>
            <a:r>
              <a:rPr lang="zh-TW" altLang="en-US" sz="2800" dirty="0">
                <a:solidFill>
                  <a:schemeClr val="tx1"/>
                </a:solidFill>
              </a:rPr>
              <a:t>資訊（須記明交</a:t>
            </a:r>
            <a:r>
              <a:rPr lang="zh-TW" altLang="en-US" sz="2800" dirty="0" smtClean="0">
                <a:solidFill>
                  <a:schemeClr val="tx1"/>
                </a:solidFill>
              </a:rPr>
              <a:t>易</a:t>
            </a:r>
            <a:endParaRPr lang="en-US" altLang="zh-TW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</a:rPr>
              <a:t>明</a:t>
            </a:r>
            <a:r>
              <a:rPr lang="zh-TW" altLang="en-US" sz="2800" dirty="0">
                <a:solidFill>
                  <a:schemeClr val="tx1"/>
                </a:solidFill>
              </a:rPr>
              <a:t>細）等作為其他可資證明文件，或</a:t>
            </a:r>
            <a:r>
              <a:rPr lang="zh-TW" altLang="en-US" sz="2800" dirty="0" smtClean="0">
                <a:solidFill>
                  <a:schemeClr val="tx1"/>
                </a:solidFill>
              </a:rPr>
              <a:t>透過</a:t>
            </a:r>
            <a:r>
              <a:rPr lang="zh-TW" altLang="en-US" sz="2800" dirty="0">
                <a:solidFill>
                  <a:schemeClr val="tx1"/>
                </a:solidFill>
              </a:rPr>
              <a:t>智慧型手機應用程式查詢該</a:t>
            </a:r>
            <a:r>
              <a:rPr lang="zh-TW" altLang="en-US" sz="2800" dirty="0" smtClean="0">
                <a:solidFill>
                  <a:schemeClr val="tx1"/>
                </a:solidFill>
              </a:rPr>
              <a:t>筆</a:t>
            </a:r>
            <a:endParaRPr lang="en-US" altLang="zh-TW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</a:rPr>
              <a:t>交</a:t>
            </a:r>
            <a:r>
              <a:rPr lang="zh-TW" altLang="en-US" sz="2800" dirty="0">
                <a:solidFill>
                  <a:schemeClr val="tx1"/>
                </a:solidFill>
              </a:rPr>
              <a:t>易明細並列印，</a:t>
            </a:r>
            <a:r>
              <a:rPr lang="zh-TW" altLang="en-US" sz="2800" dirty="0" smtClean="0">
                <a:solidFill>
                  <a:schemeClr val="tx1"/>
                </a:solidFill>
              </a:rPr>
              <a:t>依</a:t>
            </a:r>
            <a:r>
              <a:rPr lang="zh-TW" altLang="en-US" sz="2800" dirty="0" smtClean="0">
                <a:solidFill>
                  <a:schemeClr val="tx1"/>
                </a:solidFill>
                <a:hlinkClick r:id="rId2" action="ppaction://hlinkfile"/>
              </a:rPr>
              <a:t>政府支出憑證處理要點第</a:t>
            </a:r>
            <a:r>
              <a:rPr lang="en-US" altLang="zh-TW" sz="2800" dirty="0" smtClean="0">
                <a:solidFill>
                  <a:schemeClr val="tx1"/>
                </a:solidFill>
                <a:hlinkClick r:id="rId2" action="ppaction://hlinkfile"/>
              </a:rPr>
              <a:t>12</a:t>
            </a:r>
            <a:r>
              <a:rPr lang="zh-TW" altLang="en-US" sz="2800" dirty="0" smtClean="0">
                <a:solidFill>
                  <a:schemeClr val="tx1"/>
                </a:solidFill>
                <a:hlinkClick r:id="rId2" action="ppaction://hlinkfile"/>
              </a:rPr>
              <a:t>點</a:t>
            </a:r>
            <a:r>
              <a:rPr lang="zh-TW" altLang="en-US" sz="2800" dirty="0" smtClean="0">
                <a:solidFill>
                  <a:schemeClr val="tx1"/>
                </a:solidFill>
              </a:rPr>
              <a:t>規定</a:t>
            </a:r>
            <a:r>
              <a:rPr lang="zh-TW" altLang="en-US" sz="2800" dirty="0">
                <a:solidFill>
                  <a:schemeClr val="tx1"/>
                </a:solidFill>
              </a:rPr>
              <a:t>辦理結報，</a:t>
            </a:r>
            <a:r>
              <a:rPr lang="zh-TW" altLang="en-US" sz="2800" dirty="0">
                <a:solidFill>
                  <a:srgbClr val="FF0000"/>
                </a:solidFill>
              </a:rPr>
              <a:t>並</a:t>
            </a:r>
            <a:r>
              <a:rPr lang="zh-TW" altLang="en-US" sz="2800" dirty="0" smtClean="0">
                <a:solidFill>
                  <a:srgbClr val="FF0000"/>
                </a:solidFill>
              </a:rPr>
              <a:t>註</a:t>
            </a:r>
            <a:endParaRPr lang="en-US" altLang="zh-TW" sz="2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rgbClr val="FF0000"/>
                </a:solidFill>
              </a:rPr>
              <a:t>明</a:t>
            </a:r>
            <a:r>
              <a:rPr lang="zh-TW" altLang="en-US" sz="2800" dirty="0">
                <a:solidFill>
                  <a:srgbClr val="FF0000"/>
                </a:solidFill>
              </a:rPr>
              <a:t>無法提出電子發票證明聯</a:t>
            </a:r>
            <a:r>
              <a:rPr lang="zh-TW" altLang="en-US" sz="2800" dirty="0" smtClean="0">
                <a:solidFill>
                  <a:srgbClr val="FF0000"/>
                </a:solidFill>
              </a:rPr>
              <a:t>之原因</a:t>
            </a:r>
            <a:r>
              <a:rPr lang="zh-TW" altLang="en-US" sz="2800" dirty="0">
                <a:solidFill>
                  <a:srgbClr val="FF0000"/>
                </a:solidFill>
              </a:rPr>
              <a:t>及簽名。</a:t>
            </a:r>
            <a:endParaRPr lang="en-US" altLang="zh-TW" sz="2800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8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(10)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</a:rPr>
              <a:t>「經費結報常見疑義問答集」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九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個人信用卡、會員卡之使用</a:t>
            </a:r>
            <a:r>
              <a:rPr lang="zh-TW" altLang="en-US" sz="28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、依</a:t>
            </a:r>
            <a:r>
              <a:rPr lang="zh-TW" altLang="en-US" sz="2800" u="sng" dirty="0">
                <a:solidFill>
                  <a:schemeClr val="accent2"/>
                </a:solidFill>
                <a:latin typeface="+mn-ea"/>
              </a:rPr>
              <a:t>法務部廉政署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102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年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7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月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4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日廉預字第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10205014900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號函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，有關「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公務員使用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會員卡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採購公物，私吞累積之紅利點數，是否涉及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取得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不正利益」之補充說明略以，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機關專責採購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或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經常辦理採購</a:t>
            </a:r>
            <a:r>
              <a:rPr lang="zh-TW" altLang="en-US" sz="2800" dirty="0" smtClean="0">
                <a:solidFill>
                  <a:srgbClr val="060BE0"/>
                </a:solidFill>
                <a:latin typeface="+mn-ea"/>
              </a:rPr>
              <a:t>事項之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人員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如長年以個人信用卡或會員卡購物或支付各項費用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，因非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其個人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購物，而是為機關購物或支付費用，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所得紅利點數自應歸</a:t>
            </a:r>
            <a:r>
              <a:rPr lang="zh-TW" altLang="en-US" sz="2800" dirty="0" smtClean="0">
                <a:solidFill>
                  <a:srgbClr val="FF0000"/>
                </a:solidFill>
                <a:latin typeface="+mn-ea"/>
              </a:rPr>
              <a:t>機關所有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，不能獨得。</a:t>
            </a:r>
            <a:endParaRPr lang="en-US" altLang="zh-TW" sz="2800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072" y="1669408"/>
            <a:ext cx="1652630" cy="115490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1945" y="1669408"/>
            <a:ext cx="1582057" cy="1154909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49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(11)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</a:rPr>
              <a:t>「經費結報常見疑義問答集」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九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個人信用卡、會員卡之使用</a:t>
            </a:r>
            <a:r>
              <a:rPr lang="zh-TW" altLang="en-US" sz="28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2800" u="sng" dirty="0">
                <a:solidFill>
                  <a:schemeClr val="accent2"/>
                </a:solidFill>
                <a:latin typeface="+mn-ea"/>
              </a:rPr>
              <a:t>行政院主計總處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經參考上開法務部廉政署函示，於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108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年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4 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月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10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日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以主會財字第</a:t>
            </a:r>
            <a:r>
              <a:rPr lang="en-US" altLang="zh-TW" sz="2800" dirty="0">
                <a:solidFill>
                  <a:schemeClr val="tx1"/>
                </a:solidFill>
                <a:latin typeface="+mn-ea"/>
              </a:rPr>
              <a:t>1081500094B 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號函檢修個人信用卡支付款項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處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理原則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，明定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機關專任採購或經常辦理採購事項之人員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，所辦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採購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應由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機關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直接支付廠商或以政府採購卡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支付，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不得以個人信用卡支</a:t>
            </a:r>
          </a:p>
          <a:p>
            <a:pPr marL="0" indent="0">
              <a:buNone/>
            </a:pP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付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；至非專任採購或非經常辦理採購事項之人員，倘因公務需要，</a:t>
            </a: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得以個人信用卡先行刷卡墊付後，再行請款，無須核算扣減個人信</a:t>
            </a: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用卡優惠價值，惟機關基於管理需要，得另行訂定更嚴謹之作業規</a:t>
            </a: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範。</a:t>
            </a:r>
            <a:endParaRPr lang="en-US" altLang="zh-TW" sz="2800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28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(12)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</a:rPr>
              <a:t>「經費結報常見疑義問答集」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九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個人信用卡、會員卡之使用</a:t>
            </a:r>
            <a:r>
              <a:rPr lang="zh-TW" altLang="en-US" sz="28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2800" dirty="0" smtClean="0">
                <a:solidFill>
                  <a:srgbClr val="060BE0"/>
                </a:solidFill>
                <a:latin typeface="+mn-ea"/>
              </a:rPr>
              <a:t>本校規定</a:t>
            </a:r>
            <a:r>
              <a:rPr lang="zh-TW" altLang="en-US" sz="28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28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採購單位辦理之採購，或非專任採購業務人員而經常辦理採購事項者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，應由機關直接支付予廠商，或以政府採購卡支付，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不得以個人信用卡支付。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惟員工出差旅費、健康檢查費、子女教育補助費、辦理員工自強活動、特別費、進修訓練補助費、報名費等，得放寬以個人信用卡支付後再予歸墊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。其他如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仍有因公務需要之其他情形，需使用員工個人信用卡支付時，請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事前簽准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後方得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辦理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並</a:t>
            </a:r>
            <a:r>
              <a:rPr lang="zh-TW" altLang="en-US" sz="2800" dirty="0">
                <a:solidFill>
                  <a:schemeClr val="accent2"/>
                </a:solidFill>
                <a:latin typeface="+mn-ea"/>
              </a:rPr>
              <a:t>請</a:t>
            </a:r>
            <a:r>
              <a:rPr lang="zh-TW" altLang="en-US" sz="2800" dirty="0" smtClean="0">
                <a:solidFill>
                  <a:schemeClr val="accent2"/>
                </a:solidFill>
                <a:latin typeface="+mn-ea"/>
              </a:rPr>
              <a:t>不要</a:t>
            </a:r>
            <a:r>
              <a:rPr lang="zh-TW" altLang="en-US" sz="2800" dirty="0">
                <a:solidFill>
                  <a:schemeClr val="accent2"/>
                </a:solidFill>
                <a:latin typeface="+mn-ea"/>
              </a:rPr>
              <a:t>以個人會員卡</a:t>
            </a:r>
            <a:r>
              <a:rPr lang="zh-TW" altLang="en-US" sz="2800" dirty="0" smtClean="0">
                <a:solidFill>
                  <a:schemeClr val="accent2"/>
                </a:solidFill>
                <a:latin typeface="+mn-ea"/>
              </a:rPr>
              <a:t>結帳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391" y="1744909"/>
            <a:ext cx="1309251" cy="139248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966" y="1744909"/>
            <a:ext cx="1351196" cy="1392488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4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(13)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已歇業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撤銷營業登記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廠商收據</a:t>
            </a:r>
            <a:r>
              <a:rPr lang="zh-TW" altLang="en-US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核銷經費。</a:t>
            </a:r>
            <a:endParaRPr lang="en-US" altLang="zh-TW" sz="28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收據</a:t>
            </a:r>
            <a:r>
              <a:rPr lang="zh-TW" altLang="en-US" sz="28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所載品項</a:t>
            </a:r>
            <a:r>
              <a:rPr lang="zh-TW" altLang="en-US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、負責人姓名、地址</a:t>
            </a:r>
            <a:r>
              <a:rPr lang="zh-TW" altLang="en-US" sz="28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與登載</a:t>
            </a:r>
            <a:r>
              <a:rPr lang="zh-TW" altLang="en-US" sz="28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營業資料</a:t>
            </a:r>
            <a:r>
              <a:rPr lang="zh-TW" altLang="en-US" sz="28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不符。</a:t>
            </a:r>
            <a:endParaRPr lang="en-US" altLang="zh-TW" sz="28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地點位於南部，卻遠赴中部、北部</a:t>
            </a:r>
            <a:r>
              <a:rPr lang="zh-TW" altLang="en-US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影印資料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、購買計</a:t>
            </a:r>
            <a:endParaRPr lang="en-US" altLang="zh-TW" sz="28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畫</a:t>
            </a:r>
            <a:r>
              <a:rPr lang="zh-TW" altLang="en-US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用或辦公用物品，有違常理。</a:t>
            </a:r>
            <a:endParaRPr lang="en-US" altLang="zh-TW" sz="28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</a:t>
            </a:r>
            <a:r>
              <a:rPr lang="zh-TW" altLang="en-US" sz="28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用品採購對象疑為教師親屬。</a:t>
            </a:r>
            <a:endParaRPr lang="en-US" altLang="zh-TW" sz="28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r>
              <a:rPr lang="en-US" altLang="zh-TW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廠商開立收據之字跡相似，且與教師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字跡雷同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交易</a:t>
            </a:r>
            <a:endParaRPr lang="en-US" altLang="zh-TW" sz="28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zh-TW" altLang="en-US" sz="28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真實性</a:t>
            </a:r>
            <a:r>
              <a:rPr lang="zh-TW" altLang="en-US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及合理性核有疑義等。</a:t>
            </a: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15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(14)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審計部發現前揭違法經費報支的處置：</a:t>
            </a: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報請政風處查處。</a:t>
            </a: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移送地檢署、法務部廉政署偵辦。</a:t>
            </a:r>
            <a:endParaRPr lang="en-US" altLang="zh-TW" sz="36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地檢署偵結予以涉案人員緩起訴處分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336" y="4594125"/>
            <a:ext cx="2543175" cy="179070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58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(15)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如何避免前揭違法報支態樣：</a:t>
            </a:r>
            <a:endParaRPr lang="en-US" altLang="zh-TW" sz="2800" dirty="0">
              <a:solidFill>
                <a:srgbClr val="060BE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71" y="2200470"/>
            <a:ext cx="8157155" cy="4285859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>
          <a:xfrm>
            <a:off x="604200" y="6334223"/>
            <a:ext cx="6297612" cy="365125"/>
          </a:xfrm>
        </p:spPr>
        <p:txBody>
          <a:bodyPr/>
          <a:lstStyle/>
          <a:p>
            <a:r>
              <a:rPr lang="en-US" dirty="0" smtClean="0"/>
              <a:t>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0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(16)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lvl="0">
              <a:buClr>
                <a:srgbClr val="E76618"/>
              </a:buClr>
            </a:pP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取得</a:t>
            </a:r>
            <a:r>
              <a:rPr lang="zh-TW" altLang="en-US" sz="3200" dirty="0">
                <a:solidFill>
                  <a:srgbClr val="060BE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普通收據</a:t>
            </a: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時應至財政部稅務入口網之稅籍登記資料公示查詢，以確認廠商營業狀態。</a:t>
            </a:r>
            <a:endParaRPr lang="en-US" altLang="zh-TW" sz="32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>
              <a:buClr>
                <a:srgbClr val="E76618"/>
              </a:buClr>
            </a:pP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路徑及網址：</a:t>
            </a:r>
            <a:endParaRPr lang="en-US" altLang="zh-TW" sz="32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Clr>
                <a:srgbClr val="E76618"/>
              </a:buClr>
              <a:buNone/>
            </a:pP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財政部稅務入口網</a:t>
            </a:r>
            <a:r>
              <a:rPr lang="en-US" altLang="zh-TW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-&gt;</a:t>
            </a: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線上服務</a:t>
            </a:r>
            <a:r>
              <a:rPr lang="en-US" altLang="zh-TW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-&gt;</a:t>
            </a: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公示資料查詢</a:t>
            </a:r>
            <a:r>
              <a:rPr lang="en-US" altLang="zh-TW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-&gt;</a:t>
            </a:r>
            <a:r>
              <a:rPr lang="zh-TW" altLang="en-US" sz="32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稅籍登記資料公示查詢</a:t>
            </a:r>
            <a:endParaRPr lang="en-US" altLang="zh-TW" sz="32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Clr>
                <a:srgbClr val="E76618"/>
              </a:buClr>
              <a:buNone/>
            </a:pPr>
            <a:r>
              <a:rPr lang="en-US" altLang="zh-TW" sz="28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https://www.etax.nat.gov.tw/etwmain/online-service/publicity-inquiry/taxation-registration</a:t>
            </a:r>
            <a:endParaRPr lang="en-US" altLang="zh-TW" sz="28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83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(17)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44617" y="1065403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財政部公示資料查詢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29" y="654341"/>
            <a:ext cx="9731229" cy="6367244"/>
          </a:xfrm>
          <a:prstGeom prst="rect">
            <a:avLst/>
          </a:prstGeom>
        </p:spPr>
      </p:pic>
      <p:sp>
        <p:nvSpPr>
          <p:cNvPr id="7" name="圓角矩形 6"/>
          <p:cNvSpPr/>
          <p:nvPr/>
        </p:nvSpPr>
        <p:spPr>
          <a:xfrm>
            <a:off x="906011" y="2743200"/>
            <a:ext cx="1652631" cy="4194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3187817" y="2843868"/>
            <a:ext cx="1283515" cy="385893"/>
          </a:xfrm>
          <a:prstGeom prst="roundRect">
            <a:avLst/>
          </a:prstGeom>
          <a:noFill/>
          <a:ln>
            <a:solidFill>
              <a:srgbClr val="060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8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課程大綱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110962"/>
          </a:xfrm>
        </p:spPr>
        <p:txBody>
          <a:bodyPr>
            <a:normAutofit/>
          </a:bodyPr>
          <a:lstStyle/>
          <a:p>
            <a:r>
              <a:rPr lang="zh-TW" altLang="en-US" sz="35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經費報支注意事項</a:t>
            </a:r>
            <a:endParaRPr lang="en-US" altLang="zh-TW" sz="35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5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國外旅費報支要點</a:t>
            </a:r>
            <a:endParaRPr lang="en-US" altLang="zh-TW" sz="35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5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支出憑證黏貼說明</a:t>
            </a:r>
            <a:endParaRPr lang="en-US" altLang="zh-TW" sz="35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5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936" y="5574740"/>
            <a:ext cx="4804064" cy="119492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20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(18)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財政部公示資料查詢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681" y="436228"/>
            <a:ext cx="10024845" cy="6207853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4169328" y="3212983"/>
            <a:ext cx="5654180" cy="25502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21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(19)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十、審計部來函</a:t>
            </a:r>
            <a:r>
              <a:rPr lang="en-US" altLang="zh-TW" sz="3600" dirty="0">
                <a:solidFill>
                  <a:schemeClr val="tx1"/>
                </a:solidFill>
                <a:latin typeface="+mn-ea"/>
              </a:rPr>
              <a:t>-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經費報支違法態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樣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財政部公示資料查詢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0" y="2491798"/>
            <a:ext cx="4077050" cy="2449586"/>
            <a:chOff x="243" y="1448"/>
            <a:chExt cx="3713" cy="2598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" y="1448"/>
              <a:ext cx="3710" cy="2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8" t="3454" b="-203"/>
            <a:stretch/>
          </p:blipFill>
          <p:spPr bwMode="auto">
            <a:xfrm>
              <a:off x="349" y="1532"/>
              <a:ext cx="3607" cy="2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327" y="224291"/>
            <a:ext cx="7684316" cy="6633709"/>
          </a:xfrm>
          <a:prstGeom prst="rect">
            <a:avLst/>
          </a:prstGeom>
        </p:spPr>
      </p:pic>
      <p:sp>
        <p:nvSpPr>
          <p:cNvPr id="13" name="圓角矩形 12"/>
          <p:cNvSpPr/>
          <p:nvPr/>
        </p:nvSpPr>
        <p:spPr>
          <a:xfrm>
            <a:off x="6098796" y="2088859"/>
            <a:ext cx="973123" cy="4029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圓角矩形 13"/>
          <p:cNvSpPr/>
          <p:nvPr/>
        </p:nvSpPr>
        <p:spPr>
          <a:xfrm>
            <a:off x="6182686" y="4697835"/>
            <a:ext cx="1711354" cy="36911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8313490" y="6107185"/>
            <a:ext cx="2139984" cy="671120"/>
          </a:xfrm>
          <a:prstGeom prst="roundRect">
            <a:avLst/>
          </a:prstGeom>
          <a:noFill/>
          <a:ln>
            <a:solidFill>
              <a:srgbClr val="060B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3600" dirty="0" smtClean="0">
                <a:solidFill>
                  <a:srgbClr val="060BE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</a:t>
            </a:r>
            <a:r>
              <a:rPr lang="zh-TW" altLang="en-US" sz="3600" dirty="0">
                <a:solidFill>
                  <a:srgbClr val="060BE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旅費分類</a:t>
            </a: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297" y="1832273"/>
            <a:ext cx="8004742" cy="339576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90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交通費</a:t>
            </a:r>
          </a:p>
          <a:p>
            <a:pPr marL="285750" lvl="0" indent="-28575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搭乘飛機之交通費應檢附單據：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機票票根或電子機票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或其他足資證明行程之文件。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、國際線航空機票購票證明單或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旅行業代收轉付收據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</a:t>
            </a:r>
            <a:endParaRPr lang="en-US" altLang="zh-TW" sz="2800" dirty="0" smtClean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他足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資證明支付票款之文件。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登機證存根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含電子登機證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或足資證明出國事實之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護照  </a:t>
            </a:r>
            <a:endParaRPr lang="en-US" altLang="zh-TW" sz="2800" dirty="0" smtClean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影本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或航空公司所開立之搭機證明。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、進出臺灣航段，若非搭乘國內航空公司班機，請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endParaRPr lang="en-US" altLang="zh-TW" sz="2800" dirty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u="sng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 action="ppaction://hlinkfile"/>
              </a:rPr>
              <a:t>       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 action="ppaction://hlinkfile"/>
              </a:rPr>
              <a:t> 搭乘外籍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 action="ppaction://hlinkfile"/>
              </a:rPr>
              <a:t>航空申請表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37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交通費</a:t>
            </a: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61" y="1974681"/>
            <a:ext cx="8931414" cy="368230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089" y="2869667"/>
            <a:ext cx="2962913" cy="499915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8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交通費</a:t>
            </a: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58" y="2058335"/>
            <a:ext cx="8175445" cy="331651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641" y="3833770"/>
            <a:ext cx="1522365" cy="90601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0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(5)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交通費</a:t>
            </a: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51" y="1778882"/>
            <a:ext cx="7042784" cy="447861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383" y="3436125"/>
            <a:ext cx="1670449" cy="682869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677334" y="6283948"/>
            <a:ext cx="6297612" cy="365125"/>
          </a:xfrm>
        </p:spPr>
        <p:txBody>
          <a:bodyPr/>
          <a:lstStyle/>
          <a:p>
            <a:r>
              <a:rPr lang="en-US" dirty="0" smtClean="0"/>
              <a:t>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(6)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生活費</a:t>
            </a: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請依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 action="ppaction://hlinkfile"/>
              </a:rPr>
              <a:t>中央政府各機關派赴國外各地區出差人員生活費日支數額表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計算。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3" action="ppaction://hlinkfile"/>
              </a:rPr>
              <a:t>大陸</a:t>
            </a:r>
            <a:endParaRPr lang="zh-TW" altLang="en-US" sz="16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生活費應以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出國前一日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如逢假日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往前順推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臺灣銀行</a:t>
            </a:r>
            <a:r>
              <a:rPr lang="zh-TW" altLang="en-US" sz="3200" dirty="0">
                <a:solidFill>
                  <a:srgbClr val="060BE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 action="ppaction://hlinkfile"/>
              </a:rPr>
              <a:t>即期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 action="ppaction://hlinkfile"/>
              </a:rPr>
              <a:t>賣出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美元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參考匯價為依據辦理報支。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有換匯者，依換匯水單之匯率報支。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奉准目的地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之日支生活費為計算基準。</a:t>
            </a: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報支生活費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無需檢據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3200" dirty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56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(7)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生活費</a:t>
            </a: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住宿費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(70%)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住宿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免費宿舍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過境旅館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在搭乘之交通工具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歇夜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endParaRPr lang="en-US" altLang="zh-TW" sz="280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返國當日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以 </a:t>
            </a:r>
            <a:r>
              <a:rPr lang="en-US" altLang="zh-TW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計算生活費</a:t>
            </a:r>
            <a:r>
              <a:rPr lang="en-US" altLang="zh-TW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</a:t>
            </a:r>
            <a:r>
              <a:rPr lang="en-US" altLang="zh-TW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70%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住宿費不得報支</a:t>
            </a:r>
            <a:r>
              <a:rPr lang="en-US" altLang="zh-TW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膳食費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(20%)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早餐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4%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中餐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8%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晚餐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8%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。會議或行程中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有提供餐點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  </a:t>
            </a:r>
            <a:endParaRPr lang="en-US" altLang="zh-TW" sz="2800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應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分別 扣除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膳食費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零用費</a:t>
            </a:r>
            <a:r>
              <a:rPr lang="en-US" altLang="zh-TW" sz="32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(10%)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2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火車票費、市區公共汽車票費、市區捷運車票費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800" dirty="0" smtClean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28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個人信用卡</a:t>
            </a:r>
            <a:r>
              <a:rPr lang="zh-TW" altLang="en-US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手 </a:t>
            </a:r>
            <a:r>
              <a:rPr lang="zh-TW" altLang="en-US" sz="28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zh-TW" altLang="en-US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費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、洗衣費、小費及其他與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生活有關</a:t>
            </a:r>
            <a:endParaRPr lang="en-US" altLang="zh-TW" sz="2800" dirty="0" smtClean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之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各項費用。</a:t>
            </a:r>
            <a:endParaRPr lang="en-US" altLang="zh-TW" sz="2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677334" y="6168438"/>
            <a:ext cx="6297612" cy="365125"/>
          </a:xfrm>
        </p:spPr>
        <p:txBody>
          <a:bodyPr/>
          <a:lstStyle/>
          <a:p>
            <a:r>
              <a:rPr lang="en-US" dirty="0" smtClean="0"/>
              <a:t>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38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(8)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辦公</a:t>
            </a: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費</a:t>
            </a:r>
            <a:endParaRPr lang="zh-TW" altLang="en-US" sz="3600" dirty="0">
              <a:solidFill>
                <a:srgbClr val="0066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endParaRPr lang="en-US" altLang="zh-TW" sz="3200" dirty="0" smtClean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辦公費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需檢附原始憑證正本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發票或收據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報支。</a:t>
            </a:r>
            <a:endParaRPr lang="en-US" altLang="zh-TW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出國前一日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如逢假日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往前順推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臺灣銀行即期賣出當地幣別</a:t>
            </a: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參考匯價計算。</a:t>
            </a: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手續費：</a:t>
            </a:r>
            <a:endParaRPr lang="en-US" altLang="zh-TW" sz="32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3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護照費、簽證費、黃皮書費</a:t>
            </a:r>
            <a:r>
              <a:rPr lang="en-US" altLang="zh-TW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國際預防接種證明書</a:t>
            </a:r>
            <a:r>
              <a:rPr lang="en-US" altLang="zh-TW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  </a:t>
            </a:r>
            <a:endParaRPr lang="en-US" altLang="zh-TW" sz="2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預防針費、結匯手續費及機場服務費。</a:t>
            </a:r>
            <a:endParaRPr lang="zh-TW" altLang="en-US" sz="2800" dirty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8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3" y="1255222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一、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各機關員工向機關申請支付款項，應本</a:t>
            </a:r>
            <a:r>
              <a:rPr lang="zh-TW" altLang="en-US" sz="3600" dirty="0">
                <a:solidFill>
                  <a:srgbClr val="FF0000"/>
                </a:solidFill>
                <a:latin typeface="+mn-ea"/>
              </a:rPr>
              <a:t>誠信原則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對所提出之原始憑證之支付事實</a:t>
            </a:r>
            <a:r>
              <a:rPr lang="zh-TW" altLang="en-US" sz="3600" dirty="0">
                <a:solidFill>
                  <a:srgbClr val="FF0000"/>
                </a:solidFill>
                <a:latin typeface="+mn-ea"/>
              </a:rPr>
              <a:t>真實性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負責，如有不實應負相關責任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000" dirty="0" smtClean="0">
                <a:solidFill>
                  <a:schemeClr val="tx1"/>
                </a:solidFill>
                <a:latin typeface="+mn-ea"/>
              </a:rPr>
              <a:t>政府支出憑證處理要點第三點</a:t>
            </a:r>
            <a:r>
              <a:rPr lang="en-US" altLang="zh-TW" sz="2000" dirty="0" smtClean="0">
                <a:solidFill>
                  <a:schemeClr val="tx1"/>
                </a:solidFill>
                <a:latin typeface="+mn-ea"/>
              </a:rPr>
              <a:t>)</a:t>
            </a:r>
          </a:p>
          <a:p>
            <a:pPr marL="0" lv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二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zh-TW" sz="3600" dirty="0">
                <a:solidFill>
                  <a:schemeClr val="tx1"/>
                </a:solidFill>
              </a:rPr>
              <a:t>各單位辦理活動，應於</a:t>
            </a:r>
            <a:r>
              <a:rPr lang="zh-TW" altLang="zh-TW" sz="3600" u="sng" dirty="0">
                <a:solidFill>
                  <a:srgbClr val="0070C0"/>
                </a:solidFill>
              </a:rPr>
              <a:t>活動開始前</a:t>
            </a:r>
            <a:r>
              <a:rPr lang="zh-TW" altLang="zh-TW" sz="3600" dirty="0">
                <a:solidFill>
                  <a:schemeClr val="tx1"/>
                </a:solidFill>
              </a:rPr>
              <a:t>循校內程序</a:t>
            </a:r>
            <a:r>
              <a:rPr lang="zh-TW" altLang="zh-TW" sz="3600" dirty="0">
                <a:solidFill>
                  <a:srgbClr val="0070C0"/>
                </a:solidFill>
              </a:rPr>
              <a:t>簽准後再執行</a:t>
            </a:r>
            <a:r>
              <a:rPr lang="zh-TW" altLang="zh-TW" sz="3600" dirty="0"/>
              <a:t>。</a:t>
            </a: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41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(9)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差旅費</a:t>
            </a:r>
            <a:r>
              <a:rPr lang="en-US" altLang="zh-TW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辦公費</a:t>
            </a:r>
            <a:endParaRPr lang="en-US" altLang="zh-TW" sz="3200" dirty="0" smtClean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保險費：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保險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額度</a:t>
            </a:r>
            <a:r>
              <a:rPr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400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萬元，以共同供應契約得標廠商費率表為報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  </a:t>
            </a:r>
            <a:endParaRPr lang="en-US" altLang="zh-TW" sz="28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上限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因公赴國外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出差及返國述職人員綜合保險</a:t>
            </a: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為華</a:t>
            </a:r>
            <a:endParaRPr lang="en-US" altLang="zh-TW" sz="28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南產物保險</a:t>
            </a:r>
            <a:r>
              <a:rPr lang="en-US" altLang="zh-TW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行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政費：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於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國外執行公務所必要之資料、報名、註冊、郵電、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翻譯 </a:t>
            </a:r>
            <a:endParaRPr lang="en-US" altLang="zh-TW" sz="2800" dirty="0" smtClean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及運費</a:t>
            </a:r>
            <a:r>
              <a:rPr lang="zh-TW" altLang="en-US" sz="28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等費用。</a:t>
            </a:r>
            <a:endParaRPr lang="en-US" altLang="zh-TW" sz="28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spcBef>
                <a:spcPts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禮品交際及雜費：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包括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禮品費、交際費、</a:t>
            </a:r>
            <a:r>
              <a:rPr lang="zh-TW" altLang="en-US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計程車費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、租車費等費用。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zh-TW" altLang="en-US" sz="280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每人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每日</a:t>
            </a:r>
            <a:r>
              <a:rPr lang="zh-TW" altLang="en-US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新臺幣</a:t>
            </a:r>
            <a:r>
              <a:rPr lang="en-US" altLang="zh-TW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600</a:t>
            </a:r>
            <a:r>
              <a:rPr lang="zh-TW" altLang="en-US" sz="28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總額度為限。</a:t>
            </a:r>
            <a:endParaRPr lang="zh-TW" altLang="en-US" sz="2800" dirty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1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要點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(10)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/>
          </a:bodyPr>
          <a:lstStyle/>
          <a:p>
            <a:pPr marL="617220" lvl="0" indent="-571500" defTabSz="914400">
              <a:lnSpc>
                <a:spcPct val="90000"/>
              </a:lnSpc>
              <a:spcBef>
                <a:spcPts val="1800"/>
              </a:spcBef>
              <a:buClrTx/>
              <a:buSzPct val="100000"/>
              <a:buFont typeface="Wingdings" panose="05000000000000000000" pitchFamily="2" charset="2"/>
              <a:buChar char="Ø"/>
            </a:pP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赴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大陸地區、香港及澳門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出差旅費之報支， 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dirty="0" smtClean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比照</a:t>
            </a:r>
            <a:r>
              <a:rPr lang="zh-TW" altLang="en-US" sz="3600" u="sng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國外出差旅費報支要點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規定辦理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600" dirty="0" smtClean="0">
              <a:solidFill>
                <a:srgbClr val="323232">
                  <a:lumMod val="90000"/>
                  <a:lumOff val="10000"/>
                </a:srgb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17220" lvl="0" indent="-571500" defTabSz="914400">
              <a:lnSpc>
                <a:spcPct val="90000"/>
              </a:lnSpc>
              <a:spcBef>
                <a:spcPts val="1800"/>
              </a:spcBef>
              <a:buClrTx/>
              <a:buSzPct val="100000"/>
              <a:buFont typeface="Wingdings" panose="05000000000000000000" pitchFamily="2" charset="2"/>
              <a:buChar char="Ø"/>
            </a:pP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政府經費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派赴國外從事考察、視察、訪問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 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開會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、談判、進修、研究、實習及其他公務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有關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活動之人員（以下簡稱出國人員），除屬</a:t>
            </a:r>
            <a:r>
              <a:rPr lang="zh-TW" altLang="en-US" sz="3600" dirty="0" smtClean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機密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性質外，應依</a:t>
            </a:r>
            <a:r>
              <a:rPr lang="zh-TW" altLang="en-US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教育部及所屬機關</a:t>
            </a:r>
            <a:r>
              <a:rPr lang="en-US" altLang="zh-TW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構</a:t>
            </a:r>
            <a:r>
              <a:rPr lang="en-US" altLang="zh-TW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學校因</a:t>
            </a:r>
            <a:r>
              <a:rPr lang="zh-TW" altLang="en-US" sz="3600" u="sng" dirty="0" smtClean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公出國</a:t>
            </a:r>
            <a:r>
              <a:rPr lang="zh-TW" altLang="en-US" sz="3600" u="sng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報告綜合處理要點</a:t>
            </a:r>
            <a:r>
              <a:rPr lang="zh-TW" altLang="en-US" sz="3600" dirty="0">
                <a:solidFill>
                  <a:srgbClr val="323232">
                    <a:lumMod val="90000"/>
                    <a:lumOff val="10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出國報告。</a:t>
            </a:r>
            <a:r>
              <a:rPr lang="en-US" altLang="zh-TW" sz="36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人事室</a:t>
            </a:r>
            <a:r>
              <a:rPr lang="en-US" altLang="zh-TW" sz="3600" dirty="0">
                <a:solidFill>
                  <a:srgbClr val="32323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600" dirty="0">
              <a:solidFill>
                <a:srgbClr val="32323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9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224291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、支出憑證黏貼說明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385763" y="1082181"/>
            <a:ext cx="9798341" cy="52688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憑證黏貼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情形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  <a:hlinkClick r:id="rId2" action="ppaction://hlinkfile"/>
              </a:rPr>
              <a:t>憑證</a:t>
            </a:r>
            <a:r>
              <a:rPr lang="en-US" altLang="zh-TW" sz="3600" dirty="0" smtClean="0">
                <a:solidFill>
                  <a:schemeClr val="tx1"/>
                </a:solidFill>
                <a:latin typeface="+mn-ea"/>
                <a:hlinkClick r:id="rId2" action="ppaction://hlinkfile"/>
              </a:rPr>
              <a:t>1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 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                   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  <a:hlinkClick r:id="rId3" action="ppaction://hlinkfile"/>
              </a:rPr>
              <a:t>憑證</a:t>
            </a:r>
            <a:r>
              <a:rPr lang="en-US" altLang="zh-TW" sz="3600" dirty="0" smtClean="0">
                <a:solidFill>
                  <a:schemeClr val="tx1"/>
                </a:solidFill>
                <a:latin typeface="+mn-ea"/>
                <a:hlinkClick r:id="rId3" action="ppaction://hlinkfile"/>
              </a:rPr>
              <a:t>2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                  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  <a:hlinkClick r:id="rId4" action="ppaction://hlinkfile"/>
              </a:rPr>
              <a:t>憑證</a:t>
            </a:r>
            <a:r>
              <a:rPr lang="en-US" altLang="zh-TW" sz="3600" dirty="0">
                <a:solidFill>
                  <a:schemeClr val="tx1"/>
                </a:solidFill>
                <a:latin typeface="+mn-ea"/>
                <a:hlinkClick r:id="rId4" action="ppaction://hlinkfile"/>
              </a:rPr>
              <a:t>3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                    </a:t>
            </a:r>
            <a:endParaRPr lang="en-US" altLang="zh-TW" sz="36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+mn-ea"/>
                <a:hlinkClick r:id="rId5" action="ppaction://hlinkfile"/>
              </a:rPr>
              <a:t>憑證</a:t>
            </a:r>
            <a:r>
              <a:rPr lang="en-US" altLang="zh-TW" sz="3600" dirty="0" smtClean="0">
                <a:solidFill>
                  <a:schemeClr val="tx1"/>
                </a:solidFill>
                <a:latin typeface="+mn-ea"/>
                <a:hlinkClick r:id="rId5" action="ppaction://hlinkfile"/>
              </a:rPr>
              <a:t>4-1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                 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  <a:hlinkClick r:id="rId6" action="ppaction://hlinkfile"/>
              </a:rPr>
              <a:t>憑證</a:t>
            </a:r>
            <a:r>
              <a:rPr lang="en-US" altLang="zh-TW" sz="3600" dirty="0" smtClean="0">
                <a:solidFill>
                  <a:schemeClr val="tx1"/>
                </a:solidFill>
                <a:latin typeface="+mn-ea"/>
                <a:hlinkClick r:id="rId6" action="ppaction://hlinkfile"/>
              </a:rPr>
              <a:t>4-2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憑證請依序黏貼，方向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一致。</a:t>
            </a:r>
            <a:endParaRPr lang="en-US" altLang="zh-TW" sz="28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、倘報支憑證較多，請黏貼至空白</a:t>
            </a: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A4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紙，並依序編號，</a:t>
            </a:r>
            <a:endParaRPr lang="en-US" altLang="zh-TW" sz="28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不要用釘書機釘。</a:t>
            </a:r>
            <a:endParaRPr lang="en-US" altLang="zh-TW" sz="28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印領清冊請單面列印，倘需雙面列印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8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請選擇向上翻頁。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8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2395" y="609600"/>
            <a:ext cx="9218095" cy="1320800"/>
          </a:xfrm>
        </p:spPr>
        <p:txBody>
          <a:bodyPr>
            <a:normAutofit/>
          </a:bodyPr>
          <a:lstStyle/>
          <a:p>
            <a:endParaRPr lang="zh-TW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64859" y="765111"/>
            <a:ext cx="5917280" cy="5276252"/>
          </a:xfrm>
        </p:spPr>
        <p:txBody>
          <a:bodyPr>
            <a:normAutofit/>
          </a:bodyPr>
          <a:lstStyle/>
          <a:p>
            <a:pPr marL="0" indent="0" algn="ctr">
              <a:buClr>
                <a:schemeClr val="accent4"/>
              </a:buClr>
              <a:buNone/>
            </a:pPr>
            <a:endParaRPr lang="en-US" altLang="zh-TW" sz="5400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Clr>
                <a:schemeClr val="accent4"/>
              </a:buClr>
              <a:buNone/>
            </a:pPr>
            <a:endParaRPr lang="en-US" altLang="zh-TW" sz="5400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Clr>
                <a:schemeClr val="accent4"/>
              </a:buClr>
              <a:buNone/>
            </a:pPr>
            <a:r>
              <a:rPr lang="zh-TW" altLang="en-US" sz="54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</a:t>
            </a:r>
            <a:r>
              <a:rPr lang="zh-TW" altLang="en-US" sz="54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結束</a:t>
            </a:r>
            <a:endParaRPr lang="en-US" altLang="zh-TW" sz="5400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ctr">
              <a:buClr>
                <a:schemeClr val="accent4"/>
              </a:buClr>
              <a:buNone/>
            </a:pPr>
            <a:r>
              <a:rPr lang="zh-TW" altLang="en-US" sz="54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感謝聆聽</a:t>
            </a:r>
            <a:endParaRPr lang="en-US" altLang="zh-TW" sz="5400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AutoShape 2" descr="QA｜NU SKIN 如新台灣"/>
          <p:cNvSpPr>
            <a:spLocks noChangeAspect="1" noChangeArrowheads="1"/>
          </p:cNvSpPr>
          <p:nvPr/>
        </p:nvSpPr>
        <p:spPr bwMode="auto">
          <a:xfrm>
            <a:off x="155575" y="-144463"/>
            <a:ext cx="20831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706" y="2883450"/>
            <a:ext cx="2543175" cy="180022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458" y="5656984"/>
            <a:ext cx="4804064" cy="1201016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9" name="頁尾版面配置區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6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3" y="1255222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三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各單位執行分配預算，請在分配額度內審慎規劃執行，</a:t>
            </a:r>
            <a:r>
              <a:rPr lang="zh-TW" altLang="en-US" sz="3600" dirty="0">
                <a:solidFill>
                  <a:srgbClr val="FF0000"/>
                </a:solidFill>
                <a:latin typeface="+mn-ea"/>
              </a:rPr>
              <a:t>非緊急、突發且迫切需要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項目，請於以後年度循預算程序辦理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四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倘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為執行緊急而迫切需要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之業務，又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無法於分配額度內調整支應者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36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50</a:t>
            </a:r>
            <a:r>
              <a:rPr lang="zh-TW" altLang="en-US" sz="36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萬元以下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得簽請校長同意先行支用，並提校務基金管理委員會會議</a:t>
            </a:r>
            <a:r>
              <a:rPr lang="zh-TW" altLang="en-US" sz="36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追認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超過</a:t>
            </a:r>
            <a:r>
              <a: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50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萬元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則應提該會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審議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後支用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3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1867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五、</a:t>
            </a:r>
            <a:r>
              <a:rPr lang="zh-TW" altLang="zh-TW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資本門預算</a:t>
            </a:r>
            <a:r>
              <a:rPr lang="zh-TW" altLang="zh-TW" sz="3600" u="sng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各單位請依原編預算項目確實執行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並於</a:t>
            </a:r>
            <a:r>
              <a: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月底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前完成請購作業並於請購系統匡列額度，未於</a:t>
            </a:r>
            <a:r>
              <a:rPr lang="en-US" altLang="zh-TW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月底完成請購者將全數收回，由學校統籌規畫使用。</a:t>
            </a: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5176674" y="1787797"/>
            <a:ext cx="2724538" cy="67683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flipH="1">
            <a:off x="6014906" y="2486824"/>
            <a:ext cx="524037" cy="145600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810969" y="3785562"/>
            <a:ext cx="5998499" cy="11987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TW" altLang="en-US" sz="5400" b="1" dirty="0">
                <a:ln/>
                <a:solidFill>
                  <a:schemeClr val="accent4"/>
                </a:solidFill>
              </a:rPr>
              <a:t>要送出請購</a:t>
            </a:r>
            <a:r>
              <a:rPr lang="zh-TW" altLang="en-US" sz="5400" b="1" dirty="0" smtClean="0">
                <a:ln/>
                <a:solidFill>
                  <a:schemeClr val="accent4"/>
                </a:solidFill>
              </a:rPr>
              <a:t>單才</a:t>
            </a:r>
            <a:r>
              <a:rPr lang="zh-TW" altLang="en-US" sz="5400" b="1" dirty="0">
                <a:ln/>
                <a:solidFill>
                  <a:schemeClr val="accent4"/>
                </a:solidFill>
              </a:rPr>
              <a:t>算</a:t>
            </a:r>
            <a:r>
              <a:rPr lang="zh-TW" altLang="en-US" sz="5400" b="1" dirty="0" smtClean="0">
                <a:ln/>
                <a:solidFill>
                  <a:schemeClr val="accent4"/>
                </a:solidFill>
              </a:rPr>
              <a:t>喔</a:t>
            </a:r>
            <a:r>
              <a:rPr lang="en-US" altLang="zh-TW" sz="5400" b="1" dirty="0" smtClean="0">
                <a:ln/>
                <a:solidFill>
                  <a:schemeClr val="accent4"/>
                </a:solidFill>
              </a:rPr>
              <a:t>!</a:t>
            </a:r>
            <a:endParaRPr lang="zh-TW" altLang="en-US" sz="5400" b="1" dirty="0">
              <a:ln/>
              <a:solidFill>
                <a:schemeClr val="accent4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0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6833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六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年度進行中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，資本門經費若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需</a:t>
            </a:r>
            <a:r>
              <a:rPr lang="zh-TW" altLang="en-US" sz="3600" dirty="0">
                <a:solidFill>
                  <a:schemeClr val="accent5"/>
                </a:solidFill>
                <a:latin typeface="+mn-ea"/>
              </a:rPr>
              <a:t>變更原編購置項目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，請在原項目</a:t>
            </a:r>
            <a:r>
              <a:rPr lang="zh-TW" altLang="en-US" sz="3600" dirty="0">
                <a:solidFill>
                  <a:schemeClr val="accent5"/>
                </a:solidFill>
                <a:latin typeface="+mn-ea"/>
              </a:rPr>
              <a:t>額度內專簽</a:t>
            </a: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辦理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36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資本門預算執行後如有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標餘款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由學校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收回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統籌運用。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  <a:ea typeface="微軟正黑體" panose="020B0604030504040204" pitchFamily="34" charset="-120"/>
              </a:rPr>
              <a:t>七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  <a:ea typeface="微軟正黑體" panose="020B0604030504040204" pitchFamily="34" charset="-120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如有</a:t>
            </a:r>
            <a:r>
              <a:rPr lang="zh-TW" altLang="en-US" sz="3600" dirty="0">
                <a:solidFill>
                  <a:srgbClr val="00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提前動支</a:t>
            </a:r>
            <a:r>
              <a:rPr lang="zh-TW" altLang="en-US" sz="3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下年度經費者，動支部分將於下年度預算分配時扣除</a:t>
            </a: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6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9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(5)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6833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八、</a:t>
            </a:r>
            <a:r>
              <a:rPr lang="zh-TW" altLang="en-US" sz="3600" dirty="0">
                <a:solidFill>
                  <a:schemeClr val="tx1"/>
                </a:solidFill>
              </a:rPr>
              <a:t>本校統一編號：</a:t>
            </a:r>
            <a:r>
              <a:rPr lang="en-US" altLang="zh-TW" sz="3600" b="1" dirty="0">
                <a:solidFill>
                  <a:srgbClr val="FF0000"/>
                </a:solidFill>
              </a:rPr>
              <a:t>03813207</a:t>
            </a:r>
          </a:p>
          <a:p>
            <a:pPr marL="0" indent="0">
              <a:buNone/>
            </a:pPr>
            <a:r>
              <a:rPr lang="zh-TW" altLang="en-US" sz="3600" dirty="0" smtClean="0"/>
              <a:t>      </a:t>
            </a:r>
            <a:r>
              <a:rPr lang="zh-TW" altLang="en-US" sz="3600" dirty="0" smtClean="0">
                <a:solidFill>
                  <a:schemeClr val="tx1"/>
                </a:solidFill>
              </a:rPr>
              <a:t>本校</a:t>
            </a:r>
            <a:r>
              <a:rPr lang="zh-TW" altLang="en-US" sz="3600" dirty="0">
                <a:solidFill>
                  <a:schemeClr val="tx1"/>
                </a:solidFill>
              </a:rPr>
              <a:t>校名：</a:t>
            </a:r>
            <a:r>
              <a:rPr lang="zh-TW" altLang="en-US" sz="3600" b="1" dirty="0">
                <a:solidFill>
                  <a:srgbClr val="060BE0"/>
                </a:solidFill>
              </a:rPr>
              <a:t>國立臺灣戲曲學院</a:t>
            </a:r>
            <a:endParaRPr lang="en-US" altLang="zh-TW" sz="3600" b="1" dirty="0">
              <a:solidFill>
                <a:srgbClr val="060BE0"/>
              </a:solidFill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6" name="爆炸 2 5"/>
          <p:cNvSpPr/>
          <p:nvPr/>
        </p:nvSpPr>
        <p:spPr bwMode="auto">
          <a:xfrm>
            <a:off x="1619732" y="2751590"/>
            <a:ext cx="5930360" cy="3347207"/>
          </a:xfrm>
          <a:prstGeom prst="irregularSeal2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戲曲專科學校、戲曲學校、</a:t>
            </a:r>
            <a:endParaRPr kumimoji="1" lang="en-US" altLang="zh-TW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戲曲學院</a:t>
            </a:r>
            <a:r>
              <a:rPr kumimoji="1" lang="en-US" altLang="zh-TW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系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112" y="3615655"/>
            <a:ext cx="1825730" cy="1535185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31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(6)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6833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「</a:t>
            </a:r>
            <a:r>
              <a:rPr lang="zh-TW" altLang="en-US" sz="2800" dirty="0">
                <a:solidFill>
                  <a:srgbClr val="060BE0"/>
                </a:solidFill>
                <a:hlinkClick r:id="rId2" action="ppaction://hlinkfile"/>
              </a:rPr>
              <a:t>經費結報常見疑義問答集</a:t>
            </a:r>
            <a:r>
              <a:rPr lang="zh-TW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」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一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機關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匯款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支付出席費或講座鐘點費給專家學者 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8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</a:t>
            </a:r>
            <a:r>
              <a:rPr lang="zh-TW" altLang="en-US" sz="28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再取得收據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</a:t>
            </a:r>
            <a:r>
              <a:rPr lang="zh-TW" altLang="en-US" sz="2800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便當費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簽到單或會議紀錄。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請註記會議名稱、日期、起訖時間及與會人數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支印刷</a:t>
            </a:r>
            <a:r>
              <a:rPr lang="zh-TW" altLang="en-US"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費</a:t>
            </a:r>
            <a:r>
              <a:rPr lang="zh-TW" altLang="en-US" sz="28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免附樣張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具營業人提供之電子發票辦理報支時，無須再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影印或註記發票字軌號碼。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677334" y="6187792"/>
            <a:ext cx="6297612" cy="365125"/>
          </a:xfrm>
        </p:spPr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73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382386"/>
            <a:ext cx="8596668" cy="997528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經費報支</a:t>
            </a:r>
            <a:r>
              <a:rPr lang="zh-TW" altLang="en-US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注意事項</a:t>
            </a:r>
            <a:r>
              <a:rPr lang="en-US" altLang="zh-TW" sz="4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(7)</a:t>
            </a:r>
            <a:endParaRPr lang="zh-TW" altLang="en-US" sz="4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677334" y="1246833"/>
            <a:ext cx="8998682" cy="5087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chemeClr val="tx1"/>
                </a:solidFill>
                <a:latin typeface="+mn-ea"/>
              </a:rPr>
              <a:t>九</a:t>
            </a:r>
            <a:r>
              <a:rPr lang="zh-TW" altLang="en-US" sz="3600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TW" altLang="en-US" sz="3600" dirty="0">
                <a:solidFill>
                  <a:schemeClr val="tx1"/>
                </a:solidFill>
              </a:rPr>
              <a:t>落實簡化核銷及友善報支相關</a:t>
            </a:r>
            <a:r>
              <a:rPr lang="zh-TW" altLang="en-US" sz="3600" dirty="0" smtClean="0">
                <a:solidFill>
                  <a:schemeClr val="tx1"/>
                </a:solidFill>
              </a:rPr>
              <a:t>規定</a:t>
            </a:r>
            <a:r>
              <a:rPr lang="zh-TW" altLang="en-US" sz="36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TW" sz="28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8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經費結報檢附原始憑證及其他單據表」</a:t>
            </a:r>
            <a:endParaRPr lang="en-US" altLang="zh-TW" sz="28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TW" altLang="en-US" sz="2800" dirty="0" smtClean="0">
                <a:solidFill>
                  <a:schemeClr val="tx1"/>
                </a:solidFill>
                <a:latin typeface="+mn-ea"/>
              </a:rPr>
              <a:t>五</a:t>
            </a:r>
            <a:r>
              <a:rPr lang="en-US" altLang="zh-TW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TW" altLang="en-US" sz="2800" dirty="0">
                <a:solidFill>
                  <a:srgbClr val="FF0000"/>
                </a:solidFill>
                <a:latin typeface="+mn-ea"/>
              </a:rPr>
              <a:t>採購案件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經費結報時，採購契約如將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廠商須交付</a:t>
            </a:r>
            <a:endParaRPr lang="en-US" altLang="zh-TW" sz="2800" dirty="0">
              <a:solidFill>
                <a:srgbClr val="060BE0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  文件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（如操作手冊、系統測試紀錄、工程結算書</a:t>
            </a: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  圖等）納入契約價金給付條件，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審認該等文件係</a:t>
            </a:r>
            <a:endParaRPr lang="en-US" altLang="zh-TW" sz="2800" dirty="0">
              <a:solidFill>
                <a:srgbClr val="060BE0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  屬業務單位職責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，倘業務單位已將上開文件另案</a:t>
            </a: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  簽陳者，其辦理經費結報時，</a:t>
            </a: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得以該核准簽案影</a:t>
            </a:r>
            <a:endParaRPr lang="en-US" altLang="zh-TW" sz="2800" dirty="0">
              <a:solidFill>
                <a:srgbClr val="060BE0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060BE0"/>
                </a:solidFill>
                <a:latin typeface="+mn-ea"/>
              </a:rPr>
              <a:t>  本（視需要加註公文文號）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送會計單位辦理結報</a:t>
            </a: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  作業，</a:t>
            </a:r>
            <a:r>
              <a:rPr lang="zh-TW" altLang="en-US" sz="2800" dirty="0">
                <a:solidFill>
                  <a:schemeClr val="accent5"/>
                </a:solidFill>
                <a:latin typeface="+mn-ea"/>
              </a:rPr>
              <a:t>無須再檢附廠商交付文件</a:t>
            </a:r>
            <a:r>
              <a:rPr lang="zh-TW" altLang="en-US" sz="2800" dirty="0">
                <a:solidFill>
                  <a:schemeClr val="tx1"/>
                </a:solidFill>
                <a:latin typeface="+mn-ea"/>
              </a:rPr>
              <a:t>。</a:t>
            </a: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en-US" altLang="zh-TW" sz="3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zh-TW" altLang="zh-TW" sz="3600" dirty="0"/>
          </a:p>
          <a:p>
            <a:pPr marL="0" indent="0">
              <a:buNone/>
            </a:pPr>
            <a:endParaRPr lang="zh-TW" altLang="en-US" sz="3600" dirty="0">
              <a:latin typeface="+mn-ea"/>
            </a:endParaRPr>
          </a:p>
          <a:p>
            <a:pPr marL="0" indent="0">
              <a:buNone/>
            </a:pPr>
            <a:endParaRPr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84" y="5656984"/>
            <a:ext cx="4804064" cy="120101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06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多面向">
  <a:themeElements>
    <a:clrScheme name="多面向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1993</TotalTime>
  <Words>2749</Words>
  <Application>Microsoft Office PowerPoint</Application>
  <PresentationFormat>寬螢幕</PresentationFormat>
  <Paragraphs>449</Paragraphs>
  <Slides>33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42" baseType="lpstr">
      <vt:lpstr>微軟正黑體</vt:lpstr>
      <vt:lpstr>新細明體</vt:lpstr>
      <vt:lpstr>標楷體</vt:lpstr>
      <vt:lpstr>Arial</vt:lpstr>
      <vt:lpstr>Calibri</vt:lpstr>
      <vt:lpstr>Trebuchet MS</vt:lpstr>
      <vt:lpstr>Wingdings</vt:lpstr>
      <vt:lpstr>Wingdings 3</vt:lpstr>
      <vt:lpstr>多面向</vt:lpstr>
      <vt:lpstr>113年會計業務宣導講習</vt:lpstr>
      <vt:lpstr>課程大綱</vt:lpstr>
      <vt:lpstr>壹、經費報支注意事項(1)</vt:lpstr>
      <vt:lpstr>壹、經費報支注意事項(2)</vt:lpstr>
      <vt:lpstr>壹、經費報支注意事項(3)</vt:lpstr>
      <vt:lpstr>壹、經費報支注意事項(4)</vt:lpstr>
      <vt:lpstr>壹、經費報支注意事項(5)</vt:lpstr>
      <vt:lpstr>壹、經費報支注意事項(6)</vt:lpstr>
      <vt:lpstr>壹、經費報支注意事項(7)</vt:lpstr>
      <vt:lpstr>壹、經費報支注意事項(8)</vt:lpstr>
      <vt:lpstr>壹、經費報支注意事項(9)</vt:lpstr>
      <vt:lpstr>壹、經費報支注意事項(10)</vt:lpstr>
      <vt:lpstr>壹、經費報支注意事項(11)</vt:lpstr>
      <vt:lpstr>壹、經費報支注意事項(12)</vt:lpstr>
      <vt:lpstr>壹、經費報支注意事項(13)</vt:lpstr>
      <vt:lpstr>壹、經費報支注意事項(14)</vt:lpstr>
      <vt:lpstr>壹、經費報支注意事項(15)</vt:lpstr>
      <vt:lpstr>壹、經費報支注意事項(16)</vt:lpstr>
      <vt:lpstr>壹、經費報支注意事項(17)</vt:lpstr>
      <vt:lpstr>壹、經費報支注意事項(18)</vt:lpstr>
      <vt:lpstr>壹、經費報支注意事項(19)</vt:lpstr>
      <vt:lpstr>貳、國外出差旅費報支要點(1)</vt:lpstr>
      <vt:lpstr>貳、國外出差旅費報支要點(2)</vt:lpstr>
      <vt:lpstr>貳、國外出差旅費報支要點(3)</vt:lpstr>
      <vt:lpstr>貳、國外出差旅費報支要點(4)</vt:lpstr>
      <vt:lpstr>貳、國外出差旅費報支要點(5)</vt:lpstr>
      <vt:lpstr>貳、國外出差旅費報支要點(6)</vt:lpstr>
      <vt:lpstr>貳、國外出差旅費報支要點(7)</vt:lpstr>
      <vt:lpstr>貳、國外出差旅費報支要點(8)</vt:lpstr>
      <vt:lpstr>貳、國外出差旅費報支要點(9)</vt:lpstr>
      <vt:lpstr>貳、國外出差旅費報支要點(10)</vt:lpstr>
      <vt:lpstr>參、支出憑證黏貼說明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111年會計業務講習</dc:title>
  <dc:creator>20200702</dc:creator>
  <cp:lastModifiedBy>pcpan</cp:lastModifiedBy>
  <cp:revision>133</cp:revision>
  <cp:lastPrinted>2024-02-29T00:49:11Z</cp:lastPrinted>
  <dcterms:created xsi:type="dcterms:W3CDTF">2022-04-12T01:31:40Z</dcterms:created>
  <dcterms:modified xsi:type="dcterms:W3CDTF">2024-03-01T09:05:08Z</dcterms:modified>
</cp:coreProperties>
</file>