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5" r:id="rId5"/>
    <p:sldId id="271" r:id="rId6"/>
    <p:sldId id="267" r:id="rId7"/>
    <p:sldId id="268" r:id="rId8"/>
    <p:sldId id="278" r:id="rId9"/>
  </p:sldIdLst>
  <p:sldSz cx="12192000" cy="6858000"/>
  <p:notesSz cx="6797675" cy="99266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10304" initials="2" lastIdx="1" clrIdx="0">
    <p:extLst>
      <p:ext uri="{19B8F6BF-5375-455C-9EA6-DF929625EA0E}">
        <p15:presenceInfo xmlns:p15="http://schemas.microsoft.com/office/powerpoint/2012/main" userId="202103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67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9-16T14:24:32.526" idx="1">
    <p:pos x="10" y="10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263C-D1B7-4BA2-AAC6-AC7B2A47A27F}" type="datetimeFigureOut">
              <a:rPr lang="zh-TW" altLang="en-US" smtClean="0"/>
              <a:t>2024/2/6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44AEE-BA3D-4760-80D7-75703F0B2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8890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263C-D1B7-4BA2-AAC6-AC7B2A47A27F}" type="datetimeFigureOut">
              <a:rPr lang="zh-TW" altLang="en-US" smtClean="0"/>
              <a:t>2024/2/6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44AEE-BA3D-4760-80D7-75703F0B2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5417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263C-D1B7-4BA2-AAC6-AC7B2A47A27F}" type="datetimeFigureOut">
              <a:rPr lang="zh-TW" altLang="en-US" smtClean="0"/>
              <a:t>2024/2/6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44AEE-BA3D-4760-80D7-75703F0B2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40212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263C-D1B7-4BA2-AAC6-AC7B2A47A27F}" type="datetimeFigureOut">
              <a:rPr lang="zh-TW" altLang="en-US" smtClean="0"/>
              <a:t>2024/2/6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44AEE-BA3D-4760-80D7-75703F0B2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3939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263C-D1B7-4BA2-AAC6-AC7B2A47A27F}" type="datetimeFigureOut">
              <a:rPr lang="zh-TW" altLang="en-US" smtClean="0"/>
              <a:t>2024/2/6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44AEE-BA3D-4760-80D7-75703F0B2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7485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263C-D1B7-4BA2-AAC6-AC7B2A47A27F}" type="datetimeFigureOut">
              <a:rPr lang="zh-TW" altLang="en-US" smtClean="0"/>
              <a:t>2024/2/6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44AEE-BA3D-4760-80D7-75703F0B2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0500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263C-D1B7-4BA2-AAC6-AC7B2A47A27F}" type="datetimeFigureOut">
              <a:rPr lang="zh-TW" altLang="en-US" smtClean="0"/>
              <a:t>2024/2/6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44AEE-BA3D-4760-80D7-75703F0B2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7179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263C-D1B7-4BA2-AAC6-AC7B2A47A27F}" type="datetimeFigureOut">
              <a:rPr lang="zh-TW" altLang="en-US" smtClean="0"/>
              <a:t>2024/2/6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44AEE-BA3D-4760-80D7-75703F0B2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306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263C-D1B7-4BA2-AAC6-AC7B2A47A27F}" type="datetimeFigureOut">
              <a:rPr lang="zh-TW" altLang="en-US" smtClean="0"/>
              <a:t>2024/2/6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44AEE-BA3D-4760-80D7-75703F0B2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597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263C-D1B7-4BA2-AAC6-AC7B2A47A27F}" type="datetimeFigureOut">
              <a:rPr lang="zh-TW" altLang="en-US" smtClean="0"/>
              <a:t>2024/2/6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44AEE-BA3D-4760-80D7-75703F0B2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467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263C-D1B7-4BA2-AAC6-AC7B2A47A27F}" type="datetimeFigureOut">
              <a:rPr lang="zh-TW" altLang="en-US" smtClean="0"/>
              <a:t>2024/2/6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44AEE-BA3D-4760-80D7-75703F0B2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123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olidDmnd">
          <a:fgClr>
            <a:schemeClr val="accent4">
              <a:lumMod val="20000"/>
              <a:lumOff val="80000"/>
            </a:schemeClr>
          </a:fgClr>
          <a:bgClr>
            <a:schemeClr val="accent1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0263C-D1B7-4BA2-AAC6-AC7B2A47A27F}" type="datetimeFigureOut">
              <a:rPr lang="zh-TW" altLang="en-US" smtClean="0"/>
              <a:t>2024/2/6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44AEE-BA3D-4760-80D7-75703F0B2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011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93" y="15620"/>
            <a:ext cx="4013867" cy="1052968"/>
          </a:xfrm>
          <a:prstGeom prst="rect">
            <a:avLst/>
          </a:prstGeom>
        </p:spPr>
      </p:pic>
      <p:sp>
        <p:nvSpPr>
          <p:cNvPr id="12" name="副標題 11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zh-TW" altLang="en-US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總務處保管組</a:t>
            </a:r>
            <a:endParaRPr lang="en-US" altLang="zh-TW" sz="54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113</a:t>
            </a:r>
            <a:r>
              <a:rPr lang="zh-TW" altLang="en-US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endParaRPr lang="zh-TW" altLang="en-US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3" name="標題 12"/>
          <p:cNvSpPr>
            <a:spLocks noGrp="1"/>
          </p:cNvSpPr>
          <p:nvPr>
            <p:ph type="ctrTitle"/>
          </p:nvPr>
        </p:nvSpPr>
        <p:spPr>
          <a:xfrm>
            <a:off x="1229031" y="1214438"/>
            <a:ext cx="10078066" cy="2387600"/>
          </a:xfrm>
        </p:spPr>
        <p:txBody>
          <a:bodyPr anchor="ctr" anchorCtr="0">
            <a:normAutofit/>
          </a:bodyPr>
          <a:lstStyle/>
          <a:p>
            <a:r>
              <a:rPr lang="en-US" altLang="zh-TW" sz="6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113</a:t>
            </a:r>
            <a:r>
              <a:rPr lang="zh-TW" altLang="en-US" sz="6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年度財物管理業務講習</a:t>
            </a:r>
            <a:endParaRPr lang="zh-TW" altLang="en-US" sz="6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09" b="-136"/>
          <a:stretch/>
        </p:blipFill>
        <p:spPr>
          <a:xfrm>
            <a:off x="8983804" y="3747888"/>
            <a:ext cx="3125337" cy="3005770"/>
          </a:xfrm>
          <a:prstGeom prst="rect">
            <a:avLst/>
          </a:prstGeom>
          <a:effectLst>
            <a:glow rad="127000">
              <a:schemeClr val="accent1">
                <a:lumMod val="20000"/>
                <a:lumOff val="8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18219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913956"/>
            <a:ext cx="10515600" cy="985838"/>
          </a:xfrm>
        </p:spPr>
        <p:txBody>
          <a:bodyPr/>
          <a:lstStyle/>
          <a:p>
            <a:pPr algn="ctr"/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相關規定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683724" y="2632348"/>
            <a:ext cx="9326568" cy="3487270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國有財產法</a:t>
            </a:r>
          </a:p>
          <a:p>
            <a:r>
              <a:rPr lang="zh-TW" altLang="en-US" sz="4000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國有財產</a:t>
            </a:r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法施行細則</a:t>
            </a:r>
          </a:p>
          <a:p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國有財產產籍管理作業要點</a:t>
            </a:r>
          </a:p>
          <a:p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財物標準分類</a:t>
            </a:r>
          </a:p>
          <a:p>
            <a:r>
              <a:rPr lang="zh-TW" altLang="en-US" sz="4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物品管理手冊</a:t>
            </a:r>
          </a:p>
          <a:p>
            <a:pPr>
              <a:lnSpc>
                <a:spcPts val="4000"/>
              </a:lnSpc>
            </a:pPr>
            <a:endParaRPr lang="zh-TW" altLang="en-US" sz="4000" b="1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09" b="-136"/>
          <a:stretch/>
        </p:blipFill>
        <p:spPr>
          <a:xfrm>
            <a:off x="8983804" y="3747888"/>
            <a:ext cx="3125337" cy="3005770"/>
          </a:xfrm>
          <a:prstGeom prst="rect">
            <a:avLst/>
          </a:prstGeom>
          <a:effectLst>
            <a:glow rad="127000">
              <a:schemeClr val="accent1">
                <a:lumMod val="20000"/>
                <a:lumOff val="80000"/>
              </a:schemeClr>
            </a:glow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93" y="15620"/>
            <a:ext cx="4013867" cy="105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98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olidDmnd">
          <a:fgClr>
            <a:schemeClr val="accent4">
              <a:lumMod val="20000"/>
              <a:lumOff val="80000"/>
            </a:schemeClr>
          </a:fgClr>
          <a:bgClr>
            <a:schemeClr val="accent1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40643" y="590672"/>
            <a:ext cx="10515600" cy="985838"/>
          </a:xfrm>
        </p:spPr>
        <p:txBody>
          <a:bodyPr/>
          <a:lstStyle/>
          <a:p>
            <a:pPr algn="ctr"/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財物分類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09" b="-136"/>
          <a:stretch/>
        </p:blipFill>
        <p:spPr>
          <a:xfrm>
            <a:off x="8983804" y="3747888"/>
            <a:ext cx="3125337" cy="3005770"/>
          </a:xfrm>
          <a:prstGeom prst="rect">
            <a:avLst/>
          </a:prstGeom>
          <a:effectLst>
            <a:glow rad="127000">
              <a:schemeClr val="accent1">
                <a:lumMod val="20000"/>
                <a:lumOff val="80000"/>
              </a:schemeClr>
            </a:glow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" y="200258"/>
            <a:ext cx="4013867" cy="1052968"/>
          </a:xfrm>
          <a:prstGeom prst="rect">
            <a:avLst/>
          </a:prstGeom>
        </p:spPr>
      </p:pic>
      <p:sp>
        <p:nvSpPr>
          <p:cNvPr id="6" name="內容版面配置區 2"/>
          <p:cNvSpPr>
            <a:spLocks noGrp="1"/>
          </p:cNvSpPr>
          <p:nvPr>
            <p:ph type="body" idx="1"/>
          </p:nvPr>
        </p:nvSpPr>
        <p:spPr>
          <a:xfrm>
            <a:off x="290146" y="1576510"/>
            <a:ext cx="11695479" cy="501772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財產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：包括供使用土地、土地改良物、房屋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建築、及金額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超過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萬元以上且使用年限在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年以上之</a:t>
            </a: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機械設備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交通及運輸設備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什項設備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r>
              <a:rPr lang="en-US" altLang="zh-TW" sz="22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2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使用資本門經費</a:t>
            </a:r>
            <a:r>
              <a:rPr lang="en-US" altLang="zh-TW" sz="2200" b="1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2200" b="1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14400" lvl="1" indent="-457200">
              <a:buFont typeface="+mj-lt"/>
              <a:buAutoNum type="alphaUcPeriod"/>
            </a:pPr>
            <a:r>
              <a:rPr lang="zh-TW" altLang="en-US" sz="2200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機械</a:t>
            </a:r>
            <a:r>
              <a:rPr lang="zh-TW" altLang="en-US" sz="22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及設備</a:t>
            </a:r>
            <a:r>
              <a:rPr lang="en-US" altLang="zh-TW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財編號碼</a:t>
            </a:r>
            <a:r>
              <a:rPr lang="en-US" altLang="zh-TW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開頭</a:t>
            </a:r>
            <a:r>
              <a:rPr lang="en-US" altLang="zh-TW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多為專門性之機械器具、電腦資訊、數位相機及數位攝影機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......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等，如電腦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、印表機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、投影機、不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斷電系統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…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2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14400" lvl="1" indent="-457200">
              <a:buFont typeface="+mj-lt"/>
              <a:buAutoNum type="alphaUcPeriod"/>
            </a:pPr>
            <a:r>
              <a:rPr lang="zh-TW" altLang="en-US" sz="22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交通及運輸設備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財編號碼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開頭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具傳訊功能者，交通運輸、電信設備、廣播設備、音響設備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......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等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2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14400" lvl="1" indent="-457200">
              <a:buFont typeface="+mj-lt"/>
              <a:buAutoNum type="alphaUcPeriod"/>
            </a:pPr>
            <a:r>
              <a:rPr lang="zh-TW" altLang="en-US" sz="22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什項設備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財編號碼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開頭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泛指一般辦公室用具、影印機、電視機、冷氣機、投影銀幕、家具設備及圖書</a:t>
            </a:r>
            <a:r>
              <a:rPr lang="en-US" altLang="zh-TW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......</a:t>
            </a:r>
          </a:p>
          <a:p>
            <a:pPr marL="914400" lvl="1" indent="-457200">
              <a:buFont typeface="+mj-lt"/>
              <a:buAutoNum type="alphaUcPeriod"/>
            </a:pPr>
            <a:r>
              <a:rPr lang="zh-TW" altLang="en-US" sz="220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無形資產</a:t>
            </a:r>
            <a:r>
              <a:rPr lang="en-US" altLang="zh-TW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財產編號</a:t>
            </a:r>
            <a:r>
              <a:rPr lang="en-US" altLang="zh-TW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8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開頭</a:t>
            </a:r>
            <a:r>
              <a:rPr lang="en-US" altLang="zh-TW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：單價</a:t>
            </a:r>
            <a:r>
              <a:rPr lang="en-US" altLang="zh-TW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萬元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以上之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軟體。</a:t>
            </a:r>
            <a:endParaRPr lang="zh-TW" altLang="en-US" sz="2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物品：</a:t>
            </a:r>
            <a:r>
              <a:rPr lang="en-US" altLang="zh-TW" sz="2200" b="1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200" b="1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使用經常門經費</a:t>
            </a:r>
            <a:r>
              <a:rPr lang="en-US" altLang="zh-TW" sz="2200" b="1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 marL="914400" lvl="1" indent="-457200">
              <a:buFont typeface="+mj-lt"/>
              <a:buAutoNum type="alphaUcPeriod"/>
            </a:pP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非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消耗性物品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(6)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：指物品質料堅固，不易損耗者，如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事務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用具、餐飲用具、陳設用具等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2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14400" lvl="1" indent="-457200">
              <a:buFont typeface="+mj-lt"/>
              <a:buAutoNum type="alphaUcPeriod"/>
            </a:pP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消耗用品：指物品經使用後喪失其原有效能或</a:t>
            </a:r>
            <a:r>
              <a:rPr lang="zh-TW" altLang="en-US" sz="2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使用價值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者，如事務用品、紙張用品、衛生用品等。</a:t>
            </a:r>
          </a:p>
          <a:p>
            <a:pPr marL="914400" lvl="1" indent="-457200">
              <a:buFont typeface="+mj-lt"/>
              <a:buAutoNum type="alphaUcPeriod"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76339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253" y="609146"/>
            <a:ext cx="5017111" cy="5873801"/>
          </a:xfrm>
          <a:prstGeom prst="rect">
            <a:avLst/>
          </a:prstGeom>
        </p:spPr>
      </p:pic>
      <p:cxnSp>
        <p:nvCxnSpPr>
          <p:cNvPr id="4" name="直線單箭頭接點 3"/>
          <p:cNvCxnSpPr/>
          <p:nvPr/>
        </p:nvCxnSpPr>
        <p:spPr>
          <a:xfrm>
            <a:off x="8456735" y="1291005"/>
            <a:ext cx="2266950" cy="190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/>
          <p:cNvSpPr txBox="1"/>
          <p:nvPr/>
        </p:nvSpPr>
        <p:spPr>
          <a:xfrm>
            <a:off x="10723685" y="1133448"/>
            <a:ext cx="790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srgbClr val="0000FF"/>
                </a:solidFill>
              </a:rPr>
              <a:t>序號</a:t>
            </a:r>
            <a:endParaRPr lang="zh-TW" altLang="en-US" dirty="0">
              <a:solidFill>
                <a:srgbClr val="0000FF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 flipH="1">
            <a:off x="808890" y="1732085"/>
            <a:ext cx="2620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0000FF"/>
                </a:solidFill>
              </a:rPr>
              <a:t>標籤樣式</a:t>
            </a:r>
            <a:endParaRPr lang="zh-TW" altLang="en-US" sz="4000" dirty="0">
              <a:solidFill>
                <a:srgbClr val="0000FF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87" y="84845"/>
            <a:ext cx="401151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76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193305" y="161317"/>
            <a:ext cx="4134907" cy="8146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財產登記及管理</a:t>
            </a:r>
            <a:endParaRPr lang="zh-TW" altLang="en-US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430823" y="1160583"/>
            <a:ext cx="11265877" cy="569741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288000">
              <a:lnSpc>
                <a:spcPct val="100000"/>
              </a:lnSpc>
              <a:spcBef>
                <a:spcPts val="0"/>
              </a:spcBef>
              <a:buFont typeface="+mj-ea"/>
              <a:buAutoNum type="ea1ChtPeriod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本校財產請購時，加會保管組，依行政院頒訂之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『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財物標準分類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』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，按「</a:t>
            </a:r>
            <a:r>
              <a:rPr lang="zh-TW" altLang="en-US" sz="24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機械設備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、「</a:t>
            </a:r>
            <a:r>
              <a:rPr lang="zh-TW" altLang="en-US" sz="24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交通及運輸設備」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、「</a:t>
            </a:r>
            <a:r>
              <a:rPr lang="zh-TW" altLang="en-US" sz="24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什項設備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」、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zh-TW" altLang="en-US" sz="24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無形資產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予以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分類編號。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6920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288000">
              <a:lnSpc>
                <a:spcPct val="100000"/>
              </a:lnSpc>
              <a:spcBef>
                <a:spcPts val="0"/>
              </a:spcBef>
              <a:buFont typeface="+mj-ea"/>
              <a:buAutoNum type="ea1ChtPeriod"/>
            </a:pP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財物經採購、驗收完畢後，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請保管人於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【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財產管理系統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】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填具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『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財產增加單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』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一式三聯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，循程序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送核。完成程序後，</a:t>
            </a:r>
            <a:r>
              <a:rPr lang="zh-TW" altLang="en-US" sz="24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第一聯由保管組憑據列帳，第二聯主計室登記，第三聯使用單位留存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pPr marL="457200" indent="-288000">
              <a:lnSpc>
                <a:spcPct val="100000"/>
              </a:lnSpc>
              <a:spcBef>
                <a:spcPts val="0"/>
              </a:spcBef>
              <a:buFont typeface="+mj-ea"/>
              <a:buAutoNum type="ea1ChtPeriod"/>
            </a:pPr>
            <a:endParaRPr lang="zh-TW" altLang="en-US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288000">
              <a:lnSpc>
                <a:spcPct val="100000"/>
              </a:lnSpc>
              <a:spcBef>
                <a:spcPts val="0"/>
              </a:spcBef>
              <a:buFont typeface="+mj-ea"/>
              <a:buAutoNum type="ea1ChtPeriod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保管組依據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『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財產增加單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』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製作財產標籤，轉發各單位粘貼於財產實物之適當位置。 </a:t>
            </a:r>
          </a:p>
          <a:p>
            <a:pPr marL="457200" indent="-288000">
              <a:lnSpc>
                <a:spcPct val="100000"/>
              </a:lnSpc>
              <a:spcBef>
                <a:spcPts val="0"/>
              </a:spcBef>
              <a:buFont typeface="+mj-ea"/>
              <a:buAutoNum type="ea1ChtPeriod"/>
            </a:pPr>
            <a:endParaRPr lang="zh-TW" altLang="en-US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288000">
              <a:lnSpc>
                <a:spcPct val="100000"/>
              </a:lnSpc>
              <a:spcBef>
                <a:spcPts val="0"/>
              </a:spcBef>
              <a:buFont typeface="+mj-ea"/>
              <a:buAutoNum type="ea1ChtPeriod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為便於財產管理及盤點，請各保管人務必確實黏貼財產標籤於財物顯明處，如有脫落或內容模糊不清者，請立即通知保管組重新製作。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288000">
              <a:lnSpc>
                <a:spcPct val="100000"/>
              </a:lnSpc>
              <a:spcBef>
                <a:spcPts val="0"/>
              </a:spcBef>
              <a:buFont typeface="+mj-ea"/>
              <a:buAutoNum type="ea1ChtPeriod"/>
            </a:pP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288000">
              <a:lnSpc>
                <a:spcPct val="100000"/>
              </a:lnSpc>
              <a:spcBef>
                <a:spcPts val="0"/>
              </a:spcBef>
              <a:buFont typeface="+mj-ea"/>
              <a:buAutoNum type="ea1ChtPeriod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財物改變放置地點時，請至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【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財產管理系統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】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辦理修改，並通知保管組製作財產新標籤。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288000">
              <a:lnSpc>
                <a:spcPct val="100000"/>
              </a:lnSpc>
              <a:spcBef>
                <a:spcPts val="0"/>
              </a:spcBef>
              <a:buFont typeface="+mj-ea"/>
              <a:buAutoNum type="ea1ChtPeriod"/>
            </a:pP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288000">
              <a:lnSpc>
                <a:spcPct val="100000"/>
              </a:lnSpc>
              <a:spcBef>
                <a:spcPts val="0"/>
              </a:spcBef>
              <a:buFont typeface="+mj-ea"/>
              <a:buAutoNum type="ea1ChtPeriod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本校財產非經簽准，不得租、借給校外人士或外單位使用。</a:t>
            </a:r>
          </a:p>
          <a:p>
            <a:pPr marL="457200" indent="-457200">
              <a:lnSpc>
                <a:spcPct val="100000"/>
              </a:lnSpc>
              <a:buFont typeface="+mj-ea"/>
              <a:buAutoNum type="ea1ChtPeriod"/>
            </a:pP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38" y="161317"/>
            <a:ext cx="4013867" cy="105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57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3261630" y="1226849"/>
            <a:ext cx="5882679" cy="9465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財產物品之移轉或交接</a:t>
            </a:r>
            <a:endParaRPr lang="zh-TW" altLang="en-US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800098" y="2567355"/>
            <a:ext cx="10805745" cy="38598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ea1ChtPeriod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校內同仁間之財物移轉，請至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【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財產管理系統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】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，列印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『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財產移轉單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』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一式三聯，由各所屬單位主管核章後，送保管組辦理移轉手續。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buFont typeface="+mj-ea"/>
              <a:buAutoNum type="ea1ChtPeriod"/>
            </a:pPr>
            <a:endParaRPr lang="en-US" altLang="zh-TW" sz="1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buFont typeface="+mj-ea"/>
              <a:buAutoNum type="ea1ChtPeriod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校內職務異動調整人員，應於派令一個月內辦理財物移交手續。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buFont typeface="+mj-ea"/>
              <a:buAutoNum type="ea1ChtPeriod"/>
            </a:pPr>
            <a:endParaRPr lang="en-US" altLang="zh-TW" sz="1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buFont typeface="+mj-ea"/>
              <a:buAutoNum type="ea1ChtPeriod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退休、離職人員請先至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【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財產管理系統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】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列印財物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『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移交清冊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』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，經移交人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接交人雙方簽章確認，保管組核章完成移交手續後，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再辦理退、離職手續。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buFont typeface="+mj-ea"/>
              <a:buAutoNum type="ea1ChtPeriod"/>
            </a:pPr>
            <a:endParaRPr lang="en-US" altLang="zh-TW" sz="1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buFont typeface="+mj-ea"/>
              <a:buAutoNum type="ea1ChtPeriod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各單位驗收、移轉財產時，應逐項點收，如有不符，請查明原因。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93" y="173881"/>
            <a:ext cx="4013867" cy="105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720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4782391" y="233120"/>
            <a:ext cx="2427302" cy="9289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財產報廢</a:t>
            </a:r>
            <a:endParaRPr lang="zh-TW" altLang="en-US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 txBox="1">
            <a:spLocks/>
          </p:cNvSpPr>
          <p:nvPr/>
        </p:nvSpPr>
        <p:spPr>
          <a:xfrm>
            <a:off x="518746" y="1364272"/>
            <a:ext cx="11509131" cy="5062905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ea"/>
              <a:buAutoNum type="ea1ChtPeriod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產已逾規定使用年限，因毀損，失其原有效能，不能修復，或可能修復而不經濟者，應由保管人或單位管理人申請財產報廢。財產雖已達規定使用年限，但不具備報廢、報損法定要件者，請勿申請報廢。報廢之財產，在未奉核定前，應妥善保管，不得遺失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ea"/>
              <a:buAutoNum type="ea1ChtPeriod"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ea"/>
              <a:buAutoNum type="ea1ChtPeriod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單位財產報廢，請至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【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財產管理系統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】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列印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『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財產減損單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』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一式三聯，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紙本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簽文陳核。會辦單位包括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保管組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主計室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如果報廢品包含電腦等資訊設備，應加會圖資中心協助硬碟清空或破壞。</a:t>
            </a:r>
            <a:endParaRPr lang="en-US" altLang="zh-TW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ea"/>
              <a:buAutoNum type="ea1ChtPeriod"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ea"/>
              <a:buAutoNum type="ea1ChtPeriod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奉核之公文影本連同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『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財產減損單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』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一式三聯及報廢品，並與保管組聯繫點交繳回。保管組依據報廢品點交情形，填入本校財產管理系統後，始完成財物除帳程序，第一聯留存保管組，第二聯留存主計室、第三聯則歸還保管人，作為除帳通知。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ea"/>
              <a:buAutoNum type="ea1ChtPeriod"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ea"/>
              <a:buAutoNum type="ea1ChtPeriod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奉准報廢之廢品，除破舊不堪使用外，應儘可能保持原物體之完整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包括原來的零配件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，請勿拆卸分解，一併繳回保管組，本校將廢品登到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【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惜物網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】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進行拍賣。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ea"/>
              <a:buAutoNum type="ea1ChtPeriod"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ea"/>
              <a:buAutoNum type="ea1ChtPeriod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為配合資訊安全實施，報廢之財物如為電腦、硬碟 、相機及手機等資訊設備，請確實已將個資或敏感性資料刪除。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ea"/>
              <a:buAutoNum type="ea1ChtPeriod"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ea"/>
              <a:buAutoNum type="ea1ChtPeriod"/>
            </a:pPr>
            <a:endParaRPr lang="zh-TW" altLang="en-US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ea"/>
              <a:buAutoNum type="ea1ChtPeriod"/>
            </a:pPr>
            <a:endParaRPr lang="zh-TW" altLang="en-US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zh-TW" altLang="en-US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zh-TW" altLang="en-US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78" y="109081"/>
            <a:ext cx="4013867" cy="105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697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883877" y="1740877"/>
            <a:ext cx="64623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FF0000"/>
                </a:solidFill>
              </a:rPr>
              <a:t>有任何問題，</a:t>
            </a:r>
            <a:endParaRPr lang="en-US" altLang="zh-TW" sz="4800" dirty="0" smtClean="0">
              <a:solidFill>
                <a:srgbClr val="FF0000"/>
              </a:solidFill>
            </a:endParaRPr>
          </a:p>
          <a:p>
            <a:pPr algn="ctr"/>
            <a:r>
              <a:rPr lang="zh-TW" altLang="en-US" sz="4800" dirty="0" smtClean="0">
                <a:solidFill>
                  <a:srgbClr val="FF0000"/>
                </a:solidFill>
              </a:rPr>
              <a:t>歡迎洽詢保管組</a:t>
            </a:r>
            <a:endParaRPr lang="en-US" altLang="zh-TW" sz="4800" dirty="0" smtClean="0">
              <a:solidFill>
                <a:srgbClr val="FF0000"/>
              </a:solidFill>
            </a:endParaRPr>
          </a:p>
          <a:p>
            <a:pPr algn="ctr"/>
            <a:endParaRPr lang="en-US" altLang="zh-TW" sz="4800" dirty="0">
              <a:solidFill>
                <a:srgbClr val="FF0000"/>
              </a:solidFill>
            </a:endParaRPr>
          </a:p>
          <a:p>
            <a:pPr algn="ctr"/>
            <a:r>
              <a:rPr lang="zh-TW" altLang="en-US" sz="4800" dirty="0" smtClean="0">
                <a:solidFill>
                  <a:srgbClr val="FF0000"/>
                </a:solidFill>
              </a:rPr>
              <a:t>報告完畢，謝謝</a:t>
            </a:r>
            <a:endParaRPr lang="zh-TW" altLang="en-US" sz="4800" dirty="0">
              <a:solidFill>
                <a:srgbClr val="FF0000"/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35" y="214252"/>
            <a:ext cx="4011516" cy="1048603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3799" y="3354416"/>
            <a:ext cx="3377477" cy="326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074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9209</TotalTime>
  <Words>923</Words>
  <Application>Microsoft Office PowerPoint</Application>
  <PresentationFormat>寬螢幕</PresentationFormat>
  <Paragraphs>58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5" baseType="lpstr">
      <vt:lpstr>新細明體</vt:lpstr>
      <vt:lpstr>標楷體</vt:lpstr>
      <vt:lpstr>Arial</vt:lpstr>
      <vt:lpstr>Calibri</vt:lpstr>
      <vt:lpstr>Calibri Light</vt:lpstr>
      <vt:lpstr>Wingdings</vt:lpstr>
      <vt:lpstr>Office 佈景主題</vt:lpstr>
      <vt:lpstr>113年度財物管理業務講習</vt:lpstr>
      <vt:lpstr>相關規定</vt:lpstr>
      <vt:lpstr>財物分類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20160419_win7</dc:creator>
  <cp:lastModifiedBy>20220314</cp:lastModifiedBy>
  <cp:revision>42</cp:revision>
  <cp:lastPrinted>2021-10-05T08:06:31Z</cp:lastPrinted>
  <dcterms:created xsi:type="dcterms:W3CDTF">2021-09-11T06:03:28Z</dcterms:created>
  <dcterms:modified xsi:type="dcterms:W3CDTF">2024-02-06T03:46:24Z</dcterms:modified>
</cp:coreProperties>
</file>