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86"/>
  </p:notesMasterIdLst>
  <p:handoutMasterIdLst>
    <p:handoutMasterId r:id="rId87"/>
  </p:handoutMasterIdLst>
  <p:sldIdLst>
    <p:sldId id="256" r:id="rId2"/>
    <p:sldId id="262" r:id="rId3"/>
    <p:sldId id="299" r:id="rId4"/>
    <p:sldId id="352" r:id="rId5"/>
    <p:sldId id="353" r:id="rId6"/>
    <p:sldId id="327" r:id="rId7"/>
    <p:sldId id="326" r:id="rId8"/>
    <p:sldId id="328" r:id="rId9"/>
    <p:sldId id="329" r:id="rId10"/>
    <p:sldId id="330" r:id="rId11"/>
    <p:sldId id="340" r:id="rId12"/>
    <p:sldId id="341" r:id="rId13"/>
    <p:sldId id="342" r:id="rId14"/>
    <p:sldId id="343" r:id="rId15"/>
    <p:sldId id="331" r:id="rId16"/>
    <p:sldId id="332" r:id="rId17"/>
    <p:sldId id="333" r:id="rId18"/>
    <p:sldId id="334" r:id="rId19"/>
    <p:sldId id="335" r:id="rId20"/>
    <p:sldId id="336" r:id="rId21"/>
    <p:sldId id="337" r:id="rId22"/>
    <p:sldId id="344" r:id="rId23"/>
    <p:sldId id="345" r:id="rId24"/>
    <p:sldId id="346" r:id="rId25"/>
    <p:sldId id="347" r:id="rId26"/>
    <p:sldId id="338" r:id="rId27"/>
    <p:sldId id="348" r:id="rId28"/>
    <p:sldId id="350" r:id="rId29"/>
    <p:sldId id="349" r:id="rId30"/>
    <p:sldId id="351" r:id="rId31"/>
    <p:sldId id="339" r:id="rId32"/>
    <p:sldId id="301" r:id="rId33"/>
    <p:sldId id="306" r:id="rId34"/>
    <p:sldId id="303" r:id="rId35"/>
    <p:sldId id="304" r:id="rId36"/>
    <p:sldId id="305" r:id="rId37"/>
    <p:sldId id="307" r:id="rId38"/>
    <p:sldId id="308" r:id="rId39"/>
    <p:sldId id="309" r:id="rId40"/>
    <p:sldId id="310" r:id="rId41"/>
    <p:sldId id="311" r:id="rId42"/>
    <p:sldId id="312" r:id="rId43"/>
    <p:sldId id="313" r:id="rId44"/>
    <p:sldId id="314" r:id="rId45"/>
    <p:sldId id="315" r:id="rId46"/>
    <p:sldId id="316" r:id="rId47"/>
    <p:sldId id="317" r:id="rId48"/>
    <p:sldId id="318" r:id="rId49"/>
    <p:sldId id="319" r:id="rId50"/>
    <p:sldId id="320" r:id="rId51"/>
    <p:sldId id="321" r:id="rId52"/>
    <p:sldId id="322" r:id="rId53"/>
    <p:sldId id="323" r:id="rId54"/>
    <p:sldId id="324" r:id="rId55"/>
    <p:sldId id="325" r:id="rId56"/>
    <p:sldId id="296" r:id="rId57"/>
    <p:sldId id="273" r:id="rId58"/>
    <p:sldId id="298" r:id="rId59"/>
    <p:sldId id="274" r:id="rId60"/>
    <p:sldId id="275" r:id="rId61"/>
    <p:sldId id="276" r:id="rId62"/>
    <p:sldId id="277" r:id="rId63"/>
    <p:sldId id="279" r:id="rId64"/>
    <p:sldId id="281" r:id="rId65"/>
    <p:sldId id="283" r:id="rId66"/>
    <p:sldId id="284" r:id="rId67"/>
    <p:sldId id="285" r:id="rId68"/>
    <p:sldId id="286" r:id="rId69"/>
    <p:sldId id="287" r:id="rId70"/>
    <p:sldId id="288" r:id="rId71"/>
    <p:sldId id="289" r:id="rId72"/>
    <p:sldId id="290" r:id="rId73"/>
    <p:sldId id="291" r:id="rId74"/>
    <p:sldId id="292" r:id="rId75"/>
    <p:sldId id="293" r:id="rId76"/>
    <p:sldId id="268" r:id="rId77"/>
    <p:sldId id="269" r:id="rId78"/>
    <p:sldId id="270" r:id="rId79"/>
    <p:sldId id="271" r:id="rId80"/>
    <p:sldId id="297" r:id="rId81"/>
    <p:sldId id="354" r:id="rId82"/>
    <p:sldId id="355" r:id="rId83"/>
    <p:sldId id="356" r:id="rId84"/>
    <p:sldId id="300" r:id="rId85"/>
  </p:sldIdLst>
  <p:sldSz cx="12192000" cy="6858000"/>
  <p:notesSz cx="6797675" cy="9926638"/>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20210304" initials="2" lastIdx="1" clrIdx="0">
    <p:extLst>
      <p:ext uri="{19B8F6BF-5375-455C-9EA6-DF929625EA0E}">
        <p15:presenceInfo xmlns:p15="http://schemas.microsoft.com/office/powerpoint/2012/main" userId="20210304"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6699"/>
    <a:srgbClr val="FF00FF"/>
    <a:srgbClr val="66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115" d="100"/>
          <a:sy n="115" d="100"/>
        </p:scale>
        <p:origin x="432"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presProps" Target="pres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viewProps" Target="viewProps.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commentAuthors" Target="commentAuthors.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ableStyles" Target="tableStyle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handoutMaster" Target="handoutMasters/handout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1-09-16T14:24:32.526" idx="1">
    <p:pos x="10" y="10"/>
    <p:text/>
    <p:extLst>
      <p:ext uri="{C676402C-5697-4E1C-873F-D02D1690AC5C}">
        <p15:threadingInfo xmlns:p15="http://schemas.microsoft.com/office/powerpoint/2012/main" timeZoneBias="-480"/>
      </p:ext>
    </p:extLst>
  </p:cm>
</p:cmLst>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212AF35-E083-4D4D-AD8C-8246EAA60E9A}"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zh-TW" altLang="en-US"/>
        </a:p>
      </dgm:t>
    </dgm:pt>
    <dgm:pt modelId="{2AE8ED11-3EAB-447E-8973-CE95CD1CC2C8}">
      <dgm:prSet phldrT="[文字]"/>
      <dgm:spPr/>
      <dgm:t>
        <a:bodyPr/>
        <a:lstStyle/>
        <a:p>
          <a:r>
            <a:rPr lang="zh-TW" altLang="en-US" dirty="0" smtClean="0">
              <a:solidFill>
                <a:schemeClr val="tx1"/>
              </a:solidFill>
              <a:latin typeface="標楷體" panose="03000509000000000000" pitchFamily="65" charset="-120"/>
              <a:ea typeface="標楷體" panose="03000509000000000000" pitchFamily="65" charset="-120"/>
            </a:rPr>
            <a:t>第一章 總則</a:t>
          </a:r>
          <a:endParaRPr lang="zh-TW" altLang="en-US" dirty="0">
            <a:solidFill>
              <a:schemeClr val="tx1"/>
            </a:solidFill>
            <a:latin typeface="標楷體" panose="03000509000000000000" pitchFamily="65" charset="-120"/>
            <a:ea typeface="標楷體" panose="03000509000000000000" pitchFamily="65" charset="-120"/>
          </a:endParaRPr>
        </a:p>
      </dgm:t>
    </dgm:pt>
    <dgm:pt modelId="{0AC25E1D-C594-4D6D-B5D6-9C50B60B9757}" type="parTrans" cxnId="{DB2580ED-BCC5-47B1-8232-79B2E7221686}">
      <dgm:prSet/>
      <dgm:spPr/>
      <dgm:t>
        <a:bodyPr/>
        <a:lstStyle/>
        <a:p>
          <a:endParaRPr lang="zh-TW" altLang="en-US"/>
        </a:p>
      </dgm:t>
    </dgm:pt>
    <dgm:pt modelId="{799648F5-0E36-400C-9997-1E8F8C75C63E}" type="sibTrans" cxnId="{DB2580ED-BCC5-47B1-8232-79B2E7221686}">
      <dgm:prSet/>
      <dgm:spPr/>
      <dgm:t>
        <a:bodyPr/>
        <a:lstStyle/>
        <a:p>
          <a:endParaRPr lang="zh-TW" altLang="en-US"/>
        </a:p>
      </dgm:t>
    </dgm:pt>
    <dgm:pt modelId="{B1FAD089-4749-4A76-AD10-A05FCC9DD91E}">
      <dgm:prSet phldrT="[文字]"/>
      <dgm:spPr/>
      <dgm:t>
        <a:bodyPr/>
        <a:lstStyle/>
        <a:p>
          <a:r>
            <a:rPr lang="zh-TW" altLang="en-US" dirty="0" smtClean="0">
              <a:latin typeface="標楷體" panose="03000509000000000000" pitchFamily="65" charset="-120"/>
              <a:ea typeface="標楷體" panose="03000509000000000000" pitchFamily="65" charset="-120"/>
            </a:rPr>
            <a:t>規範本要點適用對象、支出 憑證之種類等通案性事項。</a:t>
          </a:r>
          <a:endParaRPr lang="zh-TW" altLang="en-US" dirty="0">
            <a:latin typeface="標楷體" panose="03000509000000000000" pitchFamily="65" charset="-120"/>
            <a:ea typeface="標楷體" panose="03000509000000000000" pitchFamily="65" charset="-120"/>
          </a:endParaRPr>
        </a:p>
      </dgm:t>
    </dgm:pt>
    <dgm:pt modelId="{2C5952EF-16B4-4E3F-8A15-4ACF8892C009}" type="parTrans" cxnId="{850F73BD-DE8D-4B28-8AB2-7C9AC679CF85}">
      <dgm:prSet/>
      <dgm:spPr/>
      <dgm:t>
        <a:bodyPr/>
        <a:lstStyle/>
        <a:p>
          <a:endParaRPr lang="zh-TW" altLang="en-US"/>
        </a:p>
      </dgm:t>
    </dgm:pt>
    <dgm:pt modelId="{85B94138-EB1C-4737-A6E6-1440F4E4E4FA}" type="sibTrans" cxnId="{850F73BD-DE8D-4B28-8AB2-7C9AC679CF85}">
      <dgm:prSet/>
      <dgm:spPr/>
      <dgm:t>
        <a:bodyPr/>
        <a:lstStyle/>
        <a:p>
          <a:endParaRPr lang="zh-TW" altLang="en-US"/>
        </a:p>
      </dgm:t>
    </dgm:pt>
    <dgm:pt modelId="{DF171F5B-D843-4C61-8CA5-E33410548459}">
      <dgm:prSet phldrT="[文字]"/>
      <dgm:spPr/>
      <dgm:t>
        <a:bodyPr/>
        <a:lstStyle/>
        <a:p>
          <a:r>
            <a:rPr lang="zh-TW" altLang="en-US" dirty="0" smtClean="0">
              <a:solidFill>
                <a:schemeClr val="tx1"/>
              </a:solidFill>
              <a:latin typeface="標楷體" panose="03000509000000000000" pitchFamily="65" charset="-120"/>
              <a:ea typeface="標楷體" panose="03000509000000000000" pitchFamily="65" charset="-120"/>
            </a:rPr>
            <a:t>第二章 支出憑證之取得</a:t>
          </a:r>
          <a:endParaRPr lang="zh-TW" altLang="en-US" dirty="0">
            <a:solidFill>
              <a:schemeClr val="tx1"/>
            </a:solidFill>
            <a:latin typeface="標楷體" panose="03000509000000000000" pitchFamily="65" charset="-120"/>
            <a:ea typeface="標楷體" panose="03000509000000000000" pitchFamily="65" charset="-120"/>
          </a:endParaRPr>
        </a:p>
      </dgm:t>
    </dgm:pt>
    <dgm:pt modelId="{FFE96D52-66F2-4233-A1DF-26C7F40C4698}" type="parTrans" cxnId="{257FD0F5-F4E0-4194-B1A7-5DA322660150}">
      <dgm:prSet/>
      <dgm:spPr/>
      <dgm:t>
        <a:bodyPr/>
        <a:lstStyle/>
        <a:p>
          <a:endParaRPr lang="zh-TW" altLang="en-US"/>
        </a:p>
      </dgm:t>
    </dgm:pt>
    <dgm:pt modelId="{27F81EB7-C9D4-451F-B36C-94838A534EAC}" type="sibTrans" cxnId="{257FD0F5-F4E0-4194-B1A7-5DA322660150}">
      <dgm:prSet/>
      <dgm:spPr/>
      <dgm:t>
        <a:bodyPr/>
        <a:lstStyle/>
        <a:p>
          <a:endParaRPr lang="zh-TW" altLang="en-US"/>
        </a:p>
      </dgm:t>
    </dgm:pt>
    <dgm:pt modelId="{169BDA82-A7DC-409D-953C-C06961D69D8B}">
      <dgm:prSet phldrT="[文字]"/>
      <dgm:spPr/>
      <dgm:t>
        <a:bodyPr/>
        <a:lstStyle/>
        <a:p>
          <a:r>
            <a:rPr lang="zh-TW" altLang="en-US" dirty="0" smtClean="0">
              <a:latin typeface="標楷體" panose="03000509000000000000" pitchFamily="65" charset="-120"/>
              <a:ea typeface="標楷體" panose="03000509000000000000" pitchFamily="65" charset="-120"/>
            </a:rPr>
            <a:t>規範各機關取得本要點規定支出憑證之處理及審核作業</a:t>
          </a:r>
          <a:endParaRPr lang="zh-TW" altLang="en-US" dirty="0">
            <a:latin typeface="標楷體" panose="03000509000000000000" pitchFamily="65" charset="-120"/>
            <a:ea typeface="標楷體" panose="03000509000000000000" pitchFamily="65" charset="-120"/>
          </a:endParaRPr>
        </a:p>
      </dgm:t>
    </dgm:pt>
    <dgm:pt modelId="{AAE1A4B6-CD6F-42D9-9111-FACAC4F64EDA}" type="parTrans" cxnId="{CF0480B8-30C1-4BE2-9463-52086F4B733A}">
      <dgm:prSet/>
      <dgm:spPr/>
      <dgm:t>
        <a:bodyPr/>
        <a:lstStyle/>
        <a:p>
          <a:endParaRPr lang="zh-TW" altLang="en-US"/>
        </a:p>
      </dgm:t>
    </dgm:pt>
    <dgm:pt modelId="{9B06AC06-879D-4C6D-BC5D-5D62122DF740}" type="sibTrans" cxnId="{CF0480B8-30C1-4BE2-9463-52086F4B733A}">
      <dgm:prSet/>
      <dgm:spPr/>
      <dgm:t>
        <a:bodyPr/>
        <a:lstStyle/>
        <a:p>
          <a:endParaRPr lang="zh-TW" altLang="en-US"/>
        </a:p>
      </dgm:t>
    </dgm:pt>
    <dgm:pt modelId="{072ADCBD-839D-4CB4-B5FD-4231D800A4AB}">
      <dgm:prSet phldrT="[文字]"/>
      <dgm:spPr/>
      <dgm:t>
        <a:bodyPr/>
        <a:lstStyle/>
        <a:p>
          <a:r>
            <a:rPr lang="zh-TW" altLang="en-US" dirty="0" smtClean="0">
              <a:solidFill>
                <a:schemeClr val="tx1"/>
              </a:solidFill>
              <a:latin typeface="標楷體" panose="03000509000000000000" pitchFamily="65" charset="-120"/>
              <a:ea typeface="標楷體" panose="03000509000000000000" pitchFamily="65" charset="-120"/>
            </a:rPr>
            <a:t>第三章 支出憑證之處理及審核</a:t>
          </a:r>
          <a:endParaRPr lang="zh-TW" altLang="en-US" dirty="0">
            <a:solidFill>
              <a:schemeClr val="tx1"/>
            </a:solidFill>
            <a:latin typeface="標楷體" panose="03000509000000000000" pitchFamily="65" charset="-120"/>
            <a:ea typeface="標楷體" panose="03000509000000000000" pitchFamily="65" charset="-120"/>
          </a:endParaRPr>
        </a:p>
      </dgm:t>
    </dgm:pt>
    <dgm:pt modelId="{BCEE42F3-E6D8-4493-8896-AB920B47FDAC}" type="parTrans" cxnId="{903CD96A-6077-4116-BFFA-6D0B5D1665B6}">
      <dgm:prSet/>
      <dgm:spPr/>
      <dgm:t>
        <a:bodyPr/>
        <a:lstStyle/>
        <a:p>
          <a:endParaRPr lang="zh-TW" altLang="en-US"/>
        </a:p>
      </dgm:t>
    </dgm:pt>
    <dgm:pt modelId="{E987DDA7-58A2-4252-B41D-412ED309EE0D}" type="sibTrans" cxnId="{903CD96A-6077-4116-BFFA-6D0B5D1665B6}">
      <dgm:prSet/>
      <dgm:spPr/>
      <dgm:t>
        <a:bodyPr/>
        <a:lstStyle/>
        <a:p>
          <a:endParaRPr lang="zh-TW" altLang="en-US"/>
        </a:p>
      </dgm:t>
    </dgm:pt>
    <dgm:pt modelId="{47023094-6916-4B8B-9921-2D851C1D9839}">
      <dgm:prSet phldrT="[文字]"/>
      <dgm:spPr/>
      <dgm:t>
        <a:bodyPr/>
        <a:lstStyle/>
        <a:p>
          <a:r>
            <a:rPr lang="zh-TW" altLang="en-US" dirty="0" smtClean="0">
              <a:latin typeface="標楷體" panose="03000509000000000000" pitchFamily="65" charset="-120"/>
              <a:ea typeface="標楷體" panose="03000509000000000000" pitchFamily="65" charset="-120"/>
            </a:rPr>
            <a:t>明確規範取得各種支出憑證應注意事項</a:t>
          </a:r>
          <a:endParaRPr lang="zh-TW" altLang="en-US" dirty="0">
            <a:latin typeface="標楷體" panose="03000509000000000000" pitchFamily="65" charset="-120"/>
            <a:ea typeface="標楷體" panose="03000509000000000000" pitchFamily="65" charset="-120"/>
          </a:endParaRPr>
        </a:p>
      </dgm:t>
    </dgm:pt>
    <dgm:pt modelId="{5373F017-1005-4E3C-B118-D5AA618ECFDA}" type="parTrans" cxnId="{3787C413-87EA-4878-BEF7-8F2D793E1CDC}">
      <dgm:prSet/>
      <dgm:spPr/>
      <dgm:t>
        <a:bodyPr/>
        <a:lstStyle/>
        <a:p>
          <a:endParaRPr lang="zh-TW" altLang="en-US"/>
        </a:p>
      </dgm:t>
    </dgm:pt>
    <dgm:pt modelId="{F53EE42B-0928-4931-A856-4CF6BCFDAA41}" type="sibTrans" cxnId="{3787C413-87EA-4878-BEF7-8F2D793E1CDC}">
      <dgm:prSet/>
      <dgm:spPr/>
      <dgm:t>
        <a:bodyPr/>
        <a:lstStyle/>
        <a:p>
          <a:endParaRPr lang="zh-TW" altLang="en-US"/>
        </a:p>
      </dgm:t>
    </dgm:pt>
    <dgm:pt modelId="{7772A81A-B23E-4FC1-A08B-A6D3DB96E70E}" type="pres">
      <dgm:prSet presAssocID="{F212AF35-E083-4D4D-AD8C-8246EAA60E9A}" presName="linear" presStyleCnt="0">
        <dgm:presLayoutVars>
          <dgm:animLvl val="lvl"/>
          <dgm:resizeHandles val="exact"/>
        </dgm:presLayoutVars>
      </dgm:prSet>
      <dgm:spPr/>
      <dgm:t>
        <a:bodyPr/>
        <a:lstStyle/>
        <a:p>
          <a:endParaRPr lang="zh-TW" altLang="en-US"/>
        </a:p>
      </dgm:t>
    </dgm:pt>
    <dgm:pt modelId="{C2D819FD-EA1F-4371-B0C6-A00AC5FBEA95}" type="pres">
      <dgm:prSet presAssocID="{2AE8ED11-3EAB-447E-8973-CE95CD1CC2C8}" presName="parentText" presStyleLbl="node1" presStyleIdx="0" presStyleCnt="3" custLinFactNeighborX="534" custLinFactNeighborY="-1673">
        <dgm:presLayoutVars>
          <dgm:chMax val="0"/>
          <dgm:bulletEnabled val="1"/>
        </dgm:presLayoutVars>
      </dgm:prSet>
      <dgm:spPr/>
      <dgm:t>
        <a:bodyPr/>
        <a:lstStyle/>
        <a:p>
          <a:endParaRPr lang="zh-TW" altLang="en-US"/>
        </a:p>
      </dgm:t>
    </dgm:pt>
    <dgm:pt modelId="{40819B0A-611C-46C7-B34A-CD59CFA4242E}" type="pres">
      <dgm:prSet presAssocID="{2AE8ED11-3EAB-447E-8973-CE95CD1CC2C8}" presName="childText" presStyleLbl="revTx" presStyleIdx="0" presStyleCnt="3">
        <dgm:presLayoutVars>
          <dgm:bulletEnabled val="1"/>
        </dgm:presLayoutVars>
      </dgm:prSet>
      <dgm:spPr/>
      <dgm:t>
        <a:bodyPr/>
        <a:lstStyle/>
        <a:p>
          <a:endParaRPr lang="zh-TW" altLang="en-US"/>
        </a:p>
      </dgm:t>
    </dgm:pt>
    <dgm:pt modelId="{27110583-AB85-4D32-A3DC-CC2A9DC3DE8D}" type="pres">
      <dgm:prSet presAssocID="{DF171F5B-D843-4C61-8CA5-E33410548459}" presName="parentText" presStyleLbl="node1" presStyleIdx="1" presStyleCnt="3">
        <dgm:presLayoutVars>
          <dgm:chMax val="0"/>
          <dgm:bulletEnabled val="1"/>
        </dgm:presLayoutVars>
      </dgm:prSet>
      <dgm:spPr/>
      <dgm:t>
        <a:bodyPr/>
        <a:lstStyle/>
        <a:p>
          <a:endParaRPr lang="zh-TW" altLang="en-US"/>
        </a:p>
      </dgm:t>
    </dgm:pt>
    <dgm:pt modelId="{5289B26F-19B0-4CF9-80D3-9CA0F20EB0EB}" type="pres">
      <dgm:prSet presAssocID="{DF171F5B-D843-4C61-8CA5-E33410548459}" presName="childText" presStyleLbl="revTx" presStyleIdx="1" presStyleCnt="3">
        <dgm:presLayoutVars>
          <dgm:bulletEnabled val="1"/>
        </dgm:presLayoutVars>
      </dgm:prSet>
      <dgm:spPr/>
      <dgm:t>
        <a:bodyPr/>
        <a:lstStyle/>
        <a:p>
          <a:endParaRPr lang="zh-TW" altLang="en-US"/>
        </a:p>
      </dgm:t>
    </dgm:pt>
    <dgm:pt modelId="{C277025B-2C4A-499B-8B77-4ABB9C3998D3}" type="pres">
      <dgm:prSet presAssocID="{072ADCBD-839D-4CB4-B5FD-4231D800A4AB}" presName="parentText" presStyleLbl="node1" presStyleIdx="2" presStyleCnt="3">
        <dgm:presLayoutVars>
          <dgm:chMax val="0"/>
          <dgm:bulletEnabled val="1"/>
        </dgm:presLayoutVars>
      </dgm:prSet>
      <dgm:spPr/>
      <dgm:t>
        <a:bodyPr/>
        <a:lstStyle/>
        <a:p>
          <a:endParaRPr lang="zh-TW" altLang="en-US"/>
        </a:p>
      </dgm:t>
    </dgm:pt>
    <dgm:pt modelId="{61564A0D-279C-4553-8ECC-3022BDCA9B4C}" type="pres">
      <dgm:prSet presAssocID="{072ADCBD-839D-4CB4-B5FD-4231D800A4AB}" presName="childText" presStyleLbl="revTx" presStyleIdx="2" presStyleCnt="3">
        <dgm:presLayoutVars>
          <dgm:bulletEnabled val="1"/>
        </dgm:presLayoutVars>
      </dgm:prSet>
      <dgm:spPr/>
      <dgm:t>
        <a:bodyPr/>
        <a:lstStyle/>
        <a:p>
          <a:endParaRPr lang="zh-TW" altLang="en-US"/>
        </a:p>
      </dgm:t>
    </dgm:pt>
  </dgm:ptLst>
  <dgm:cxnLst>
    <dgm:cxn modelId="{DB2580ED-BCC5-47B1-8232-79B2E7221686}" srcId="{F212AF35-E083-4D4D-AD8C-8246EAA60E9A}" destId="{2AE8ED11-3EAB-447E-8973-CE95CD1CC2C8}" srcOrd="0" destOrd="0" parTransId="{0AC25E1D-C594-4D6D-B5D6-9C50B60B9757}" sibTransId="{799648F5-0E36-400C-9997-1E8F8C75C63E}"/>
    <dgm:cxn modelId="{90C5EE74-AF5F-4491-83F3-C0D4B03AF817}" type="presOf" srcId="{169BDA82-A7DC-409D-953C-C06961D69D8B}" destId="{61564A0D-279C-4553-8ECC-3022BDCA9B4C}" srcOrd="0" destOrd="0" presId="urn:microsoft.com/office/officeart/2005/8/layout/vList2"/>
    <dgm:cxn modelId="{3787C413-87EA-4878-BEF7-8F2D793E1CDC}" srcId="{DF171F5B-D843-4C61-8CA5-E33410548459}" destId="{47023094-6916-4B8B-9921-2D851C1D9839}" srcOrd="0" destOrd="0" parTransId="{5373F017-1005-4E3C-B118-D5AA618ECFDA}" sibTransId="{F53EE42B-0928-4931-A856-4CF6BCFDAA41}"/>
    <dgm:cxn modelId="{BCAAABDA-C9B4-48F8-8E4C-7B2CA0750F3C}" type="presOf" srcId="{47023094-6916-4B8B-9921-2D851C1D9839}" destId="{5289B26F-19B0-4CF9-80D3-9CA0F20EB0EB}" srcOrd="0" destOrd="0" presId="urn:microsoft.com/office/officeart/2005/8/layout/vList2"/>
    <dgm:cxn modelId="{903CD96A-6077-4116-BFFA-6D0B5D1665B6}" srcId="{F212AF35-E083-4D4D-AD8C-8246EAA60E9A}" destId="{072ADCBD-839D-4CB4-B5FD-4231D800A4AB}" srcOrd="2" destOrd="0" parTransId="{BCEE42F3-E6D8-4493-8896-AB920B47FDAC}" sibTransId="{E987DDA7-58A2-4252-B41D-412ED309EE0D}"/>
    <dgm:cxn modelId="{850F73BD-DE8D-4B28-8AB2-7C9AC679CF85}" srcId="{2AE8ED11-3EAB-447E-8973-CE95CD1CC2C8}" destId="{B1FAD089-4749-4A76-AD10-A05FCC9DD91E}" srcOrd="0" destOrd="0" parTransId="{2C5952EF-16B4-4E3F-8A15-4ACF8892C009}" sibTransId="{85B94138-EB1C-4737-A6E6-1440F4E4E4FA}"/>
    <dgm:cxn modelId="{CF0480B8-30C1-4BE2-9463-52086F4B733A}" srcId="{072ADCBD-839D-4CB4-B5FD-4231D800A4AB}" destId="{169BDA82-A7DC-409D-953C-C06961D69D8B}" srcOrd="0" destOrd="0" parTransId="{AAE1A4B6-CD6F-42D9-9111-FACAC4F64EDA}" sibTransId="{9B06AC06-879D-4C6D-BC5D-5D62122DF740}"/>
    <dgm:cxn modelId="{257FD0F5-F4E0-4194-B1A7-5DA322660150}" srcId="{F212AF35-E083-4D4D-AD8C-8246EAA60E9A}" destId="{DF171F5B-D843-4C61-8CA5-E33410548459}" srcOrd="1" destOrd="0" parTransId="{FFE96D52-66F2-4233-A1DF-26C7F40C4698}" sibTransId="{27F81EB7-C9D4-451F-B36C-94838A534EAC}"/>
    <dgm:cxn modelId="{38EEB8F7-1581-49D8-9756-4D64D179D858}" type="presOf" srcId="{2AE8ED11-3EAB-447E-8973-CE95CD1CC2C8}" destId="{C2D819FD-EA1F-4371-B0C6-A00AC5FBEA95}" srcOrd="0" destOrd="0" presId="urn:microsoft.com/office/officeart/2005/8/layout/vList2"/>
    <dgm:cxn modelId="{913E9862-9048-40BF-B87E-37E839B5DE18}" type="presOf" srcId="{B1FAD089-4749-4A76-AD10-A05FCC9DD91E}" destId="{40819B0A-611C-46C7-B34A-CD59CFA4242E}" srcOrd="0" destOrd="0" presId="urn:microsoft.com/office/officeart/2005/8/layout/vList2"/>
    <dgm:cxn modelId="{1881AD4E-AABB-4522-AB81-504D4B7EDA62}" type="presOf" srcId="{F212AF35-E083-4D4D-AD8C-8246EAA60E9A}" destId="{7772A81A-B23E-4FC1-A08B-A6D3DB96E70E}" srcOrd="0" destOrd="0" presId="urn:microsoft.com/office/officeart/2005/8/layout/vList2"/>
    <dgm:cxn modelId="{F213BEF3-0076-45E3-9001-03E70422C31F}" type="presOf" srcId="{DF171F5B-D843-4C61-8CA5-E33410548459}" destId="{27110583-AB85-4D32-A3DC-CC2A9DC3DE8D}" srcOrd="0" destOrd="0" presId="urn:microsoft.com/office/officeart/2005/8/layout/vList2"/>
    <dgm:cxn modelId="{93D0C784-7693-4BCF-A9BA-D35E07FB628D}" type="presOf" srcId="{072ADCBD-839D-4CB4-B5FD-4231D800A4AB}" destId="{C277025B-2C4A-499B-8B77-4ABB9C3998D3}" srcOrd="0" destOrd="0" presId="urn:microsoft.com/office/officeart/2005/8/layout/vList2"/>
    <dgm:cxn modelId="{F2A4E32C-2EAA-4AC0-9DBC-8EC4D628E78E}" type="presParOf" srcId="{7772A81A-B23E-4FC1-A08B-A6D3DB96E70E}" destId="{C2D819FD-EA1F-4371-B0C6-A00AC5FBEA95}" srcOrd="0" destOrd="0" presId="urn:microsoft.com/office/officeart/2005/8/layout/vList2"/>
    <dgm:cxn modelId="{9F687704-A5CC-47B0-BB77-4413267B66DD}" type="presParOf" srcId="{7772A81A-B23E-4FC1-A08B-A6D3DB96E70E}" destId="{40819B0A-611C-46C7-B34A-CD59CFA4242E}" srcOrd="1" destOrd="0" presId="urn:microsoft.com/office/officeart/2005/8/layout/vList2"/>
    <dgm:cxn modelId="{53BA40C6-9120-4056-8C0F-B6702A8A85D4}" type="presParOf" srcId="{7772A81A-B23E-4FC1-A08B-A6D3DB96E70E}" destId="{27110583-AB85-4D32-A3DC-CC2A9DC3DE8D}" srcOrd="2" destOrd="0" presId="urn:microsoft.com/office/officeart/2005/8/layout/vList2"/>
    <dgm:cxn modelId="{FE8E79E8-BF05-493D-BDDE-8F750BDC7BFD}" type="presParOf" srcId="{7772A81A-B23E-4FC1-A08B-A6D3DB96E70E}" destId="{5289B26F-19B0-4CF9-80D3-9CA0F20EB0EB}" srcOrd="3" destOrd="0" presId="urn:microsoft.com/office/officeart/2005/8/layout/vList2"/>
    <dgm:cxn modelId="{043F6EC8-BE80-4B1D-B453-0FC344A7A868}" type="presParOf" srcId="{7772A81A-B23E-4FC1-A08B-A6D3DB96E70E}" destId="{C277025B-2C4A-499B-8B77-4ABB9C3998D3}" srcOrd="4" destOrd="0" presId="urn:microsoft.com/office/officeart/2005/8/layout/vList2"/>
    <dgm:cxn modelId="{818FCC45-09AA-4EA7-81C8-BA8C598B30FD}" type="presParOf" srcId="{7772A81A-B23E-4FC1-A08B-A6D3DB96E70E}" destId="{61564A0D-279C-4553-8ECC-3022BDCA9B4C}" srcOrd="5"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A383E6A-059E-4AF9-9DC7-A39E0FF7B88E}" type="doc">
      <dgm:prSet loTypeId="urn:microsoft.com/office/officeart/2005/8/layout/hList1" loCatId="list" qsTypeId="urn:microsoft.com/office/officeart/2005/8/quickstyle/simple4" qsCatId="simple" csTypeId="urn:microsoft.com/office/officeart/2005/8/colors/colorful5" csCatId="colorful" phldr="1"/>
      <dgm:spPr/>
      <dgm:t>
        <a:bodyPr/>
        <a:lstStyle/>
        <a:p>
          <a:endParaRPr lang="zh-TW" altLang="en-US"/>
        </a:p>
      </dgm:t>
    </dgm:pt>
    <dgm:pt modelId="{C27BD94D-45DA-4939-B37A-E12EA42481CD}">
      <dgm:prSet phldrT="[文字]"/>
      <dgm:spPr/>
      <dgm:t>
        <a:bodyPr/>
        <a:lstStyle/>
        <a:p>
          <a:r>
            <a:rPr lang="zh-TW" altLang="en-US" dirty="0" smtClean="0">
              <a:latin typeface="標楷體" panose="03000509000000000000" pitchFamily="65" charset="-120"/>
              <a:ea typeface="標楷體" panose="03000509000000000000" pitchFamily="65" charset="-120"/>
            </a:rPr>
            <a:t>適用對象</a:t>
          </a:r>
          <a:endParaRPr lang="zh-TW" altLang="en-US" dirty="0">
            <a:latin typeface="標楷體" panose="03000509000000000000" pitchFamily="65" charset="-120"/>
            <a:ea typeface="標楷體" panose="03000509000000000000" pitchFamily="65" charset="-120"/>
          </a:endParaRPr>
        </a:p>
      </dgm:t>
    </dgm:pt>
    <dgm:pt modelId="{5748D6BD-D7CF-409B-81BE-9FF6EFE76C4C}" type="parTrans" cxnId="{D9BCD6F7-DC71-443A-9497-4AC7888EA5A6}">
      <dgm:prSet/>
      <dgm:spPr/>
      <dgm:t>
        <a:bodyPr/>
        <a:lstStyle/>
        <a:p>
          <a:endParaRPr lang="zh-TW" altLang="en-US"/>
        </a:p>
      </dgm:t>
    </dgm:pt>
    <dgm:pt modelId="{F92402C7-B51A-4EF9-9C63-57B1A1AF4A5C}" type="sibTrans" cxnId="{D9BCD6F7-DC71-443A-9497-4AC7888EA5A6}">
      <dgm:prSet/>
      <dgm:spPr/>
      <dgm:t>
        <a:bodyPr/>
        <a:lstStyle/>
        <a:p>
          <a:endParaRPr lang="zh-TW" altLang="en-US"/>
        </a:p>
      </dgm:t>
    </dgm:pt>
    <dgm:pt modelId="{ECD9496B-8ECF-4DFA-B164-E18D1FF0320B}">
      <dgm:prSet phldrT="[文字]"/>
      <dgm:spPr/>
      <dgm:t>
        <a:bodyPr/>
        <a:lstStyle/>
        <a:p>
          <a:pPr algn="just"/>
          <a:r>
            <a:rPr lang="zh-TW" altLang="en-US" dirty="0" smtClean="0">
              <a:latin typeface="標楷體" panose="03000509000000000000" pitchFamily="65" charset="-120"/>
              <a:ea typeface="標楷體" panose="03000509000000000000" pitchFamily="65" charset="-120"/>
            </a:rPr>
            <a:t>政府及其所屬各機關</a:t>
          </a:r>
          <a:r>
            <a:rPr lang="en-US" altLang="zh-TW" dirty="0" smtClean="0">
              <a:latin typeface="標楷體" panose="03000509000000000000" pitchFamily="65" charset="-120"/>
              <a:ea typeface="標楷體" panose="03000509000000000000" pitchFamily="65" charset="-120"/>
            </a:rPr>
            <a:t>(</a:t>
          </a:r>
          <a:r>
            <a:rPr lang="zh-TW" altLang="en-US" dirty="0" smtClean="0">
              <a:latin typeface="標楷體" panose="03000509000000000000" pitchFamily="65" charset="-120"/>
              <a:ea typeface="標楷體" panose="03000509000000000000" pitchFamily="65" charset="-120"/>
            </a:rPr>
            <a:t>構</a:t>
          </a:r>
          <a:r>
            <a:rPr lang="en-US" altLang="zh-TW" dirty="0" smtClean="0">
              <a:latin typeface="標楷體" panose="03000509000000000000" pitchFamily="65" charset="-120"/>
              <a:ea typeface="標楷體" panose="03000509000000000000" pitchFamily="65" charset="-120"/>
            </a:rPr>
            <a:t>)</a:t>
          </a:r>
          <a:r>
            <a:rPr lang="zh-TW" altLang="en-US" dirty="0" smtClean="0">
              <a:latin typeface="標楷體" panose="03000509000000000000" pitchFamily="65" charset="-120"/>
              <a:ea typeface="標楷體" panose="03000509000000000000" pitchFamily="65" charset="-120"/>
            </a:rPr>
            <a:t>、學校</a:t>
          </a:r>
          <a:endParaRPr lang="zh-TW" altLang="en-US" dirty="0">
            <a:latin typeface="標楷體" panose="03000509000000000000" pitchFamily="65" charset="-120"/>
            <a:ea typeface="標楷體" panose="03000509000000000000" pitchFamily="65" charset="-120"/>
          </a:endParaRPr>
        </a:p>
      </dgm:t>
    </dgm:pt>
    <dgm:pt modelId="{66FDAF5B-4D7D-4949-B9A8-0046D87219A0}" type="parTrans" cxnId="{1A632709-CA34-4DCA-8F96-D03295F3CF12}">
      <dgm:prSet/>
      <dgm:spPr/>
      <dgm:t>
        <a:bodyPr/>
        <a:lstStyle/>
        <a:p>
          <a:endParaRPr lang="zh-TW" altLang="en-US"/>
        </a:p>
      </dgm:t>
    </dgm:pt>
    <dgm:pt modelId="{E0C49B87-1EE9-4F11-A8D5-66B9F11B1DA4}" type="sibTrans" cxnId="{1A632709-CA34-4DCA-8F96-D03295F3CF12}">
      <dgm:prSet/>
      <dgm:spPr/>
      <dgm:t>
        <a:bodyPr/>
        <a:lstStyle/>
        <a:p>
          <a:endParaRPr lang="zh-TW" altLang="en-US"/>
        </a:p>
      </dgm:t>
    </dgm:pt>
    <dgm:pt modelId="{E7C01CE2-3DC6-461A-BAB5-82B8DE2DC260}">
      <dgm:prSet phldrT="[文字]"/>
      <dgm:spPr/>
      <dgm:t>
        <a:bodyPr/>
        <a:lstStyle/>
        <a:p>
          <a:r>
            <a:rPr lang="zh-TW" altLang="en-US" dirty="0" smtClean="0">
              <a:latin typeface="標楷體" panose="03000509000000000000" pitchFamily="65" charset="-120"/>
              <a:ea typeface="標楷體" panose="03000509000000000000" pitchFamily="65" charset="-120"/>
            </a:rPr>
            <a:t>支出憑證</a:t>
          </a:r>
          <a:endParaRPr lang="zh-TW" altLang="en-US" dirty="0">
            <a:latin typeface="標楷體" panose="03000509000000000000" pitchFamily="65" charset="-120"/>
            <a:ea typeface="標楷體" panose="03000509000000000000" pitchFamily="65" charset="-120"/>
          </a:endParaRPr>
        </a:p>
      </dgm:t>
    </dgm:pt>
    <dgm:pt modelId="{7FE0AD39-A0AA-4B9F-8C6D-A202266C6C76}" type="parTrans" cxnId="{FB0AFDE6-BE81-4C97-86B4-636969C0C57F}">
      <dgm:prSet/>
      <dgm:spPr/>
      <dgm:t>
        <a:bodyPr/>
        <a:lstStyle/>
        <a:p>
          <a:endParaRPr lang="zh-TW" altLang="en-US"/>
        </a:p>
      </dgm:t>
    </dgm:pt>
    <dgm:pt modelId="{0798B481-DD2D-4E66-AA46-0F5399C1F730}" type="sibTrans" cxnId="{FB0AFDE6-BE81-4C97-86B4-636969C0C57F}">
      <dgm:prSet/>
      <dgm:spPr/>
      <dgm:t>
        <a:bodyPr/>
        <a:lstStyle/>
        <a:p>
          <a:endParaRPr lang="zh-TW" altLang="en-US"/>
        </a:p>
      </dgm:t>
    </dgm:pt>
    <dgm:pt modelId="{58136BD0-B710-4341-B10E-C8F18EC737F9}">
      <dgm:prSet phldrT="[文字]"/>
      <dgm:spPr/>
      <dgm:t>
        <a:bodyPr/>
        <a:lstStyle/>
        <a:p>
          <a:r>
            <a:rPr lang="zh-TW" altLang="en-US" dirty="0" smtClean="0">
              <a:latin typeface="標楷體" panose="03000509000000000000" pitchFamily="65" charset="-120"/>
              <a:ea typeface="標楷體" panose="03000509000000000000" pitchFamily="65" charset="-120"/>
            </a:rPr>
            <a:t>證明支付事實</a:t>
          </a:r>
          <a:endParaRPr lang="zh-TW" altLang="en-US" dirty="0">
            <a:latin typeface="標楷體" panose="03000509000000000000" pitchFamily="65" charset="-120"/>
            <a:ea typeface="標楷體" panose="03000509000000000000" pitchFamily="65" charset="-120"/>
          </a:endParaRPr>
        </a:p>
      </dgm:t>
    </dgm:pt>
    <dgm:pt modelId="{8829B770-011F-4414-9287-46D2A14EF47F}" type="parTrans" cxnId="{0C3C8BDD-2D1D-4794-AFA8-6A8E4D6251FB}">
      <dgm:prSet/>
      <dgm:spPr/>
      <dgm:t>
        <a:bodyPr/>
        <a:lstStyle/>
        <a:p>
          <a:endParaRPr lang="zh-TW" altLang="en-US"/>
        </a:p>
      </dgm:t>
    </dgm:pt>
    <dgm:pt modelId="{73DA0017-0D88-44D2-94DD-A8C5E70D0378}" type="sibTrans" cxnId="{0C3C8BDD-2D1D-4794-AFA8-6A8E4D6251FB}">
      <dgm:prSet/>
      <dgm:spPr/>
      <dgm:t>
        <a:bodyPr/>
        <a:lstStyle/>
        <a:p>
          <a:endParaRPr lang="zh-TW" altLang="en-US"/>
        </a:p>
      </dgm:t>
    </dgm:pt>
    <dgm:pt modelId="{5C8D4DC3-956D-469E-ABE5-ABDFB72E6347}">
      <dgm:prSet phldrT="[文字]"/>
      <dgm:spPr/>
      <dgm:t>
        <a:bodyPr/>
        <a:lstStyle/>
        <a:p>
          <a:r>
            <a:rPr lang="zh-TW" altLang="en-US" dirty="0" smtClean="0">
              <a:latin typeface="標楷體" panose="03000509000000000000" pitchFamily="65" charset="-120"/>
              <a:ea typeface="標楷體" panose="03000509000000000000" pitchFamily="65" charset="-120"/>
            </a:rPr>
            <a:t>收據</a:t>
          </a:r>
          <a:endParaRPr lang="zh-TW" altLang="en-US" dirty="0">
            <a:latin typeface="標楷體" panose="03000509000000000000" pitchFamily="65" charset="-120"/>
            <a:ea typeface="標楷體" panose="03000509000000000000" pitchFamily="65" charset="-120"/>
          </a:endParaRPr>
        </a:p>
      </dgm:t>
    </dgm:pt>
    <dgm:pt modelId="{62A768EA-FF43-405E-BCE8-CBE987FFE841}" type="parTrans" cxnId="{C022D90C-8748-426E-ACB3-B9FC10391A87}">
      <dgm:prSet/>
      <dgm:spPr/>
      <dgm:t>
        <a:bodyPr/>
        <a:lstStyle/>
        <a:p>
          <a:endParaRPr lang="zh-TW" altLang="en-US"/>
        </a:p>
      </dgm:t>
    </dgm:pt>
    <dgm:pt modelId="{561D0517-6250-4785-A96F-17D23BF77C74}" type="sibTrans" cxnId="{C022D90C-8748-426E-ACB3-B9FC10391A87}">
      <dgm:prSet/>
      <dgm:spPr/>
      <dgm:t>
        <a:bodyPr/>
        <a:lstStyle/>
        <a:p>
          <a:endParaRPr lang="zh-TW" altLang="en-US"/>
        </a:p>
      </dgm:t>
    </dgm:pt>
    <dgm:pt modelId="{409AC388-7867-4AE2-AE57-7C1BEBD3FC6C}">
      <dgm:prSet phldrT="[文字]"/>
      <dgm:spPr/>
      <dgm:t>
        <a:bodyPr/>
        <a:lstStyle/>
        <a:p>
          <a:r>
            <a:rPr lang="zh-TW" altLang="en-US" dirty="0" smtClean="0">
              <a:solidFill>
                <a:schemeClr val="bg1"/>
              </a:solidFill>
              <a:latin typeface="標楷體" panose="03000509000000000000" pitchFamily="65" charset="-120"/>
              <a:ea typeface="標楷體" panose="03000509000000000000" pitchFamily="65" charset="-120"/>
            </a:rPr>
            <a:t>誠信原則</a:t>
          </a:r>
          <a:endParaRPr lang="zh-TW" altLang="en-US" dirty="0">
            <a:solidFill>
              <a:schemeClr val="bg1"/>
            </a:solidFill>
            <a:latin typeface="標楷體" panose="03000509000000000000" pitchFamily="65" charset="-120"/>
            <a:ea typeface="標楷體" panose="03000509000000000000" pitchFamily="65" charset="-120"/>
          </a:endParaRPr>
        </a:p>
      </dgm:t>
    </dgm:pt>
    <dgm:pt modelId="{69FB0E52-256B-4B75-8911-7CE36348B641}" type="parTrans" cxnId="{67F69F86-A50D-493F-B9B9-8C0151701FEE}">
      <dgm:prSet/>
      <dgm:spPr/>
      <dgm:t>
        <a:bodyPr/>
        <a:lstStyle/>
        <a:p>
          <a:endParaRPr lang="zh-TW" altLang="en-US"/>
        </a:p>
      </dgm:t>
    </dgm:pt>
    <dgm:pt modelId="{566B1D41-CC12-47D8-8B2A-314DCE040CDA}" type="sibTrans" cxnId="{67F69F86-A50D-493F-B9B9-8C0151701FEE}">
      <dgm:prSet/>
      <dgm:spPr/>
      <dgm:t>
        <a:bodyPr/>
        <a:lstStyle/>
        <a:p>
          <a:endParaRPr lang="zh-TW" altLang="en-US"/>
        </a:p>
      </dgm:t>
    </dgm:pt>
    <dgm:pt modelId="{10BC0463-49C6-4799-A940-F9069BBA324D}">
      <dgm:prSet phldrT="[文字]"/>
      <dgm:spPr/>
      <dgm:t>
        <a:bodyPr/>
        <a:lstStyle/>
        <a:p>
          <a:r>
            <a:rPr lang="zh-TW" altLang="en-US" dirty="0" smtClean="0">
              <a:solidFill>
                <a:srgbClr val="FF0000"/>
              </a:solidFill>
              <a:latin typeface="標楷體" panose="03000509000000000000" pitchFamily="65" charset="-120"/>
              <a:ea typeface="標楷體" panose="03000509000000000000" pitchFamily="65" charset="-120"/>
            </a:rPr>
            <a:t>各機關員工</a:t>
          </a:r>
          <a:r>
            <a:rPr lang="zh-TW" altLang="en-US" dirty="0" smtClean="0">
              <a:latin typeface="標楷體" panose="03000509000000000000" pitchFamily="65" charset="-120"/>
              <a:ea typeface="標楷體" panose="03000509000000000000" pitchFamily="65" charset="-120"/>
            </a:rPr>
            <a:t>申請支付款項，</a:t>
          </a:r>
          <a:r>
            <a:rPr lang="zh-TW" altLang="en-US" dirty="0" smtClean="0">
              <a:solidFill>
                <a:srgbClr val="FF0000"/>
              </a:solidFill>
              <a:latin typeface="標楷體" panose="03000509000000000000" pitchFamily="65" charset="-120"/>
              <a:ea typeface="標楷體" panose="03000509000000000000" pitchFamily="65" charset="-120"/>
            </a:rPr>
            <a:t>應本</a:t>
          </a:r>
          <a:r>
            <a:rPr lang="zh-TW" altLang="en-US" u="sng" dirty="0" smtClean="0">
              <a:solidFill>
                <a:srgbClr val="FF0000"/>
              </a:solidFill>
              <a:latin typeface="標楷體" panose="03000509000000000000" pitchFamily="65" charset="-120"/>
              <a:ea typeface="標楷體" panose="03000509000000000000" pitchFamily="65" charset="-120"/>
            </a:rPr>
            <a:t>誠信原則</a:t>
          </a:r>
          <a:r>
            <a:rPr lang="zh-TW" altLang="en-US" dirty="0" smtClean="0">
              <a:latin typeface="標楷體" panose="03000509000000000000" pitchFamily="65" charset="-120"/>
              <a:ea typeface="標楷體" panose="03000509000000000000" pitchFamily="65" charset="-120"/>
            </a:rPr>
            <a:t>對所提出之支出憑證之支付事實</a:t>
          </a:r>
          <a:r>
            <a:rPr lang="zh-TW" altLang="en-US" dirty="0" smtClean="0">
              <a:solidFill>
                <a:srgbClr val="FF0000"/>
              </a:solidFill>
              <a:latin typeface="標楷體" panose="03000509000000000000" pitchFamily="65" charset="-120"/>
              <a:ea typeface="標楷體" panose="03000509000000000000" pitchFamily="65" charset="-120"/>
            </a:rPr>
            <a:t>真實性</a:t>
          </a:r>
          <a:r>
            <a:rPr lang="zh-TW" altLang="en-US" dirty="0" smtClean="0">
              <a:latin typeface="標楷體" panose="03000509000000000000" pitchFamily="65" charset="-120"/>
              <a:ea typeface="標楷體" panose="03000509000000000000" pitchFamily="65" charset="-120"/>
            </a:rPr>
            <a:t>負責，</a:t>
          </a:r>
          <a:r>
            <a:rPr lang="zh-TW" altLang="en-US" b="1" dirty="0" smtClean="0">
              <a:solidFill>
                <a:srgbClr val="FF0000"/>
              </a:solidFill>
              <a:latin typeface="標楷體" panose="03000509000000000000" pitchFamily="65" charset="-120"/>
              <a:ea typeface="標楷體" panose="03000509000000000000" pitchFamily="65" charset="-120"/>
            </a:rPr>
            <a:t>不實者應負相關責任。</a:t>
          </a:r>
          <a:endParaRPr lang="zh-TW" altLang="en-US" b="1" dirty="0">
            <a:solidFill>
              <a:srgbClr val="FF0000"/>
            </a:solidFill>
            <a:latin typeface="標楷體" panose="03000509000000000000" pitchFamily="65" charset="-120"/>
            <a:ea typeface="標楷體" panose="03000509000000000000" pitchFamily="65" charset="-120"/>
          </a:endParaRPr>
        </a:p>
      </dgm:t>
    </dgm:pt>
    <dgm:pt modelId="{80A5DF9F-950A-4DD5-85F7-ACF51C4FAB5E}" type="parTrans" cxnId="{82D7CF1A-6AE3-46A2-B645-342B1A4809D4}">
      <dgm:prSet/>
      <dgm:spPr/>
      <dgm:t>
        <a:bodyPr/>
        <a:lstStyle/>
        <a:p>
          <a:endParaRPr lang="zh-TW" altLang="en-US"/>
        </a:p>
      </dgm:t>
    </dgm:pt>
    <dgm:pt modelId="{38E529EC-2D94-46ED-A87C-A33F7D7CF6E7}" type="sibTrans" cxnId="{82D7CF1A-6AE3-46A2-B645-342B1A4809D4}">
      <dgm:prSet/>
      <dgm:spPr/>
      <dgm:t>
        <a:bodyPr/>
        <a:lstStyle/>
        <a:p>
          <a:endParaRPr lang="zh-TW" altLang="en-US"/>
        </a:p>
      </dgm:t>
    </dgm:pt>
    <dgm:pt modelId="{54B1E248-D31A-41D8-89C5-BE252A630136}">
      <dgm:prSet phldrT="[文字]"/>
      <dgm:spPr/>
      <dgm:t>
        <a:bodyPr/>
        <a:lstStyle/>
        <a:p>
          <a:r>
            <a:rPr lang="zh-TW" altLang="en-US" dirty="0" smtClean="0">
              <a:latin typeface="標楷體" panose="03000509000000000000" pitchFamily="65" charset="-120"/>
              <a:ea typeface="標楷體" panose="03000509000000000000" pitchFamily="65" charset="-120"/>
            </a:rPr>
            <a:t>統一發票</a:t>
          </a:r>
          <a:endParaRPr lang="zh-TW" altLang="en-US" dirty="0">
            <a:latin typeface="標楷體" panose="03000509000000000000" pitchFamily="65" charset="-120"/>
            <a:ea typeface="標楷體" panose="03000509000000000000" pitchFamily="65" charset="-120"/>
          </a:endParaRPr>
        </a:p>
      </dgm:t>
    </dgm:pt>
    <dgm:pt modelId="{BEB1B213-9C7D-496F-AB70-4FCDF37E4145}" type="parTrans" cxnId="{0BACD632-946F-419D-8518-B61516C4418D}">
      <dgm:prSet/>
      <dgm:spPr/>
      <dgm:t>
        <a:bodyPr/>
        <a:lstStyle/>
        <a:p>
          <a:endParaRPr lang="zh-TW" altLang="en-US"/>
        </a:p>
      </dgm:t>
    </dgm:pt>
    <dgm:pt modelId="{439EBB93-64A8-48C5-B1A0-70B754A06682}" type="sibTrans" cxnId="{0BACD632-946F-419D-8518-B61516C4418D}">
      <dgm:prSet/>
      <dgm:spPr/>
      <dgm:t>
        <a:bodyPr/>
        <a:lstStyle/>
        <a:p>
          <a:endParaRPr lang="zh-TW" altLang="en-US"/>
        </a:p>
      </dgm:t>
    </dgm:pt>
    <dgm:pt modelId="{CE746A9F-2D74-4163-847D-3BC708DB228D}">
      <dgm:prSet phldrT="[文字]"/>
      <dgm:spPr/>
      <dgm:t>
        <a:bodyPr/>
        <a:lstStyle/>
        <a:p>
          <a:r>
            <a:rPr lang="zh-TW" altLang="en-US" dirty="0" smtClean="0">
              <a:latin typeface="標楷體" panose="03000509000000000000" pitchFamily="65" charset="-120"/>
              <a:ea typeface="標楷體" panose="03000509000000000000" pitchFamily="65" charset="-120"/>
            </a:rPr>
            <a:t>表單</a:t>
          </a:r>
          <a:endParaRPr lang="zh-TW" altLang="en-US" dirty="0">
            <a:latin typeface="標楷體" panose="03000509000000000000" pitchFamily="65" charset="-120"/>
            <a:ea typeface="標楷體" panose="03000509000000000000" pitchFamily="65" charset="-120"/>
          </a:endParaRPr>
        </a:p>
      </dgm:t>
    </dgm:pt>
    <dgm:pt modelId="{1D9ACED2-79A2-4561-AFE1-A5136B6F24FB}" type="parTrans" cxnId="{084A5B7C-4DF6-4534-BCED-8BF0A7EDBAC6}">
      <dgm:prSet/>
      <dgm:spPr/>
      <dgm:t>
        <a:bodyPr/>
        <a:lstStyle/>
        <a:p>
          <a:endParaRPr lang="zh-TW" altLang="en-US"/>
        </a:p>
      </dgm:t>
    </dgm:pt>
    <dgm:pt modelId="{EDFD6277-6A34-416C-8C70-F0B5A3128899}" type="sibTrans" cxnId="{084A5B7C-4DF6-4534-BCED-8BF0A7EDBAC6}">
      <dgm:prSet/>
      <dgm:spPr/>
      <dgm:t>
        <a:bodyPr/>
        <a:lstStyle/>
        <a:p>
          <a:endParaRPr lang="zh-TW" altLang="en-US"/>
        </a:p>
      </dgm:t>
    </dgm:pt>
    <dgm:pt modelId="{A80AB031-F583-4431-9F82-D87F5EB1AEFB}">
      <dgm:prSet phldrT="[文字]"/>
      <dgm:spPr/>
      <dgm:t>
        <a:bodyPr/>
        <a:lstStyle/>
        <a:p>
          <a:r>
            <a:rPr lang="zh-TW" altLang="en-US" dirty="0" smtClean="0">
              <a:latin typeface="標楷體" panose="03000509000000000000" pitchFamily="65" charset="-120"/>
              <a:ea typeface="標楷體" panose="03000509000000000000" pitchFamily="65" charset="-120"/>
            </a:rPr>
            <a:t>其他書據</a:t>
          </a:r>
          <a:endParaRPr lang="zh-TW" altLang="en-US" dirty="0">
            <a:latin typeface="標楷體" panose="03000509000000000000" pitchFamily="65" charset="-120"/>
            <a:ea typeface="標楷體" panose="03000509000000000000" pitchFamily="65" charset="-120"/>
          </a:endParaRPr>
        </a:p>
      </dgm:t>
    </dgm:pt>
    <dgm:pt modelId="{2EE2F057-A743-441B-9A5C-1E4AEDD7176A}" type="parTrans" cxnId="{021673B1-D2A1-4694-8824-2D33063843DF}">
      <dgm:prSet/>
      <dgm:spPr/>
      <dgm:t>
        <a:bodyPr/>
        <a:lstStyle/>
        <a:p>
          <a:endParaRPr lang="zh-TW" altLang="en-US"/>
        </a:p>
      </dgm:t>
    </dgm:pt>
    <dgm:pt modelId="{559DAB63-0E7F-4DC8-86FB-DAF39CD6E314}" type="sibTrans" cxnId="{021673B1-D2A1-4694-8824-2D33063843DF}">
      <dgm:prSet/>
      <dgm:spPr/>
      <dgm:t>
        <a:bodyPr/>
        <a:lstStyle/>
        <a:p>
          <a:endParaRPr lang="zh-TW" altLang="en-US"/>
        </a:p>
      </dgm:t>
    </dgm:pt>
    <dgm:pt modelId="{68517B7A-499E-4DDC-AF06-2A93D716A87D}">
      <dgm:prSet phldrT="[文字]"/>
      <dgm:spPr/>
      <dgm:t>
        <a:bodyPr/>
        <a:lstStyle/>
        <a:p>
          <a:r>
            <a:rPr lang="zh-TW" altLang="en-US" dirty="0" smtClean="0">
              <a:latin typeface="標楷體" panose="03000509000000000000" pitchFamily="65" charset="-120"/>
              <a:ea typeface="標楷體" panose="03000509000000000000" pitchFamily="65" charset="-120"/>
            </a:rPr>
            <a:t>含網路下載列印者</a:t>
          </a:r>
          <a:endParaRPr lang="zh-TW" altLang="en-US" dirty="0">
            <a:latin typeface="標楷體" panose="03000509000000000000" pitchFamily="65" charset="-120"/>
            <a:ea typeface="標楷體" panose="03000509000000000000" pitchFamily="65" charset="-120"/>
          </a:endParaRPr>
        </a:p>
      </dgm:t>
    </dgm:pt>
    <dgm:pt modelId="{61A7F8E4-7408-4196-98D3-2BCEC148F3E2}" type="parTrans" cxnId="{15032351-865D-45CE-A774-964601BA68AD}">
      <dgm:prSet/>
      <dgm:spPr/>
      <dgm:t>
        <a:bodyPr/>
        <a:lstStyle/>
        <a:p>
          <a:endParaRPr lang="zh-TW" altLang="en-US"/>
        </a:p>
      </dgm:t>
    </dgm:pt>
    <dgm:pt modelId="{87F6A438-1896-481D-B6A4-F19B7CC5A652}" type="sibTrans" cxnId="{15032351-865D-45CE-A774-964601BA68AD}">
      <dgm:prSet/>
      <dgm:spPr/>
      <dgm:t>
        <a:bodyPr/>
        <a:lstStyle/>
        <a:p>
          <a:endParaRPr lang="zh-TW" altLang="en-US"/>
        </a:p>
      </dgm:t>
    </dgm:pt>
    <dgm:pt modelId="{FC496894-16BF-4E19-A3D6-EE232A04DBBD}" type="pres">
      <dgm:prSet presAssocID="{FA383E6A-059E-4AF9-9DC7-A39E0FF7B88E}" presName="Name0" presStyleCnt="0">
        <dgm:presLayoutVars>
          <dgm:dir/>
          <dgm:animLvl val="lvl"/>
          <dgm:resizeHandles val="exact"/>
        </dgm:presLayoutVars>
      </dgm:prSet>
      <dgm:spPr/>
      <dgm:t>
        <a:bodyPr/>
        <a:lstStyle/>
        <a:p>
          <a:endParaRPr lang="zh-TW" altLang="en-US"/>
        </a:p>
      </dgm:t>
    </dgm:pt>
    <dgm:pt modelId="{47B266B2-0CA9-41D9-AB8F-CC99C8E72039}" type="pres">
      <dgm:prSet presAssocID="{C27BD94D-45DA-4939-B37A-E12EA42481CD}" presName="composite" presStyleCnt="0"/>
      <dgm:spPr/>
    </dgm:pt>
    <dgm:pt modelId="{71F400DE-26FE-4F19-A9F1-F0076BD41FD3}" type="pres">
      <dgm:prSet presAssocID="{C27BD94D-45DA-4939-B37A-E12EA42481CD}" presName="parTx" presStyleLbl="alignNode1" presStyleIdx="0" presStyleCnt="3">
        <dgm:presLayoutVars>
          <dgm:chMax val="0"/>
          <dgm:chPref val="0"/>
          <dgm:bulletEnabled val="1"/>
        </dgm:presLayoutVars>
      </dgm:prSet>
      <dgm:spPr/>
      <dgm:t>
        <a:bodyPr/>
        <a:lstStyle/>
        <a:p>
          <a:endParaRPr lang="zh-TW" altLang="en-US"/>
        </a:p>
      </dgm:t>
    </dgm:pt>
    <dgm:pt modelId="{39C231A1-E71E-4A51-88A3-970F5004E876}" type="pres">
      <dgm:prSet presAssocID="{C27BD94D-45DA-4939-B37A-E12EA42481CD}" presName="desTx" presStyleLbl="alignAccFollowNode1" presStyleIdx="0" presStyleCnt="3">
        <dgm:presLayoutVars>
          <dgm:bulletEnabled val="1"/>
        </dgm:presLayoutVars>
      </dgm:prSet>
      <dgm:spPr/>
      <dgm:t>
        <a:bodyPr/>
        <a:lstStyle/>
        <a:p>
          <a:endParaRPr lang="zh-TW" altLang="en-US"/>
        </a:p>
      </dgm:t>
    </dgm:pt>
    <dgm:pt modelId="{7DD3BE16-814C-4EE8-A851-18E695C11286}" type="pres">
      <dgm:prSet presAssocID="{F92402C7-B51A-4EF9-9C63-57B1A1AF4A5C}" presName="space" presStyleCnt="0"/>
      <dgm:spPr/>
    </dgm:pt>
    <dgm:pt modelId="{0CEB9225-8CC9-44A9-9FF7-20841CBB0A8D}" type="pres">
      <dgm:prSet presAssocID="{E7C01CE2-3DC6-461A-BAB5-82B8DE2DC260}" presName="composite" presStyleCnt="0"/>
      <dgm:spPr/>
    </dgm:pt>
    <dgm:pt modelId="{1330C782-1761-4A63-A665-FBA9EBDAA85E}" type="pres">
      <dgm:prSet presAssocID="{E7C01CE2-3DC6-461A-BAB5-82B8DE2DC260}" presName="parTx" presStyleLbl="alignNode1" presStyleIdx="1" presStyleCnt="3">
        <dgm:presLayoutVars>
          <dgm:chMax val="0"/>
          <dgm:chPref val="0"/>
          <dgm:bulletEnabled val="1"/>
        </dgm:presLayoutVars>
      </dgm:prSet>
      <dgm:spPr/>
      <dgm:t>
        <a:bodyPr/>
        <a:lstStyle/>
        <a:p>
          <a:endParaRPr lang="zh-TW" altLang="en-US"/>
        </a:p>
      </dgm:t>
    </dgm:pt>
    <dgm:pt modelId="{ED816DD4-19D5-4568-A600-73A0BECFF941}" type="pres">
      <dgm:prSet presAssocID="{E7C01CE2-3DC6-461A-BAB5-82B8DE2DC260}" presName="desTx" presStyleLbl="alignAccFollowNode1" presStyleIdx="1" presStyleCnt="3">
        <dgm:presLayoutVars>
          <dgm:bulletEnabled val="1"/>
        </dgm:presLayoutVars>
      </dgm:prSet>
      <dgm:spPr/>
      <dgm:t>
        <a:bodyPr/>
        <a:lstStyle/>
        <a:p>
          <a:endParaRPr lang="zh-TW" altLang="en-US"/>
        </a:p>
      </dgm:t>
    </dgm:pt>
    <dgm:pt modelId="{BC6A92C8-3C36-41AB-8E74-0C020C2F3336}" type="pres">
      <dgm:prSet presAssocID="{0798B481-DD2D-4E66-AA46-0F5399C1F730}" presName="space" presStyleCnt="0"/>
      <dgm:spPr/>
    </dgm:pt>
    <dgm:pt modelId="{4075D898-38D9-4BF3-B614-505293FC33EC}" type="pres">
      <dgm:prSet presAssocID="{409AC388-7867-4AE2-AE57-7C1BEBD3FC6C}" presName="composite" presStyleCnt="0"/>
      <dgm:spPr/>
    </dgm:pt>
    <dgm:pt modelId="{2C4B9BD2-F137-4234-B7DF-9004C6A68B95}" type="pres">
      <dgm:prSet presAssocID="{409AC388-7867-4AE2-AE57-7C1BEBD3FC6C}" presName="parTx" presStyleLbl="alignNode1" presStyleIdx="2" presStyleCnt="3" custLinFactNeighborX="4078" custLinFactNeighborY="-2405">
        <dgm:presLayoutVars>
          <dgm:chMax val="0"/>
          <dgm:chPref val="0"/>
          <dgm:bulletEnabled val="1"/>
        </dgm:presLayoutVars>
      </dgm:prSet>
      <dgm:spPr/>
      <dgm:t>
        <a:bodyPr/>
        <a:lstStyle/>
        <a:p>
          <a:endParaRPr lang="zh-TW" altLang="en-US"/>
        </a:p>
      </dgm:t>
    </dgm:pt>
    <dgm:pt modelId="{F4D16049-CCA0-4697-87A4-80BC1EFE918B}" type="pres">
      <dgm:prSet presAssocID="{409AC388-7867-4AE2-AE57-7C1BEBD3FC6C}" presName="desTx" presStyleLbl="alignAccFollowNode1" presStyleIdx="2" presStyleCnt="3">
        <dgm:presLayoutVars>
          <dgm:bulletEnabled val="1"/>
        </dgm:presLayoutVars>
      </dgm:prSet>
      <dgm:spPr/>
      <dgm:t>
        <a:bodyPr/>
        <a:lstStyle/>
        <a:p>
          <a:endParaRPr lang="zh-TW" altLang="en-US"/>
        </a:p>
      </dgm:t>
    </dgm:pt>
  </dgm:ptLst>
  <dgm:cxnLst>
    <dgm:cxn modelId="{0C3C8BDD-2D1D-4794-AFA8-6A8E4D6251FB}" srcId="{E7C01CE2-3DC6-461A-BAB5-82B8DE2DC260}" destId="{58136BD0-B710-4341-B10E-C8F18EC737F9}" srcOrd="0" destOrd="0" parTransId="{8829B770-011F-4414-9287-46D2A14EF47F}" sibTransId="{73DA0017-0D88-44D2-94DD-A8C5E70D0378}"/>
    <dgm:cxn modelId="{5336FEB8-B9E6-4566-BF8F-5FBC8B4ABDC2}" type="presOf" srcId="{FA383E6A-059E-4AF9-9DC7-A39E0FF7B88E}" destId="{FC496894-16BF-4E19-A3D6-EE232A04DBBD}" srcOrd="0" destOrd="0" presId="urn:microsoft.com/office/officeart/2005/8/layout/hList1"/>
    <dgm:cxn modelId="{084A5B7C-4DF6-4534-BCED-8BF0A7EDBAC6}" srcId="{E7C01CE2-3DC6-461A-BAB5-82B8DE2DC260}" destId="{CE746A9F-2D74-4163-847D-3BC708DB228D}" srcOrd="3" destOrd="0" parTransId="{1D9ACED2-79A2-4561-AFE1-A5136B6F24FB}" sibTransId="{EDFD6277-6A34-416C-8C70-F0B5A3128899}"/>
    <dgm:cxn modelId="{7E22AA64-3FF8-4D6A-B88B-89599F73AF58}" type="presOf" srcId="{10BC0463-49C6-4799-A940-F9069BBA324D}" destId="{F4D16049-CCA0-4697-87A4-80BC1EFE918B}" srcOrd="0" destOrd="0" presId="urn:microsoft.com/office/officeart/2005/8/layout/hList1"/>
    <dgm:cxn modelId="{0BACD632-946F-419D-8518-B61516C4418D}" srcId="{E7C01CE2-3DC6-461A-BAB5-82B8DE2DC260}" destId="{54B1E248-D31A-41D8-89C5-BE252A630136}" srcOrd="2" destOrd="0" parTransId="{BEB1B213-9C7D-496F-AB70-4FCDF37E4145}" sibTransId="{439EBB93-64A8-48C5-B1A0-70B754A06682}"/>
    <dgm:cxn modelId="{23369E2E-77CF-4210-BB07-5F4B48F41D24}" type="presOf" srcId="{E7C01CE2-3DC6-461A-BAB5-82B8DE2DC260}" destId="{1330C782-1761-4A63-A665-FBA9EBDAA85E}" srcOrd="0" destOrd="0" presId="urn:microsoft.com/office/officeart/2005/8/layout/hList1"/>
    <dgm:cxn modelId="{81F21474-C4B4-4637-8F25-51E241634136}" type="presOf" srcId="{A80AB031-F583-4431-9F82-D87F5EB1AEFB}" destId="{ED816DD4-19D5-4568-A600-73A0BECFF941}" srcOrd="0" destOrd="4" presId="urn:microsoft.com/office/officeart/2005/8/layout/hList1"/>
    <dgm:cxn modelId="{DF65F3CB-6B1A-4B50-8B5E-BA0704D9B7C7}" type="presOf" srcId="{54B1E248-D31A-41D8-89C5-BE252A630136}" destId="{ED816DD4-19D5-4568-A600-73A0BECFF941}" srcOrd="0" destOrd="2" presId="urn:microsoft.com/office/officeart/2005/8/layout/hList1"/>
    <dgm:cxn modelId="{66B6334D-F7FF-4686-B47F-3FD732B7E59C}" type="presOf" srcId="{ECD9496B-8ECF-4DFA-B164-E18D1FF0320B}" destId="{39C231A1-E71E-4A51-88A3-970F5004E876}" srcOrd="0" destOrd="0" presId="urn:microsoft.com/office/officeart/2005/8/layout/hList1"/>
    <dgm:cxn modelId="{67F69F86-A50D-493F-B9B9-8C0151701FEE}" srcId="{FA383E6A-059E-4AF9-9DC7-A39E0FF7B88E}" destId="{409AC388-7867-4AE2-AE57-7C1BEBD3FC6C}" srcOrd="2" destOrd="0" parTransId="{69FB0E52-256B-4B75-8911-7CE36348B641}" sibTransId="{566B1D41-CC12-47D8-8B2A-314DCE040CDA}"/>
    <dgm:cxn modelId="{021673B1-D2A1-4694-8824-2D33063843DF}" srcId="{E7C01CE2-3DC6-461A-BAB5-82B8DE2DC260}" destId="{A80AB031-F583-4431-9F82-D87F5EB1AEFB}" srcOrd="4" destOrd="0" parTransId="{2EE2F057-A743-441B-9A5C-1E4AEDD7176A}" sibTransId="{559DAB63-0E7F-4DC8-86FB-DAF39CD6E314}"/>
    <dgm:cxn modelId="{C022D90C-8748-426E-ACB3-B9FC10391A87}" srcId="{E7C01CE2-3DC6-461A-BAB5-82B8DE2DC260}" destId="{5C8D4DC3-956D-469E-ABE5-ABDFB72E6347}" srcOrd="1" destOrd="0" parTransId="{62A768EA-FF43-405E-BCE8-CBE987FFE841}" sibTransId="{561D0517-6250-4785-A96F-17D23BF77C74}"/>
    <dgm:cxn modelId="{15032351-865D-45CE-A774-964601BA68AD}" srcId="{E7C01CE2-3DC6-461A-BAB5-82B8DE2DC260}" destId="{68517B7A-499E-4DDC-AF06-2A93D716A87D}" srcOrd="5" destOrd="0" parTransId="{61A7F8E4-7408-4196-98D3-2BCEC148F3E2}" sibTransId="{87F6A438-1896-481D-B6A4-F19B7CC5A652}"/>
    <dgm:cxn modelId="{53B597E5-B564-4B48-ABFE-A2E61A1C0786}" type="presOf" srcId="{CE746A9F-2D74-4163-847D-3BC708DB228D}" destId="{ED816DD4-19D5-4568-A600-73A0BECFF941}" srcOrd="0" destOrd="3" presId="urn:microsoft.com/office/officeart/2005/8/layout/hList1"/>
    <dgm:cxn modelId="{0B6222E3-B7D0-4D10-B326-8777E130BBCA}" type="presOf" srcId="{58136BD0-B710-4341-B10E-C8F18EC737F9}" destId="{ED816DD4-19D5-4568-A600-73A0BECFF941}" srcOrd="0" destOrd="0" presId="urn:microsoft.com/office/officeart/2005/8/layout/hList1"/>
    <dgm:cxn modelId="{1A632709-CA34-4DCA-8F96-D03295F3CF12}" srcId="{C27BD94D-45DA-4939-B37A-E12EA42481CD}" destId="{ECD9496B-8ECF-4DFA-B164-E18D1FF0320B}" srcOrd="0" destOrd="0" parTransId="{66FDAF5B-4D7D-4949-B9A8-0046D87219A0}" sibTransId="{E0C49B87-1EE9-4F11-A8D5-66B9F11B1DA4}"/>
    <dgm:cxn modelId="{82D7CF1A-6AE3-46A2-B645-342B1A4809D4}" srcId="{409AC388-7867-4AE2-AE57-7C1BEBD3FC6C}" destId="{10BC0463-49C6-4799-A940-F9069BBA324D}" srcOrd="0" destOrd="0" parTransId="{80A5DF9F-950A-4DD5-85F7-ACF51C4FAB5E}" sibTransId="{38E529EC-2D94-46ED-A87C-A33F7D7CF6E7}"/>
    <dgm:cxn modelId="{FB0AFDE6-BE81-4C97-86B4-636969C0C57F}" srcId="{FA383E6A-059E-4AF9-9DC7-A39E0FF7B88E}" destId="{E7C01CE2-3DC6-461A-BAB5-82B8DE2DC260}" srcOrd="1" destOrd="0" parTransId="{7FE0AD39-A0AA-4B9F-8C6D-A202266C6C76}" sibTransId="{0798B481-DD2D-4E66-AA46-0F5399C1F730}"/>
    <dgm:cxn modelId="{860DE5B4-4504-4467-A076-8FDA6A8A1282}" type="presOf" srcId="{C27BD94D-45DA-4939-B37A-E12EA42481CD}" destId="{71F400DE-26FE-4F19-A9F1-F0076BD41FD3}" srcOrd="0" destOrd="0" presId="urn:microsoft.com/office/officeart/2005/8/layout/hList1"/>
    <dgm:cxn modelId="{FE56D27C-9741-4A3B-8EAF-09C282A9C872}" type="presOf" srcId="{68517B7A-499E-4DDC-AF06-2A93D716A87D}" destId="{ED816DD4-19D5-4568-A600-73A0BECFF941}" srcOrd="0" destOrd="5" presId="urn:microsoft.com/office/officeart/2005/8/layout/hList1"/>
    <dgm:cxn modelId="{C7D65AB3-F807-472C-B878-8DB7557631F4}" type="presOf" srcId="{409AC388-7867-4AE2-AE57-7C1BEBD3FC6C}" destId="{2C4B9BD2-F137-4234-B7DF-9004C6A68B95}" srcOrd="0" destOrd="0" presId="urn:microsoft.com/office/officeart/2005/8/layout/hList1"/>
    <dgm:cxn modelId="{D9BCD6F7-DC71-443A-9497-4AC7888EA5A6}" srcId="{FA383E6A-059E-4AF9-9DC7-A39E0FF7B88E}" destId="{C27BD94D-45DA-4939-B37A-E12EA42481CD}" srcOrd="0" destOrd="0" parTransId="{5748D6BD-D7CF-409B-81BE-9FF6EFE76C4C}" sibTransId="{F92402C7-B51A-4EF9-9C63-57B1A1AF4A5C}"/>
    <dgm:cxn modelId="{CB48C4B2-D704-471B-BC7D-1501885FF2F3}" type="presOf" srcId="{5C8D4DC3-956D-469E-ABE5-ABDFB72E6347}" destId="{ED816DD4-19D5-4568-A600-73A0BECFF941}" srcOrd="0" destOrd="1" presId="urn:microsoft.com/office/officeart/2005/8/layout/hList1"/>
    <dgm:cxn modelId="{157E573E-CCFE-468C-943B-BE1254A5F882}" type="presParOf" srcId="{FC496894-16BF-4E19-A3D6-EE232A04DBBD}" destId="{47B266B2-0CA9-41D9-AB8F-CC99C8E72039}" srcOrd="0" destOrd="0" presId="urn:microsoft.com/office/officeart/2005/8/layout/hList1"/>
    <dgm:cxn modelId="{3091DF51-06DE-4F8F-850B-6314278A2AF8}" type="presParOf" srcId="{47B266B2-0CA9-41D9-AB8F-CC99C8E72039}" destId="{71F400DE-26FE-4F19-A9F1-F0076BD41FD3}" srcOrd="0" destOrd="0" presId="urn:microsoft.com/office/officeart/2005/8/layout/hList1"/>
    <dgm:cxn modelId="{03538214-3475-4FF8-95E1-2600C4819789}" type="presParOf" srcId="{47B266B2-0CA9-41D9-AB8F-CC99C8E72039}" destId="{39C231A1-E71E-4A51-88A3-970F5004E876}" srcOrd="1" destOrd="0" presId="urn:microsoft.com/office/officeart/2005/8/layout/hList1"/>
    <dgm:cxn modelId="{7E7AA1E3-C949-4CB1-907C-3A0D0ECE873C}" type="presParOf" srcId="{FC496894-16BF-4E19-A3D6-EE232A04DBBD}" destId="{7DD3BE16-814C-4EE8-A851-18E695C11286}" srcOrd="1" destOrd="0" presId="urn:microsoft.com/office/officeart/2005/8/layout/hList1"/>
    <dgm:cxn modelId="{EDC01915-F3E0-449E-BDAF-4B0D9E1655AE}" type="presParOf" srcId="{FC496894-16BF-4E19-A3D6-EE232A04DBBD}" destId="{0CEB9225-8CC9-44A9-9FF7-20841CBB0A8D}" srcOrd="2" destOrd="0" presId="urn:microsoft.com/office/officeart/2005/8/layout/hList1"/>
    <dgm:cxn modelId="{00AA6E7F-A1DD-4D65-802B-45C5CFBC33E0}" type="presParOf" srcId="{0CEB9225-8CC9-44A9-9FF7-20841CBB0A8D}" destId="{1330C782-1761-4A63-A665-FBA9EBDAA85E}" srcOrd="0" destOrd="0" presId="urn:microsoft.com/office/officeart/2005/8/layout/hList1"/>
    <dgm:cxn modelId="{0A95B8D9-1676-449B-9159-33E2B4035ED8}" type="presParOf" srcId="{0CEB9225-8CC9-44A9-9FF7-20841CBB0A8D}" destId="{ED816DD4-19D5-4568-A600-73A0BECFF941}" srcOrd="1" destOrd="0" presId="urn:microsoft.com/office/officeart/2005/8/layout/hList1"/>
    <dgm:cxn modelId="{548B8F35-B8F6-4F78-AB05-A3E54F90653C}" type="presParOf" srcId="{FC496894-16BF-4E19-A3D6-EE232A04DBBD}" destId="{BC6A92C8-3C36-41AB-8E74-0C020C2F3336}" srcOrd="3" destOrd="0" presId="urn:microsoft.com/office/officeart/2005/8/layout/hList1"/>
    <dgm:cxn modelId="{768B6552-7939-45C1-ADAC-3E9D86A7F35E}" type="presParOf" srcId="{FC496894-16BF-4E19-A3D6-EE232A04DBBD}" destId="{4075D898-38D9-4BF3-B614-505293FC33EC}" srcOrd="4" destOrd="0" presId="urn:microsoft.com/office/officeart/2005/8/layout/hList1"/>
    <dgm:cxn modelId="{92563151-A203-4883-93AC-73316E3AC77B}" type="presParOf" srcId="{4075D898-38D9-4BF3-B614-505293FC33EC}" destId="{2C4B9BD2-F137-4234-B7DF-9004C6A68B95}" srcOrd="0" destOrd="0" presId="urn:microsoft.com/office/officeart/2005/8/layout/hList1"/>
    <dgm:cxn modelId="{0DF457F6-4280-4B25-A41F-B307C9D273FF}" type="presParOf" srcId="{4075D898-38D9-4BF3-B614-505293FC33EC}" destId="{F4D16049-CCA0-4697-87A4-80BC1EFE918B}"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0B8D643-8A32-4531-9DAA-20E74FE0F546}" type="doc">
      <dgm:prSet loTypeId="urn:microsoft.com/office/officeart/2008/layout/HorizontalMultiLevelHierarchy" loCatId="hierarchy" qsTypeId="urn:microsoft.com/office/officeart/2005/8/quickstyle/simple1" qsCatId="simple" csTypeId="urn:microsoft.com/office/officeart/2005/8/colors/accent0_2" csCatId="mainScheme" phldr="1"/>
      <dgm:spPr/>
      <dgm:t>
        <a:bodyPr/>
        <a:lstStyle/>
        <a:p>
          <a:endParaRPr lang="zh-TW" altLang="en-US"/>
        </a:p>
      </dgm:t>
    </dgm:pt>
    <dgm:pt modelId="{CA7648A3-BB7B-4EDF-9369-B4634005C6FB}">
      <dgm:prSet phldrT="[文字]" custT="1"/>
      <dgm:spPr/>
      <dgm:t>
        <a:bodyPr vert="vert"/>
        <a:lstStyle/>
        <a:p>
          <a:r>
            <a:rPr lang="zh-TW" altLang="en-US" sz="3600" smtClean="0">
              <a:latin typeface="Adobe 繁黑體 Std B" pitchFamily="34" charset="-120"/>
              <a:ea typeface="Adobe 繁黑體 Std B" pitchFamily="34" charset="-120"/>
            </a:rPr>
            <a:t>藝術新</a:t>
          </a:r>
          <a:r>
            <a:rPr lang="en-US" altLang="zh-TW" sz="3600" smtClean="0">
              <a:latin typeface="Adobe 繁黑體 Std B" pitchFamily="34" charset="-120"/>
              <a:ea typeface="Adobe 繁黑體 Std B" pitchFamily="34" charset="-120"/>
            </a:rPr>
            <a:t>4</a:t>
          </a:r>
          <a:r>
            <a:rPr lang="zh-TW" altLang="en-US" sz="3600" smtClean="0">
              <a:latin typeface="Adobe 繁黑體 Std B" pitchFamily="34" charset="-120"/>
              <a:ea typeface="Adobe 繁黑體 Std B" pitchFamily="34" charset="-120"/>
            </a:rPr>
            <a:t>力</a:t>
          </a:r>
          <a:endParaRPr lang="zh-TW" altLang="en-US" sz="3600" dirty="0">
            <a:latin typeface="Adobe 繁黑體 Std B" pitchFamily="34" charset="-120"/>
            <a:ea typeface="Adobe 繁黑體 Std B" pitchFamily="34" charset="-120"/>
          </a:endParaRPr>
        </a:p>
      </dgm:t>
    </dgm:pt>
    <dgm:pt modelId="{ED9F33CC-10CE-452F-9DC5-7C0BE47C0644}" type="parTrans" cxnId="{1020AA63-57BD-4451-9D4F-A26F5B9E5CAA}">
      <dgm:prSet/>
      <dgm:spPr/>
      <dgm:t>
        <a:bodyPr/>
        <a:lstStyle/>
        <a:p>
          <a:endParaRPr lang="zh-TW" altLang="en-US" sz="1200">
            <a:solidFill>
              <a:schemeClr val="tx1">
                <a:lumMod val="95000"/>
                <a:lumOff val="5000"/>
              </a:schemeClr>
            </a:solidFill>
            <a:latin typeface="Adobe 繁黑體 Std B" pitchFamily="34" charset="-120"/>
            <a:ea typeface="Adobe 繁黑體 Std B" pitchFamily="34" charset="-120"/>
          </a:endParaRPr>
        </a:p>
      </dgm:t>
    </dgm:pt>
    <dgm:pt modelId="{D7771784-08EA-4597-A06E-AED5BFBEF049}" type="sibTrans" cxnId="{1020AA63-57BD-4451-9D4F-A26F5B9E5CAA}">
      <dgm:prSet/>
      <dgm:spPr/>
      <dgm:t>
        <a:bodyPr/>
        <a:lstStyle/>
        <a:p>
          <a:endParaRPr lang="zh-TW" altLang="en-US" sz="1200">
            <a:solidFill>
              <a:schemeClr val="tx1">
                <a:lumMod val="95000"/>
                <a:lumOff val="5000"/>
              </a:schemeClr>
            </a:solidFill>
            <a:latin typeface="Adobe 繁黑體 Std B" pitchFamily="34" charset="-120"/>
            <a:ea typeface="Adobe 繁黑體 Std B" pitchFamily="34" charset="-120"/>
          </a:endParaRPr>
        </a:p>
      </dgm:t>
    </dgm:pt>
    <dgm:pt modelId="{1A510559-0D3A-41D6-AA8B-DB3572555A0D}">
      <dgm:prSet phldrT="[文字]" custT="1"/>
      <dgm:spPr/>
      <dgm:t>
        <a:bodyPr/>
        <a:lstStyle/>
        <a:p>
          <a:r>
            <a:rPr lang="en-US" altLang="zh-TW" sz="2800" dirty="0" smtClean="0">
              <a:solidFill>
                <a:schemeClr val="tx1">
                  <a:lumMod val="95000"/>
                  <a:lumOff val="5000"/>
                </a:schemeClr>
              </a:solidFill>
              <a:latin typeface="Adobe 繁黑體 Std B" pitchFamily="34" charset="-120"/>
              <a:ea typeface="Adobe 繁黑體 Std B" pitchFamily="34" charset="-120"/>
            </a:rPr>
            <a:t>TCPA</a:t>
          </a:r>
          <a:r>
            <a:rPr lang="zh-TW" altLang="en-US" sz="2800" dirty="0" smtClean="0">
              <a:solidFill>
                <a:schemeClr val="tx1">
                  <a:lumMod val="95000"/>
                  <a:lumOff val="5000"/>
                </a:schemeClr>
              </a:solidFill>
              <a:latin typeface="Adobe 繁黑體 Std B" pitchFamily="34" charset="-120"/>
              <a:ea typeface="Adobe 繁黑體 Std B" pitchFamily="34" charset="-120"/>
            </a:rPr>
            <a:t>標竿展演</a:t>
          </a:r>
          <a:endParaRPr lang="zh-TW" altLang="en-US" sz="2800" dirty="0">
            <a:solidFill>
              <a:schemeClr val="tx1">
                <a:lumMod val="95000"/>
                <a:lumOff val="5000"/>
              </a:schemeClr>
            </a:solidFill>
            <a:latin typeface="Adobe 繁黑體 Std B" pitchFamily="34" charset="-120"/>
            <a:ea typeface="Adobe 繁黑體 Std B" pitchFamily="34" charset="-120"/>
          </a:endParaRPr>
        </a:p>
      </dgm:t>
    </dgm:pt>
    <dgm:pt modelId="{0501DD92-4FED-4DC0-919C-A7AAF7ABDD64}" type="parTrans" cxnId="{401DE524-212C-4B23-A15F-938E55C514C1}">
      <dgm:prSet custT="1"/>
      <dgm:spPr/>
      <dgm:t>
        <a:bodyPr/>
        <a:lstStyle/>
        <a:p>
          <a:endParaRPr lang="zh-TW" altLang="en-US" sz="200">
            <a:solidFill>
              <a:schemeClr val="tx1">
                <a:lumMod val="95000"/>
                <a:lumOff val="5000"/>
              </a:schemeClr>
            </a:solidFill>
            <a:latin typeface="Adobe 繁黑體 Std B" pitchFamily="34" charset="-120"/>
            <a:ea typeface="Adobe 繁黑體 Std B" pitchFamily="34" charset="-120"/>
          </a:endParaRPr>
        </a:p>
      </dgm:t>
    </dgm:pt>
    <dgm:pt modelId="{881C3D14-3B3A-4A6C-A110-E5A790880DBF}" type="sibTrans" cxnId="{401DE524-212C-4B23-A15F-938E55C514C1}">
      <dgm:prSet/>
      <dgm:spPr/>
      <dgm:t>
        <a:bodyPr/>
        <a:lstStyle/>
        <a:p>
          <a:endParaRPr lang="zh-TW" altLang="en-US" sz="1200">
            <a:solidFill>
              <a:schemeClr val="tx1">
                <a:lumMod val="95000"/>
                <a:lumOff val="5000"/>
              </a:schemeClr>
            </a:solidFill>
            <a:latin typeface="Adobe 繁黑體 Std B" pitchFamily="34" charset="-120"/>
            <a:ea typeface="Adobe 繁黑體 Std B" pitchFamily="34" charset="-120"/>
          </a:endParaRPr>
        </a:p>
      </dgm:t>
    </dgm:pt>
    <dgm:pt modelId="{87A86067-A98A-4765-A173-A9E0CFFC533B}">
      <dgm:prSet phldrT="[文字]" custT="1"/>
      <dgm:spPr/>
      <dgm:t>
        <a:bodyPr/>
        <a:lstStyle/>
        <a:p>
          <a:r>
            <a:rPr lang="zh-TW" altLang="en-US" sz="2800" dirty="0" smtClean="0">
              <a:solidFill>
                <a:schemeClr val="tx1">
                  <a:lumMod val="95000"/>
                  <a:lumOff val="5000"/>
                </a:schemeClr>
              </a:solidFill>
              <a:latin typeface="Adobe 繁黑體 Std B" pitchFamily="34" charset="-120"/>
              <a:ea typeface="Adobe 繁黑體 Std B" pitchFamily="34" charset="-120"/>
            </a:rPr>
            <a:t>藝遊臺灣巡演</a:t>
          </a:r>
          <a:endParaRPr lang="zh-TW" altLang="en-US" sz="2800" dirty="0">
            <a:solidFill>
              <a:schemeClr val="tx1">
                <a:lumMod val="95000"/>
                <a:lumOff val="5000"/>
              </a:schemeClr>
            </a:solidFill>
            <a:latin typeface="Adobe 繁黑體 Std B" pitchFamily="34" charset="-120"/>
            <a:ea typeface="Adobe 繁黑體 Std B" pitchFamily="34" charset="-120"/>
          </a:endParaRPr>
        </a:p>
      </dgm:t>
    </dgm:pt>
    <dgm:pt modelId="{3418D03E-28BA-4225-8836-51E809A91E0B}" type="parTrans" cxnId="{E9A83808-B37F-459F-B17B-BEDB604330D9}">
      <dgm:prSet custT="1"/>
      <dgm:spPr/>
      <dgm:t>
        <a:bodyPr/>
        <a:lstStyle/>
        <a:p>
          <a:endParaRPr lang="zh-TW" altLang="en-US" sz="200">
            <a:solidFill>
              <a:schemeClr val="tx1">
                <a:lumMod val="95000"/>
                <a:lumOff val="5000"/>
              </a:schemeClr>
            </a:solidFill>
            <a:latin typeface="Adobe 繁黑體 Std B" pitchFamily="34" charset="-120"/>
            <a:ea typeface="Adobe 繁黑體 Std B" pitchFamily="34" charset="-120"/>
          </a:endParaRPr>
        </a:p>
      </dgm:t>
    </dgm:pt>
    <dgm:pt modelId="{523F990E-D4C0-45D2-BA52-0C60181EFEEC}" type="sibTrans" cxnId="{E9A83808-B37F-459F-B17B-BEDB604330D9}">
      <dgm:prSet/>
      <dgm:spPr/>
      <dgm:t>
        <a:bodyPr/>
        <a:lstStyle/>
        <a:p>
          <a:endParaRPr lang="zh-TW" altLang="en-US" sz="1200">
            <a:solidFill>
              <a:schemeClr val="tx1">
                <a:lumMod val="95000"/>
                <a:lumOff val="5000"/>
              </a:schemeClr>
            </a:solidFill>
            <a:latin typeface="Adobe 繁黑體 Std B" pitchFamily="34" charset="-120"/>
            <a:ea typeface="Adobe 繁黑體 Std B" pitchFamily="34" charset="-120"/>
          </a:endParaRPr>
        </a:p>
      </dgm:t>
    </dgm:pt>
    <dgm:pt modelId="{C04D4D1F-10BD-4C9F-B1FF-8ED275516DB8}">
      <dgm:prSet custT="1"/>
      <dgm:spPr/>
      <dgm:t>
        <a:bodyPr/>
        <a:lstStyle/>
        <a:p>
          <a:pPr algn="l"/>
          <a:r>
            <a:rPr lang="en-US" altLang="zh-TW" sz="1600" dirty="0" smtClean="0">
              <a:latin typeface="Adobe 繁黑體 Std B" pitchFamily="34" charset="-120"/>
              <a:ea typeface="Adobe 繁黑體 Std B" pitchFamily="34" charset="-120"/>
            </a:rPr>
            <a:t>1.</a:t>
          </a:r>
          <a:r>
            <a:rPr lang="zh-TW" altLang="en-US" sz="1600" dirty="0" smtClean="0">
              <a:latin typeface="Adobe 繁黑體 Std B" pitchFamily="34" charset="-120"/>
              <a:ea typeface="Adobe 繁黑體 Std B" pitchFamily="34" charset="-120"/>
            </a:rPr>
            <a:t>戲曲音樂學系</a:t>
          </a:r>
          <a:r>
            <a:rPr lang="en-US" altLang="zh-TW" sz="1600" dirty="0" smtClean="0">
              <a:latin typeface="Adobe 繁黑體 Std B" pitchFamily="34" charset="-120"/>
              <a:ea typeface="Adobe 繁黑體 Std B" pitchFamily="34" charset="-120"/>
            </a:rPr>
            <a:t>(</a:t>
          </a:r>
          <a:r>
            <a:rPr lang="zh-TW" altLang="en-US" sz="1600" dirty="0" smtClean="0">
              <a:latin typeface="Adobe 繁黑體 Std B" pitchFamily="34" charset="-120"/>
              <a:ea typeface="Adobe 繁黑體 Std B" pitchFamily="34" charset="-120"/>
            </a:rPr>
            <a:t>鼓樂昇輝</a:t>
          </a:r>
          <a:r>
            <a:rPr lang="en-US" altLang="zh-TW" sz="1600" dirty="0" smtClean="0">
              <a:latin typeface="Adobe 繁黑體 Std B" pitchFamily="34" charset="-120"/>
              <a:ea typeface="Adobe 繁黑體 Std B" pitchFamily="34" charset="-120"/>
            </a:rPr>
            <a:t>)</a:t>
          </a:r>
        </a:p>
        <a:p>
          <a:pPr algn="l"/>
          <a:r>
            <a:rPr lang="en-US" altLang="zh-TW" sz="1600" dirty="0" smtClean="0">
              <a:latin typeface="Adobe 繁黑體 Std B" pitchFamily="34" charset="-120"/>
              <a:ea typeface="Adobe 繁黑體 Std B" pitchFamily="34" charset="-120"/>
            </a:rPr>
            <a:t>2.</a:t>
          </a:r>
          <a:r>
            <a:rPr lang="zh-TW" altLang="en-US" sz="1600" dirty="0" smtClean="0">
              <a:latin typeface="Adobe 繁黑體 Std B" pitchFamily="34" charset="-120"/>
              <a:ea typeface="Adobe 繁黑體 Std B" pitchFamily="34" charset="-120"/>
            </a:rPr>
            <a:t>京劇團</a:t>
          </a:r>
          <a:r>
            <a:rPr lang="en-US" altLang="zh-TW" sz="1600" dirty="0" smtClean="0">
              <a:latin typeface="Adobe 繁黑體 Std B" pitchFamily="34" charset="-120"/>
              <a:ea typeface="Adobe 繁黑體 Std B" pitchFamily="34" charset="-120"/>
            </a:rPr>
            <a:t>/</a:t>
          </a:r>
          <a:r>
            <a:rPr lang="zh-TW" altLang="en-US" sz="1600" dirty="0" smtClean="0">
              <a:latin typeface="Adobe 繁黑體 Std B" pitchFamily="34" charset="-120"/>
              <a:ea typeface="Adobe 繁黑體 Std B" pitchFamily="34" charset="-120"/>
            </a:rPr>
            <a:t>青年劇團</a:t>
          </a:r>
          <a:endParaRPr lang="en-US" altLang="zh-TW" sz="1600" dirty="0" smtClean="0">
            <a:latin typeface="Adobe 繁黑體 Std B" pitchFamily="34" charset="-120"/>
            <a:ea typeface="Adobe 繁黑體 Std B" pitchFamily="34" charset="-120"/>
          </a:endParaRPr>
        </a:p>
        <a:p>
          <a:pPr algn="l"/>
          <a:r>
            <a:rPr lang="en-US" altLang="zh-TW" sz="1600" dirty="0" smtClean="0">
              <a:latin typeface="Adobe 繁黑體 Std B" pitchFamily="34" charset="-120"/>
              <a:ea typeface="Adobe 繁黑體 Std B" pitchFamily="34" charset="-120"/>
            </a:rPr>
            <a:t>3.</a:t>
          </a:r>
          <a:r>
            <a:rPr lang="zh-TW" altLang="en-US" sz="1600" dirty="0" smtClean="0">
              <a:latin typeface="Adobe 繁黑體 Std B" pitchFamily="34" charset="-120"/>
              <a:ea typeface="Adobe 繁黑體 Std B" pitchFamily="34" charset="-120"/>
            </a:rPr>
            <a:t>綜藝團</a:t>
          </a:r>
          <a:endParaRPr lang="zh-TW" altLang="en-US" sz="1600" dirty="0">
            <a:latin typeface="Adobe 繁黑體 Std B" pitchFamily="34" charset="-120"/>
            <a:ea typeface="Adobe 繁黑體 Std B" pitchFamily="34" charset="-120"/>
          </a:endParaRPr>
        </a:p>
      </dgm:t>
    </dgm:pt>
    <dgm:pt modelId="{0E59D976-7F5D-4664-B62B-D2275CBB8A72}" type="parTrans" cxnId="{599B28D4-28F4-4063-B9B1-8078574ECC0C}">
      <dgm:prSet/>
      <dgm:spPr/>
      <dgm:t>
        <a:bodyPr/>
        <a:lstStyle/>
        <a:p>
          <a:endParaRPr lang="zh-TW" altLang="en-US"/>
        </a:p>
      </dgm:t>
    </dgm:pt>
    <dgm:pt modelId="{5F35703C-1FBA-4262-B653-25C212E46232}" type="sibTrans" cxnId="{599B28D4-28F4-4063-B9B1-8078574ECC0C}">
      <dgm:prSet/>
      <dgm:spPr/>
      <dgm:t>
        <a:bodyPr/>
        <a:lstStyle/>
        <a:p>
          <a:endParaRPr lang="zh-TW" altLang="en-US"/>
        </a:p>
      </dgm:t>
    </dgm:pt>
    <dgm:pt modelId="{B044BD94-F165-43C5-A263-B393844CEBB7}">
      <dgm:prSet/>
      <dgm:spPr/>
      <dgm:t>
        <a:bodyPr/>
        <a:lstStyle/>
        <a:p>
          <a:r>
            <a:rPr lang="en-US" altLang="zh-TW" dirty="0" smtClean="0"/>
            <a:t>6</a:t>
          </a:r>
          <a:r>
            <a:rPr lang="zh-TW" altLang="en-US" dirty="0" smtClean="0"/>
            <a:t>系</a:t>
          </a:r>
          <a:endParaRPr lang="zh-TW" altLang="en-US" dirty="0"/>
        </a:p>
      </dgm:t>
    </dgm:pt>
    <dgm:pt modelId="{3E6C5F47-FE1A-4DAD-99F1-4CC988FB4586}" type="parTrans" cxnId="{E7A2FA2E-7133-4479-B6AA-30A2FAE18501}">
      <dgm:prSet/>
      <dgm:spPr/>
      <dgm:t>
        <a:bodyPr/>
        <a:lstStyle/>
        <a:p>
          <a:endParaRPr lang="zh-TW" altLang="en-US"/>
        </a:p>
      </dgm:t>
    </dgm:pt>
    <dgm:pt modelId="{CABBB5F6-9860-4C18-8832-14B1942A4A58}" type="sibTrans" cxnId="{E7A2FA2E-7133-4479-B6AA-30A2FAE18501}">
      <dgm:prSet/>
      <dgm:spPr/>
      <dgm:t>
        <a:bodyPr/>
        <a:lstStyle/>
        <a:p>
          <a:endParaRPr lang="zh-TW" altLang="en-US"/>
        </a:p>
      </dgm:t>
    </dgm:pt>
    <dgm:pt modelId="{D92B9CD7-970D-466C-A960-487DC1C7555C}" type="pres">
      <dgm:prSet presAssocID="{50B8D643-8A32-4531-9DAA-20E74FE0F546}" presName="Name0" presStyleCnt="0">
        <dgm:presLayoutVars>
          <dgm:chPref val="1"/>
          <dgm:dir/>
          <dgm:animOne val="branch"/>
          <dgm:animLvl val="lvl"/>
          <dgm:resizeHandles val="exact"/>
        </dgm:presLayoutVars>
      </dgm:prSet>
      <dgm:spPr/>
      <dgm:t>
        <a:bodyPr/>
        <a:lstStyle/>
        <a:p>
          <a:endParaRPr lang="zh-TW" altLang="en-US"/>
        </a:p>
      </dgm:t>
    </dgm:pt>
    <dgm:pt modelId="{6BE44247-D6B4-4E9A-B682-C300ABDA21A7}" type="pres">
      <dgm:prSet presAssocID="{CA7648A3-BB7B-4EDF-9369-B4634005C6FB}" presName="root1" presStyleCnt="0"/>
      <dgm:spPr/>
    </dgm:pt>
    <dgm:pt modelId="{AC66CD32-C774-437F-9DA1-9B73323FB369}" type="pres">
      <dgm:prSet presAssocID="{CA7648A3-BB7B-4EDF-9369-B4634005C6FB}" presName="LevelOneTextNode" presStyleLbl="node0" presStyleIdx="0" presStyleCnt="1" custLinFactNeighborX="-9268" custLinFactNeighborY="8804">
        <dgm:presLayoutVars>
          <dgm:chPref val="3"/>
        </dgm:presLayoutVars>
      </dgm:prSet>
      <dgm:spPr/>
      <dgm:t>
        <a:bodyPr/>
        <a:lstStyle/>
        <a:p>
          <a:endParaRPr lang="zh-TW" altLang="en-US"/>
        </a:p>
      </dgm:t>
    </dgm:pt>
    <dgm:pt modelId="{EDCD9C3D-BA92-4FCA-A53C-5BBB941954D2}" type="pres">
      <dgm:prSet presAssocID="{CA7648A3-BB7B-4EDF-9369-B4634005C6FB}" presName="level2hierChild" presStyleCnt="0"/>
      <dgm:spPr/>
    </dgm:pt>
    <dgm:pt modelId="{D091EAC7-9717-41C8-A124-B4812F3D8F0E}" type="pres">
      <dgm:prSet presAssocID="{0501DD92-4FED-4DC0-919C-A7AAF7ABDD64}" presName="conn2-1" presStyleLbl="parChTrans1D2" presStyleIdx="0" presStyleCnt="2"/>
      <dgm:spPr/>
      <dgm:t>
        <a:bodyPr/>
        <a:lstStyle/>
        <a:p>
          <a:endParaRPr lang="zh-TW" altLang="en-US"/>
        </a:p>
      </dgm:t>
    </dgm:pt>
    <dgm:pt modelId="{49ACE2B1-2F21-4050-9E5D-C02F09BFCE68}" type="pres">
      <dgm:prSet presAssocID="{0501DD92-4FED-4DC0-919C-A7AAF7ABDD64}" presName="connTx" presStyleLbl="parChTrans1D2" presStyleIdx="0" presStyleCnt="2"/>
      <dgm:spPr/>
      <dgm:t>
        <a:bodyPr/>
        <a:lstStyle/>
        <a:p>
          <a:endParaRPr lang="zh-TW" altLang="en-US"/>
        </a:p>
      </dgm:t>
    </dgm:pt>
    <dgm:pt modelId="{F73CDA22-D2E0-4515-A67E-A721585DB922}" type="pres">
      <dgm:prSet presAssocID="{1A510559-0D3A-41D6-AA8B-DB3572555A0D}" presName="root2" presStyleCnt="0"/>
      <dgm:spPr/>
    </dgm:pt>
    <dgm:pt modelId="{4C610A1B-9221-4C19-8328-6705B9077689}" type="pres">
      <dgm:prSet presAssocID="{1A510559-0D3A-41D6-AA8B-DB3572555A0D}" presName="LevelTwoTextNode" presStyleLbl="node2" presStyleIdx="0" presStyleCnt="2" custScaleX="118645">
        <dgm:presLayoutVars>
          <dgm:chPref val="3"/>
        </dgm:presLayoutVars>
      </dgm:prSet>
      <dgm:spPr/>
      <dgm:t>
        <a:bodyPr/>
        <a:lstStyle/>
        <a:p>
          <a:endParaRPr lang="zh-TW" altLang="en-US"/>
        </a:p>
      </dgm:t>
    </dgm:pt>
    <dgm:pt modelId="{51F41D23-A5A4-4032-90CB-42DB4E435923}" type="pres">
      <dgm:prSet presAssocID="{1A510559-0D3A-41D6-AA8B-DB3572555A0D}" presName="level3hierChild" presStyleCnt="0"/>
      <dgm:spPr/>
    </dgm:pt>
    <dgm:pt modelId="{A9562C75-A082-4103-9EBA-F20AD40F84D8}" type="pres">
      <dgm:prSet presAssocID="{0E59D976-7F5D-4664-B62B-D2275CBB8A72}" presName="conn2-1" presStyleLbl="parChTrans1D3" presStyleIdx="0" presStyleCnt="2"/>
      <dgm:spPr/>
      <dgm:t>
        <a:bodyPr/>
        <a:lstStyle/>
        <a:p>
          <a:endParaRPr lang="zh-TW" altLang="en-US"/>
        </a:p>
      </dgm:t>
    </dgm:pt>
    <dgm:pt modelId="{B4DEF812-8092-4744-B3A8-075E2B837F24}" type="pres">
      <dgm:prSet presAssocID="{0E59D976-7F5D-4664-B62B-D2275CBB8A72}" presName="connTx" presStyleLbl="parChTrans1D3" presStyleIdx="0" presStyleCnt="2"/>
      <dgm:spPr/>
      <dgm:t>
        <a:bodyPr/>
        <a:lstStyle/>
        <a:p>
          <a:endParaRPr lang="zh-TW" altLang="en-US"/>
        </a:p>
      </dgm:t>
    </dgm:pt>
    <dgm:pt modelId="{1A4C91C6-1F3A-4797-8BA4-F7846D6ECF5C}" type="pres">
      <dgm:prSet presAssocID="{C04D4D1F-10BD-4C9F-B1FF-8ED275516DB8}" presName="root2" presStyleCnt="0"/>
      <dgm:spPr/>
    </dgm:pt>
    <dgm:pt modelId="{4EA5B2E2-2376-49E9-93E4-D2BE906AC786}" type="pres">
      <dgm:prSet presAssocID="{C04D4D1F-10BD-4C9F-B1FF-8ED275516DB8}" presName="LevelTwoTextNode" presStyleLbl="node3" presStyleIdx="0" presStyleCnt="2" custScaleX="130320" custScaleY="193392">
        <dgm:presLayoutVars>
          <dgm:chPref val="3"/>
        </dgm:presLayoutVars>
      </dgm:prSet>
      <dgm:spPr/>
      <dgm:t>
        <a:bodyPr/>
        <a:lstStyle/>
        <a:p>
          <a:endParaRPr lang="zh-TW" altLang="en-US"/>
        </a:p>
      </dgm:t>
    </dgm:pt>
    <dgm:pt modelId="{EA968B4F-CCB4-489A-81E9-4272BE615DF2}" type="pres">
      <dgm:prSet presAssocID="{C04D4D1F-10BD-4C9F-B1FF-8ED275516DB8}" presName="level3hierChild" presStyleCnt="0"/>
      <dgm:spPr/>
    </dgm:pt>
    <dgm:pt modelId="{8E5689C5-0E9F-4194-8A74-6A98F09917FB}" type="pres">
      <dgm:prSet presAssocID="{3418D03E-28BA-4225-8836-51E809A91E0B}" presName="conn2-1" presStyleLbl="parChTrans1D2" presStyleIdx="1" presStyleCnt="2"/>
      <dgm:spPr/>
      <dgm:t>
        <a:bodyPr/>
        <a:lstStyle/>
        <a:p>
          <a:endParaRPr lang="zh-TW" altLang="en-US"/>
        </a:p>
      </dgm:t>
    </dgm:pt>
    <dgm:pt modelId="{1BA8A1F4-AD6A-4770-956D-018DA079C559}" type="pres">
      <dgm:prSet presAssocID="{3418D03E-28BA-4225-8836-51E809A91E0B}" presName="connTx" presStyleLbl="parChTrans1D2" presStyleIdx="1" presStyleCnt="2"/>
      <dgm:spPr/>
      <dgm:t>
        <a:bodyPr/>
        <a:lstStyle/>
        <a:p>
          <a:endParaRPr lang="zh-TW" altLang="en-US"/>
        </a:p>
      </dgm:t>
    </dgm:pt>
    <dgm:pt modelId="{40056314-521E-4561-9AD9-ADA25D6220C4}" type="pres">
      <dgm:prSet presAssocID="{87A86067-A98A-4765-A173-A9E0CFFC533B}" presName="root2" presStyleCnt="0"/>
      <dgm:spPr/>
    </dgm:pt>
    <dgm:pt modelId="{94C1015F-C85F-4E5D-8936-0FC6E968DC23}" type="pres">
      <dgm:prSet presAssocID="{87A86067-A98A-4765-A173-A9E0CFFC533B}" presName="LevelTwoTextNode" presStyleLbl="node2" presStyleIdx="1" presStyleCnt="2" custScaleX="117887">
        <dgm:presLayoutVars>
          <dgm:chPref val="3"/>
        </dgm:presLayoutVars>
      </dgm:prSet>
      <dgm:spPr/>
      <dgm:t>
        <a:bodyPr/>
        <a:lstStyle/>
        <a:p>
          <a:endParaRPr lang="zh-TW" altLang="en-US"/>
        </a:p>
      </dgm:t>
    </dgm:pt>
    <dgm:pt modelId="{BC35BC97-786C-4B93-9744-9A168B44E286}" type="pres">
      <dgm:prSet presAssocID="{87A86067-A98A-4765-A173-A9E0CFFC533B}" presName="level3hierChild" presStyleCnt="0"/>
      <dgm:spPr/>
    </dgm:pt>
    <dgm:pt modelId="{CC489900-3327-4C80-9DD0-3537E74788DB}" type="pres">
      <dgm:prSet presAssocID="{3E6C5F47-FE1A-4DAD-99F1-4CC988FB4586}" presName="conn2-1" presStyleLbl="parChTrans1D3" presStyleIdx="1" presStyleCnt="2"/>
      <dgm:spPr/>
      <dgm:t>
        <a:bodyPr/>
        <a:lstStyle/>
        <a:p>
          <a:endParaRPr lang="zh-TW" altLang="en-US"/>
        </a:p>
      </dgm:t>
    </dgm:pt>
    <dgm:pt modelId="{CCAE9602-31CA-4B92-8A2A-55F77D2940D4}" type="pres">
      <dgm:prSet presAssocID="{3E6C5F47-FE1A-4DAD-99F1-4CC988FB4586}" presName="connTx" presStyleLbl="parChTrans1D3" presStyleIdx="1" presStyleCnt="2"/>
      <dgm:spPr/>
      <dgm:t>
        <a:bodyPr/>
        <a:lstStyle/>
        <a:p>
          <a:endParaRPr lang="zh-TW" altLang="en-US"/>
        </a:p>
      </dgm:t>
    </dgm:pt>
    <dgm:pt modelId="{DF478A35-A646-4BD9-A4D5-F8D948FAC428}" type="pres">
      <dgm:prSet presAssocID="{B044BD94-F165-43C5-A263-B393844CEBB7}" presName="root2" presStyleCnt="0"/>
      <dgm:spPr/>
    </dgm:pt>
    <dgm:pt modelId="{7F22EA1A-2185-4CCB-9A55-28B393FCFC3E}" type="pres">
      <dgm:prSet presAssocID="{B044BD94-F165-43C5-A263-B393844CEBB7}" presName="LevelTwoTextNode" presStyleLbl="node3" presStyleIdx="1" presStyleCnt="2">
        <dgm:presLayoutVars>
          <dgm:chPref val="3"/>
        </dgm:presLayoutVars>
      </dgm:prSet>
      <dgm:spPr/>
      <dgm:t>
        <a:bodyPr/>
        <a:lstStyle/>
        <a:p>
          <a:endParaRPr lang="zh-TW" altLang="en-US"/>
        </a:p>
      </dgm:t>
    </dgm:pt>
    <dgm:pt modelId="{6751E0D1-AE41-48A5-AF18-AECAE7A5408F}" type="pres">
      <dgm:prSet presAssocID="{B044BD94-F165-43C5-A263-B393844CEBB7}" presName="level3hierChild" presStyleCnt="0"/>
      <dgm:spPr/>
    </dgm:pt>
  </dgm:ptLst>
  <dgm:cxnLst>
    <dgm:cxn modelId="{BAC2A68E-1E86-46E8-B19D-9090D3F6BE17}" type="presOf" srcId="{3418D03E-28BA-4225-8836-51E809A91E0B}" destId="{8E5689C5-0E9F-4194-8A74-6A98F09917FB}" srcOrd="0" destOrd="0" presId="urn:microsoft.com/office/officeart/2008/layout/HorizontalMultiLevelHierarchy"/>
    <dgm:cxn modelId="{975B98CF-C81B-440F-A4B6-6664F8998ECC}" type="presOf" srcId="{C04D4D1F-10BD-4C9F-B1FF-8ED275516DB8}" destId="{4EA5B2E2-2376-49E9-93E4-D2BE906AC786}" srcOrd="0" destOrd="0" presId="urn:microsoft.com/office/officeart/2008/layout/HorizontalMultiLevelHierarchy"/>
    <dgm:cxn modelId="{BB8128A7-AD57-45E0-8414-CB0EB9F2A4B1}" type="presOf" srcId="{CA7648A3-BB7B-4EDF-9369-B4634005C6FB}" destId="{AC66CD32-C774-437F-9DA1-9B73323FB369}" srcOrd="0" destOrd="0" presId="urn:microsoft.com/office/officeart/2008/layout/HorizontalMultiLevelHierarchy"/>
    <dgm:cxn modelId="{4C18D9BB-EABF-499B-AD23-C3F3F6720409}" type="presOf" srcId="{0501DD92-4FED-4DC0-919C-A7AAF7ABDD64}" destId="{49ACE2B1-2F21-4050-9E5D-C02F09BFCE68}" srcOrd="1" destOrd="0" presId="urn:microsoft.com/office/officeart/2008/layout/HorizontalMultiLevelHierarchy"/>
    <dgm:cxn modelId="{90614896-90C8-4DED-AB1F-4FF91EA20BE3}" type="presOf" srcId="{0501DD92-4FED-4DC0-919C-A7AAF7ABDD64}" destId="{D091EAC7-9717-41C8-A124-B4812F3D8F0E}" srcOrd="0" destOrd="0" presId="urn:microsoft.com/office/officeart/2008/layout/HorizontalMultiLevelHierarchy"/>
    <dgm:cxn modelId="{1020AA63-57BD-4451-9D4F-A26F5B9E5CAA}" srcId="{50B8D643-8A32-4531-9DAA-20E74FE0F546}" destId="{CA7648A3-BB7B-4EDF-9369-B4634005C6FB}" srcOrd="0" destOrd="0" parTransId="{ED9F33CC-10CE-452F-9DC5-7C0BE47C0644}" sibTransId="{D7771784-08EA-4597-A06E-AED5BFBEF049}"/>
    <dgm:cxn modelId="{1E88B7A6-21F5-452C-B815-44198A3031E1}" type="presOf" srcId="{1A510559-0D3A-41D6-AA8B-DB3572555A0D}" destId="{4C610A1B-9221-4C19-8328-6705B9077689}" srcOrd="0" destOrd="0" presId="urn:microsoft.com/office/officeart/2008/layout/HorizontalMultiLevelHierarchy"/>
    <dgm:cxn modelId="{E7A2FA2E-7133-4479-B6AA-30A2FAE18501}" srcId="{87A86067-A98A-4765-A173-A9E0CFFC533B}" destId="{B044BD94-F165-43C5-A263-B393844CEBB7}" srcOrd="0" destOrd="0" parTransId="{3E6C5F47-FE1A-4DAD-99F1-4CC988FB4586}" sibTransId="{CABBB5F6-9860-4C18-8832-14B1942A4A58}"/>
    <dgm:cxn modelId="{D9A7D9C0-9CFD-4A72-9657-AB8A03DBA127}" type="presOf" srcId="{3418D03E-28BA-4225-8836-51E809A91E0B}" destId="{1BA8A1F4-AD6A-4770-956D-018DA079C559}" srcOrd="1" destOrd="0" presId="urn:microsoft.com/office/officeart/2008/layout/HorizontalMultiLevelHierarchy"/>
    <dgm:cxn modelId="{A528B62B-7ECD-4A27-B636-F578AC3D9756}" type="presOf" srcId="{0E59D976-7F5D-4664-B62B-D2275CBB8A72}" destId="{B4DEF812-8092-4744-B3A8-075E2B837F24}" srcOrd="1" destOrd="0" presId="urn:microsoft.com/office/officeart/2008/layout/HorizontalMultiLevelHierarchy"/>
    <dgm:cxn modelId="{C0AC7AD6-C977-4A88-AE85-E45CF3A88AAC}" type="presOf" srcId="{50B8D643-8A32-4531-9DAA-20E74FE0F546}" destId="{D92B9CD7-970D-466C-A960-487DC1C7555C}" srcOrd="0" destOrd="0" presId="urn:microsoft.com/office/officeart/2008/layout/HorizontalMultiLevelHierarchy"/>
    <dgm:cxn modelId="{EE07C10A-4845-49A1-9193-3AF917C5DAD0}" type="presOf" srcId="{3E6C5F47-FE1A-4DAD-99F1-4CC988FB4586}" destId="{CC489900-3327-4C80-9DD0-3537E74788DB}" srcOrd="0" destOrd="0" presId="urn:microsoft.com/office/officeart/2008/layout/HorizontalMultiLevelHierarchy"/>
    <dgm:cxn modelId="{B2916D8F-F234-45D2-9FEC-BD4F56EBA82C}" type="presOf" srcId="{3E6C5F47-FE1A-4DAD-99F1-4CC988FB4586}" destId="{CCAE9602-31CA-4B92-8A2A-55F77D2940D4}" srcOrd="1" destOrd="0" presId="urn:microsoft.com/office/officeart/2008/layout/HorizontalMultiLevelHierarchy"/>
    <dgm:cxn modelId="{953991A3-0287-46DC-893B-CE40B993D4C2}" type="presOf" srcId="{0E59D976-7F5D-4664-B62B-D2275CBB8A72}" destId="{A9562C75-A082-4103-9EBA-F20AD40F84D8}" srcOrd="0" destOrd="0" presId="urn:microsoft.com/office/officeart/2008/layout/HorizontalMultiLevelHierarchy"/>
    <dgm:cxn modelId="{E9A83808-B37F-459F-B17B-BEDB604330D9}" srcId="{CA7648A3-BB7B-4EDF-9369-B4634005C6FB}" destId="{87A86067-A98A-4765-A173-A9E0CFFC533B}" srcOrd="1" destOrd="0" parTransId="{3418D03E-28BA-4225-8836-51E809A91E0B}" sibTransId="{523F990E-D4C0-45D2-BA52-0C60181EFEEC}"/>
    <dgm:cxn modelId="{599B28D4-28F4-4063-B9B1-8078574ECC0C}" srcId="{1A510559-0D3A-41D6-AA8B-DB3572555A0D}" destId="{C04D4D1F-10BD-4C9F-B1FF-8ED275516DB8}" srcOrd="0" destOrd="0" parTransId="{0E59D976-7F5D-4664-B62B-D2275CBB8A72}" sibTransId="{5F35703C-1FBA-4262-B653-25C212E46232}"/>
    <dgm:cxn modelId="{401DE524-212C-4B23-A15F-938E55C514C1}" srcId="{CA7648A3-BB7B-4EDF-9369-B4634005C6FB}" destId="{1A510559-0D3A-41D6-AA8B-DB3572555A0D}" srcOrd="0" destOrd="0" parTransId="{0501DD92-4FED-4DC0-919C-A7AAF7ABDD64}" sibTransId="{881C3D14-3B3A-4A6C-A110-E5A790880DBF}"/>
    <dgm:cxn modelId="{BC83574E-DCE4-4232-9A24-AFB9ED728AE0}" type="presOf" srcId="{B044BD94-F165-43C5-A263-B393844CEBB7}" destId="{7F22EA1A-2185-4CCB-9A55-28B393FCFC3E}" srcOrd="0" destOrd="0" presId="urn:microsoft.com/office/officeart/2008/layout/HorizontalMultiLevelHierarchy"/>
    <dgm:cxn modelId="{7DB9ACAD-93FA-421F-859F-5CA8CB0D8388}" type="presOf" srcId="{87A86067-A98A-4765-A173-A9E0CFFC533B}" destId="{94C1015F-C85F-4E5D-8936-0FC6E968DC23}" srcOrd="0" destOrd="0" presId="urn:microsoft.com/office/officeart/2008/layout/HorizontalMultiLevelHierarchy"/>
    <dgm:cxn modelId="{01ECDCB1-C510-4C8D-88E4-7999D7B7AC26}" type="presParOf" srcId="{D92B9CD7-970D-466C-A960-487DC1C7555C}" destId="{6BE44247-D6B4-4E9A-B682-C300ABDA21A7}" srcOrd="0" destOrd="0" presId="urn:microsoft.com/office/officeart/2008/layout/HorizontalMultiLevelHierarchy"/>
    <dgm:cxn modelId="{063A09A9-25F9-4C9E-BCD2-859AF5B4C8B7}" type="presParOf" srcId="{6BE44247-D6B4-4E9A-B682-C300ABDA21A7}" destId="{AC66CD32-C774-437F-9DA1-9B73323FB369}" srcOrd="0" destOrd="0" presId="urn:microsoft.com/office/officeart/2008/layout/HorizontalMultiLevelHierarchy"/>
    <dgm:cxn modelId="{B5E2C86F-ABF9-4AEB-87B1-06A25E9CBEDE}" type="presParOf" srcId="{6BE44247-D6B4-4E9A-B682-C300ABDA21A7}" destId="{EDCD9C3D-BA92-4FCA-A53C-5BBB941954D2}" srcOrd="1" destOrd="0" presId="urn:microsoft.com/office/officeart/2008/layout/HorizontalMultiLevelHierarchy"/>
    <dgm:cxn modelId="{B6360637-0A06-488B-AE24-C62D58F5D0B6}" type="presParOf" srcId="{EDCD9C3D-BA92-4FCA-A53C-5BBB941954D2}" destId="{D091EAC7-9717-41C8-A124-B4812F3D8F0E}" srcOrd="0" destOrd="0" presId="urn:microsoft.com/office/officeart/2008/layout/HorizontalMultiLevelHierarchy"/>
    <dgm:cxn modelId="{E952ABC4-84D0-47D4-B496-162B6E3A615F}" type="presParOf" srcId="{D091EAC7-9717-41C8-A124-B4812F3D8F0E}" destId="{49ACE2B1-2F21-4050-9E5D-C02F09BFCE68}" srcOrd="0" destOrd="0" presId="urn:microsoft.com/office/officeart/2008/layout/HorizontalMultiLevelHierarchy"/>
    <dgm:cxn modelId="{972D463E-0C30-4A61-BE6F-35B3AC315890}" type="presParOf" srcId="{EDCD9C3D-BA92-4FCA-A53C-5BBB941954D2}" destId="{F73CDA22-D2E0-4515-A67E-A721585DB922}" srcOrd="1" destOrd="0" presId="urn:microsoft.com/office/officeart/2008/layout/HorizontalMultiLevelHierarchy"/>
    <dgm:cxn modelId="{00ED6F67-EB8D-4B8A-9443-96D318A89F04}" type="presParOf" srcId="{F73CDA22-D2E0-4515-A67E-A721585DB922}" destId="{4C610A1B-9221-4C19-8328-6705B9077689}" srcOrd="0" destOrd="0" presId="urn:microsoft.com/office/officeart/2008/layout/HorizontalMultiLevelHierarchy"/>
    <dgm:cxn modelId="{E074FC28-74C3-4D61-9FAA-48468BC22069}" type="presParOf" srcId="{F73CDA22-D2E0-4515-A67E-A721585DB922}" destId="{51F41D23-A5A4-4032-90CB-42DB4E435923}" srcOrd="1" destOrd="0" presId="urn:microsoft.com/office/officeart/2008/layout/HorizontalMultiLevelHierarchy"/>
    <dgm:cxn modelId="{4CF4DC46-3FFD-4154-A815-2AB6F778075D}" type="presParOf" srcId="{51F41D23-A5A4-4032-90CB-42DB4E435923}" destId="{A9562C75-A082-4103-9EBA-F20AD40F84D8}" srcOrd="0" destOrd="0" presId="urn:microsoft.com/office/officeart/2008/layout/HorizontalMultiLevelHierarchy"/>
    <dgm:cxn modelId="{4C48ECD5-D03D-4C80-8EFE-5E98193A7110}" type="presParOf" srcId="{A9562C75-A082-4103-9EBA-F20AD40F84D8}" destId="{B4DEF812-8092-4744-B3A8-075E2B837F24}" srcOrd="0" destOrd="0" presId="urn:microsoft.com/office/officeart/2008/layout/HorizontalMultiLevelHierarchy"/>
    <dgm:cxn modelId="{FB0C2355-F3FE-4DB5-9AAA-B86C42EC9361}" type="presParOf" srcId="{51F41D23-A5A4-4032-90CB-42DB4E435923}" destId="{1A4C91C6-1F3A-4797-8BA4-F7846D6ECF5C}" srcOrd="1" destOrd="0" presId="urn:microsoft.com/office/officeart/2008/layout/HorizontalMultiLevelHierarchy"/>
    <dgm:cxn modelId="{2B182AAD-5548-42CB-9031-AFC51ECE4565}" type="presParOf" srcId="{1A4C91C6-1F3A-4797-8BA4-F7846D6ECF5C}" destId="{4EA5B2E2-2376-49E9-93E4-D2BE906AC786}" srcOrd="0" destOrd="0" presId="urn:microsoft.com/office/officeart/2008/layout/HorizontalMultiLevelHierarchy"/>
    <dgm:cxn modelId="{46B66196-D206-4B8B-A098-E2EBA7BD3B21}" type="presParOf" srcId="{1A4C91C6-1F3A-4797-8BA4-F7846D6ECF5C}" destId="{EA968B4F-CCB4-489A-81E9-4272BE615DF2}" srcOrd="1" destOrd="0" presId="urn:microsoft.com/office/officeart/2008/layout/HorizontalMultiLevelHierarchy"/>
    <dgm:cxn modelId="{38009276-AABD-4169-B5DA-3176A4526BC6}" type="presParOf" srcId="{EDCD9C3D-BA92-4FCA-A53C-5BBB941954D2}" destId="{8E5689C5-0E9F-4194-8A74-6A98F09917FB}" srcOrd="2" destOrd="0" presId="urn:microsoft.com/office/officeart/2008/layout/HorizontalMultiLevelHierarchy"/>
    <dgm:cxn modelId="{55444B9D-471E-4743-9131-B85C379D5AE2}" type="presParOf" srcId="{8E5689C5-0E9F-4194-8A74-6A98F09917FB}" destId="{1BA8A1F4-AD6A-4770-956D-018DA079C559}" srcOrd="0" destOrd="0" presId="urn:microsoft.com/office/officeart/2008/layout/HorizontalMultiLevelHierarchy"/>
    <dgm:cxn modelId="{EB2A83DD-5027-4CB5-B2B0-04E65AC089BF}" type="presParOf" srcId="{EDCD9C3D-BA92-4FCA-A53C-5BBB941954D2}" destId="{40056314-521E-4561-9AD9-ADA25D6220C4}" srcOrd="3" destOrd="0" presId="urn:microsoft.com/office/officeart/2008/layout/HorizontalMultiLevelHierarchy"/>
    <dgm:cxn modelId="{CD885705-2A38-4468-AC1C-A004A17C420A}" type="presParOf" srcId="{40056314-521E-4561-9AD9-ADA25D6220C4}" destId="{94C1015F-C85F-4E5D-8936-0FC6E968DC23}" srcOrd="0" destOrd="0" presId="urn:microsoft.com/office/officeart/2008/layout/HorizontalMultiLevelHierarchy"/>
    <dgm:cxn modelId="{3099EFDB-9962-430D-86BF-FD959788CFAE}" type="presParOf" srcId="{40056314-521E-4561-9AD9-ADA25D6220C4}" destId="{BC35BC97-786C-4B93-9744-9A168B44E286}" srcOrd="1" destOrd="0" presId="urn:microsoft.com/office/officeart/2008/layout/HorizontalMultiLevelHierarchy"/>
    <dgm:cxn modelId="{EDEDCA6B-BAD8-4B9D-A314-9E1025AC436B}" type="presParOf" srcId="{BC35BC97-786C-4B93-9744-9A168B44E286}" destId="{CC489900-3327-4C80-9DD0-3537E74788DB}" srcOrd="0" destOrd="0" presId="urn:microsoft.com/office/officeart/2008/layout/HorizontalMultiLevelHierarchy"/>
    <dgm:cxn modelId="{3BC59673-FFDB-4293-8DB9-215C4FE531C7}" type="presParOf" srcId="{CC489900-3327-4C80-9DD0-3537E74788DB}" destId="{CCAE9602-31CA-4B92-8A2A-55F77D2940D4}" srcOrd="0" destOrd="0" presId="urn:microsoft.com/office/officeart/2008/layout/HorizontalMultiLevelHierarchy"/>
    <dgm:cxn modelId="{B6A5E373-557B-4E53-A48B-D1F4A89C3EF0}" type="presParOf" srcId="{BC35BC97-786C-4B93-9744-9A168B44E286}" destId="{DF478A35-A646-4BD9-A4D5-F8D948FAC428}" srcOrd="1" destOrd="0" presId="urn:microsoft.com/office/officeart/2008/layout/HorizontalMultiLevelHierarchy"/>
    <dgm:cxn modelId="{B509151C-4D10-4CAF-B12D-A3A519495FDB}" type="presParOf" srcId="{DF478A35-A646-4BD9-A4D5-F8D948FAC428}" destId="{7F22EA1A-2185-4CCB-9A55-28B393FCFC3E}" srcOrd="0" destOrd="0" presId="urn:microsoft.com/office/officeart/2008/layout/HorizontalMultiLevelHierarchy"/>
    <dgm:cxn modelId="{489ADB0B-3621-4BC4-9287-B4891269F24B}" type="presParOf" srcId="{DF478A35-A646-4BD9-A4D5-F8D948FAC428}" destId="{6751E0D1-AE41-48A5-AF18-AECAE7A5408F}"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D819FD-EA1F-4371-B0C6-A00AC5FBEA95}">
      <dsp:nvSpPr>
        <dsp:cNvPr id="0" name=""/>
        <dsp:cNvSpPr/>
      </dsp:nvSpPr>
      <dsp:spPr>
        <a:xfrm>
          <a:off x="0" y="111139"/>
          <a:ext cx="7776864" cy="778232"/>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l" defTabSz="1333500">
            <a:lnSpc>
              <a:spcPct val="90000"/>
            </a:lnSpc>
            <a:spcBef>
              <a:spcPct val="0"/>
            </a:spcBef>
            <a:spcAft>
              <a:spcPct val="35000"/>
            </a:spcAft>
          </a:pPr>
          <a:r>
            <a:rPr lang="zh-TW" altLang="en-US" sz="3000" kern="1200" dirty="0" smtClean="0">
              <a:solidFill>
                <a:schemeClr val="tx1"/>
              </a:solidFill>
              <a:latin typeface="標楷體" panose="03000509000000000000" pitchFamily="65" charset="-120"/>
              <a:ea typeface="標楷體" panose="03000509000000000000" pitchFamily="65" charset="-120"/>
            </a:rPr>
            <a:t>第一章 總則</a:t>
          </a:r>
          <a:endParaRPr lang="zh-TW" altLang="en-US" sz="3000" kern="1200" dirty="0">
            <a:solidFill>
              <a:schemeClr val="tx1"/>
            </a:solidFill>
            <a:latin typeface="標楷體" panose="03000509000000000000" pitchFamily="65" charset="-120"/>
            <a:ea typeface="標楷體" panose="03000509000000000000" pitchFamily="65" charset="-120"/>
          </a:endParaRPr>
        </a:p>
      </dsp:txBody>
      <dsp:txXfrm>
        <a:off x="37990" y="149129"/>
        <a:ext cx="7700884" cy="702252"/>
      </dsp:txXfrm>
    </dsp:sp>
    <dsp:sp modelId="{40819B0A-611C-46C7-B34A-CD59CFA4242E}">
      <dsp:nvSpPr>
        <dsp:cNvPr id="0" name=""/>
        <dsp:cNvSpPr/>
      </dsp:nvSpPr>
      <dsp:spPr>
        <a:xfrm>
          <a:off x="0" y="897683"/>
          <a:ext cx="7776864" cy="496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6915" tIns="38100" rIns="213360" bIns="38100" numCol="1" spcCol="1270" anchor="t" anchorCtr="0">
          <a:noAutofit/>
        </a:bodyPr>
        <a:lstStyle/>
        <a:p>
          <a:pPr marL="228600" lvl="1" indent="-228600" algn="l" defTabSz="1022350">
            <a:lnSpc>
              <a:spcPct val="90000"/>
            </a:lnSpc>
            <a:spcBef>
              <a:spcPct val="0"/>
            </a:spcBef>
            <a:spcAft>
              <a:spcPct val="20000"/>
            </a:spcAft>
            <a:buChar char="••"/>
          </a:pPr>
          <a:r>
            <a:rPr lang="zh-TW" altLang="en-US" sz="2300" kern="1200" dirty="0" smtClean="0">
              <a:latin typeface="標楷體" panose="03000509000000000000" pitchFamily="65" charset="-120"/>
              <a:ea typeface="標楷體" panose="03000509000000000000" pitchFamily="65" charset="-120"/>
            </a:rPr>
            <a:t>規範本要點適用對象、支出 憑證之種類等通案性事項。</a:t>
          </a:r>
          <a:endParaRPr lang="zh-TW" altLang="en-US" sz="2300" kern="1200" dirty="0">
            <a:latin typeface="標楷體" panose="03000509000000000000" pitchFamily="65" charset="-120"/>
            <a:ea typeface="標楷體" panose="03000509000000000000" pitchFamily="65" charset="-120"/>
          </a:endParaRPr>
        </a:p>
      </dsp:txBody>
      <dsp:txXfrm>
        <a:off x="0" y="897683"/>
        <a:ext cx="7776864" cy="496800"/>
      </dsp:txXfrm>
    </dsp:sp>
    <dsp:sp modelId="{27110583-AB85-4D32-A3DC-CC2A9DC3DE8D}">
      <dsp:nvSpPr>
        <dsp:cNvPr id="0" name=""/>
        <dsp:cNvSpPr/>
      </dsp:nvSpPr>
      <dsp:spPr>
        <a:xfrm>
          <a:off x="0" y="1394483"/>
          <a:ext cx="7776864" cy="778232"/>
        </a:xfrm>
        <a:prstGeom prst="roundRect">
          <a:avLst/>
        </a:prstGeom>
        <a:solidFill>
          <a:schemeClr val="accent5">
            <a:hueOff val="-3676672"/>
            <a:satOff val="-5114"/>
            <a:lumOff val="-196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l" defTabSz="1333500">
            <a:lnSpc>
              <a:spcPct val="90000"/>
            </a:lnSpc>
            <a:spcBef>
              <a:spcPct val="0"/>
            </a:spcBef>
            <a:spcAft>
              <a:spcPct val="35000"/>
            </a:spcAft>
          </a:pPr>
          <a:r>
            <a:rPr lang="zh-TW" altLang="en-US" sz="3000" kern="1200" dirty="0" smtClean="0">
              <a:solidFill>
                <a:schemeClr val="tx1"/>
              </a:solidFill>
              <a:latin typeface="標楷體" panose="03000509000000000000" pitchFamily="65" charset="-120"/>
              <a:ea typeface="標楷體" panose="03000509000000000000" pitchFamily="65" charset="-120"/>
            </a:rPr>
            <a:t>第二章 支出憑證之取得</a:t>
          </a:r>
          <a:endParaRPr lang="zh-TW" altLang="en-US" sz="3000" kern="1200" dirty="0">
            <a:solidFill>
              <a:schemeClr val="tx1"/>
            </a:solidFill>
            <a:latin typeface="標楷體" panose="03000509000000000000" pitchFamily="65" charset="-120"/>
            <a:ea typeface="標楷體" panose="03000509000000000000" pitchFamily="65" charset="-120"/>
          </a:endParaRPr>
        </a:p>
      </dsp:txBody>
      <dsp:txXfrm>
        <a:off x="37990" y="1432473"/>
        <a:ext cx="7700884" cy="702252"/>
      </dsp:txXfrm>
    </dsp:sp>
    <dsp:sp modelId="{5289B26F-19B0-4CF9-80D3-9CA0F20EB0EB}">
      <dsp:nvSpPr>
        <dsp:cNvPr id="0" name=""/>
        <dsp:cNvSpPr/>
      </dsp:nvSpPr>
      <dsp:spPr>
        <a:xfrm>
          <a:off x="0" y="2172716"/>
          <a:ext cx="7776864" cy="496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6915" tIns="38100" rIns="213360" bIns="38100" numCol="1" spcCol="1270" anchor="t" anchorCtr="0">
          <a:noAutofit/>
        </a:bodyPr>
        <a:lstStyle/>
        <a:p>
          <a:pPr marL="228600" lvl="1" indent="-228600" algn="l" defTabSz="1022350">
            <a:lnSpc>
              <a:spcPct val="90000"/>
            </a:lnSpc>
            <a:spcBef>
              <a:spcPct val="0"/>
            </a:spcBef>
            <a:spcAft>
              <a:spcPct val="20000"/>
            </a:spcAft>
            <a:buChar char="••"/>
          </a:pPr>
          <a:r>
            <a:rPr lang="zh-TW" altLang="en-US" sz="2300" kern="1200" dirty="0" smtClean="0">
              <a:latin typeface="標楷體" panose="03000509000000000000" pitchFamily="65" charset="-120"/>
              <a:ea typeface="標楷體" panose="03000509000000000000" pitchFamily="65" charset="-120"/>
            </a:rPr>
            <a:t>明確規範取得各種支出憑證應注意事項</a:t>
          </a:r>
          <a:endParaRPr lang="zh-TW" altLang="en-US" sz="2300" kern="1200" dirty="0">
            <a:latin typeface="標楷體" panose="03000509000000000000" pitchFamily="65" charset="-120"/>
            <a:ea typeface="標楷體" panose="03000509000000000000" pitchFamily="65" charset="-120"/>
          </a:endParaRPr>
        </a:p>
      </dsp:txBody>
      <dsp:txXfrm>
        <a:off x="0" y="2172716"/>
        <a:ext cx="7776864" cy="496800"/>
      </dsp:txXfrm>
    </dsp:sp>
    <dsp:sp modelId="{C277025B-2C4A-499B-8B77-4ABB9C3998D3}">
      <dsp:nvSpPr>
        <dsp:cNvPr id="0" name=""/>
        <dsp:cNvSpPr/>
      </dsp:nvSpPr>
      <dsp:spPr>
        <a:xfrm>
          <a:off x="0" y="2669516"/>
          <a:ext cx="7776864" cy="778232"/>
        </a:xfrm>
        <a:prstGeom prst="roundRect">
          <a:avLst/>
        </a:prstGeom>
        <a:solidFill>
          <a:schemeClr val="accent5">
            <a:hueOff val="-7353344"/>
            <a:satOff val="-10228"/>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l" defTabSz="1333500">
            <a:lnSpc>
              <a:spcPct val="90000"/>
            </a:lnSpc>
            <a:spcBef>
              <a:spcPct val="0"/>
            </a:spcBef>
            <a:spcAft>
              <a:spcPct val="35000"/>
            </a:spcAft>
          </a:pPr>
          <a:r>
            <a:rPr lang="zh-TW" altLang="en-US" sz="3000" kern="1200" dirty="0" smtClean="0">
              <a:solidFill>
                <a:schemeClr val="tx1"/>
              </a:solidFill>
              <a:latin typeface="標楷體" panose="03000509000000000000" pitchFamily="65" charset="-120"/>
              <a:ea typeface="標楷體" panose="03000509000000000000" pitchFamily="65" charset="-120"/>
            </a:rPr>
            <a:t>第三章 支出憑證之處理及審核</a:t>
          </a:r>
          <a:endParaRPr lang="zh-TW" altLang="en-US" sz="3000" kern="1200" dirty="0">
            <a:solidFill>
              <a:schemeClr val="tx1"/>
            </a:solidFill>
            <a:latin typeface="標楷體" panose="03000509000000000000" pitchFamily="65" charset="-120"/>
            <a:ea typeface="標楷體" panose="03000509000000000000" pitchFamily="65" charset="-120"/>
          </a:endParaRPr>
        </a:p>
      </dsp:txBody>
      <dsp:txXfrm>
        <a:off x="37990" y="2707506"/>
        <a:ext cx="7700884" cy="702252"/>
      </dsp:txXfrm>
    </dsp:sp>
    <dsp:sp modelId="{61564A0D-279C-4553-8ECC-3022BDCA9B4C}">
      <dsp:nvSpPr>
        <dsp:cNvPr id="0" name=""/>
        <dsp:cNvSpPr/>
      </dsp:nvSpPr>
      <dsp:spPr>
        <a:xfrm>
          <a:off x="0" y="3447749"/>
          <a:ext cx="7776864" cy="496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6915" tIns="38100" rIns="213360" bIns="38100" numCol="1" spcCol="1270" anchor="t" anchorCtr="0">
          <a:noAutofit/>
        </a:bodyPr>
        <a:lstStyle/>
        <a:p>
          <a:pPr marL="228600" lvl="1" indent="-228600" algn="l" defTabSz="1022350">
            <a:lnSpc>
              <a:spcPct val="90000"/>
            </a:lnSpc>
            <a:spcBef>
              <a:spcPct val="0"/>
            </a:spcBef>
            <a:spcAft>
              <a:spcPct val="20000"/>
            </a:spcAft>
            <a:buChar char="••"/>
          </a:pPr>
          <a:r>
            <a:rPr lang="zh-TW" altLang="en-US" sz="2300" kern="1200" dirty="0" smtClean="0">
              <a:latin typeface="標楷體" panose="03000509000000000000" pitchFamily="65" charset="-120"/>
              <a:ea typeface="標楷體" panose="03000509000000000000" pitchFamily="65" charset="-120"/>
            </a:rPr>
            <a:t>規範各機關取得本要點規定支出憑證之處理及審核作業</a:t>
          </a:r>
          <a:endParaRPr lang="zh-TW" altLang="en-US" sz="2300" kern="1200" dirty="0">
            <a:latin typeface="標楷體" panose="03000509000000000000" pitchFamily="65" charset="-120"/>
            <a:ea typeface="標楷體" panose="03000509000000000000" pitchFamily="65" charset="-120"/>
          </a:endParaRPr>
        </a:p>
      </dsp:txBody>
      <dsp:txXfrm>
        <a:off x="0" y="3447749"/>
        <a:ext cx="7776864" cy="4968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F400DE-26FE-4F19-A9F1-F0076BD41FD3}">
      <dsp:nvSpPr>
        <dsp:cNvPr id="0" name=""/>
        <dsp:cNvSpPr/>
      </dsp:nvSpPr>
      <dsp:spPr>
        <a:xfrm>
          <a:off x="2509" y="38921"/>
          <a:ext cx="2446303" cy="691200"/>
        </a:xfrm>
        <a:prstGeom prst="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w="6350" cap="flat" cmpd="sng" algn="ctr">
          <a:solidFill>
            <a:schemeClr val="accent5">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lang="zh-TW" altLang="en-US" sz="2400" kern="1200" dirty="0" smtClean="0">
              <a:latin typeface="標楷體" panose="03000509000000000000" pitchFamily="65" charset="-120"/>
              <a:ea typeface="標楷體" panose="03000509000000000000" pitchFamily="65" charset="-120"/>
            </a:rPr>
            <a:t>適用對象</a:t>
          </a:r>
          <a:endParaRPr lang="zh-TW" altLang="en-US" sz="2400" kern="1200" dirty="0">
            <a:latin typeface="標楷體" panose="03000509000000000000" pitchFamily="65" charset="-120"/>
            <a:ea typeface="標楷體" panose="03000509000000000000" pitchFamily="65" charset="-120"/>
          </a:endParaRPr>
        </a:p>
      </dsp:txBody>
      <dsp:txXfrm>
        <a:off x="2509" y="38921"/>
        <a:ext cx="2446303" cy="691200"/>
      </dsp:txXfrm>
    </dsp:sp>
    <dsp:sp modelId="{39C231A1-E71E-4A51-88A3-970F5004E876}">
      <dsp:nvSpPr>
        <dsp:cNvPr id="0" name=""/>
        <dsp:cNvSpPr/>
      </dsp:nvSpPr>
      <dsp:spPr>
        <a:xfrm>
          <a:off x="2509" y="730121"/>
          <a:ext cx="2446303" cy="3186945"/>
        </a:xfrm>
        <a:prstGeom prst="rect">
          <a:avLst/>
        </a:prstGeom>
        <a:solidFill>
          <a:schemeClr val="accent5">
            <a:tint val="40000"/>
            <a:alpha val="90000"/>
            <a:hueOff val="0"/>
            <a:satOff val="0"/>
            <a:lumOff val="0"/>
            <a:alphaOff val="0"/>
          </a:schemeClr>
        </a:solidFill>
        <a:ln w="6350" cap="flat" cmpd="sng" algn="ctr">
          <a:solidFill>
            <a:schemeClr val="accent5">
              <a:tint val="40000"/>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just" defTabSz="1066800">
            <a:lnSpc>
              <a:spcPct val="90000"/>
            </a:lnSpc>
            <a:spcBef>
              <a:spcPct val="0"/>
            </a:spcBef>
            <a:spcAft>
              <a:spcPct val="15000"/>
            </a:spcAft>
            <a:buChar char="••"/>
          </a:pPr>
          <a:r>
            <a:rPr lang="zh-TW" altLang="en-US" sz="2400" kern="1200" dirty="0" smtClean="0">
              <a:latin typeface="標楷體" panose="03000509000000000000" pitchFamily="65" charset="-120"/>
              <a:ea typeface="標楷體" panose="03000509000000000000" pitchFamily="65" charset="-120"/>
            </a:rPr>
            <a:t>政府及其所屬各機關</a:t>
          </a:r>
          <a:r>
            <a:rPr lang="en-US" altLang="zh-TW" sz="2400" kern="1200" dirty="0" smtClean="0">
              <a:latin typeface="標楷體" panose="03000509000000000000" pitchFamily="65" charset="-120"/>
              <a:ea typeface="標楷體" panose="03000509000000000000" pitchFamily="65" charset="-120"/>
            </a:rPr>
            <a:t>(</a:t>
          </a:r>
          <a:r>
            <a:rPr lang="zh-TW" altLang="en-US" sz="2400" kern="1200" dirty="0" smtClean="0">
              <a:latin typeface="標楷體" panose="03000509000000000000" pitchFamily="65" charset="-120"/>
              <a:ea typeface="標楷體" panose="03000509000000000000" pitchFamily="65" charset="-120"/>
            </a:rPr>
            <a:t>構</a:t>
          </a:r>
          <a:r>
            <a:rPr lang="en-US" altLang="zh-TW" sz="2400" kern="1200" dirty="0" smtClean="0">
              <a:latin typeface="標楷體" panose="03000509000000000000" pitchFamily="65" charset="-120"/>
              <a:ea typeface="標楷體" panose="03000509000000000000" pitchFamily="65" charset="-120"/>
            </a:rPr>
            <a:t>)</a:t>
          </a:r>
          <a:r>
            <a:rPr lang="zh-TW" altLang="en-US" sz="2400" kern="1200" dirty="0" smtClean="0">
              <a:latin typeface="標楷體" panose="03000509000000000000" pitchFamily="65" charset="-120"/>
              <a:ea typeface="標楷體" panose="03000509000000000000" pitchFamily="65" charset="-120"/>
            </a:rPr>
            <a:t>、學校</a:t>
          </a:r>
          <a:endParaRPr lang="zh-TW" altLang="en-US" sz="2400" kern="1200" dirty="0">
            <a:latin typeface="標楷體" panose="03000509000000000000" pitchFamily="65" charset="-120"/>
            <a:ea typeface="標楷體" panose="03000509000000000000" pitchFamily="65" charset="-120"/>
          </a:endParaRPr>
        </a:p>
      </dsp:txBody>
      <dsp:txXfrm>
        <a:off x="2509" y="730121"/>
        <a:ext cx="2446303" cy="3186945"/>
      </dsp:txXfrm>
    </dsp:sp>
    <dsp:sp modelId="{1330C782-1761-4A63-A665-FBA9EBDAA85E}">
      <dsp:nvSpPr>
        <dsp:cNvPr id="0" name=""/>
        <dsp:cNvSpPr/>
      </dsp:nvSpPr>
      <dsp:spPr>
        <a:xfrm>
          <a:off x="2791294" y="38921"/>
          <a:ext cx="2446303" cy="691200"/>
        </a:xfrm>
        <a:prstGeom prst="rect">
          <a:avLst/>
        </a:prstGeom>
        <a:gradFill rotWithShape="0">
          <a:gsLst>
            <a:gs pos="0">
              <a:schemeClr val="accent5">
                <a:hueOff val="-3676672"/>
                <a:satOff val="-5114"/>
                <a:lumOff val="-1961"/>
                <a:alphaOff val="0"/>
                <a:satMod val="103000"/>
                <a:lumMod val="102000"/>
                <a:tint val="94000"/>
              </a:schemeClr>
            </a:gs>
            <a:gs pos="50000">
              <a:schemeClr val="accent5">
                <a:hueOff val="-3676672"/>
                <a:satOff val="-5114"/>
                <a:lumOff val="-1961"/>
                <a:alphaOff val="0"/>
                <a:satMod val="110000"/>
                <a:lumMod val="100000"/>
                <a:shade val="100000"/>
              </a:schemeClr>
            </a:gs>
            <a:gs pos="100000">
              <a:schemeClr val="accent5">
                <a:hueOff val="-3676672"/>
                <a:satOff val="-5114"/>
                <a:lumOff val="-1961"/>
                <a:alphaOff val="0"/>
                <a:lumMod val="99000"/>
                <a:satMod val="120000"/>
                <a:shade val="78000"/>
              </a:schemeClr>
            </a:gs>
          </a:gsLst>
          <a:lin ang="5400000" scaled="0"/>
        </a:gradFill>
        <a:ln w="6350" cap="flat" cmpd="sng" algn="ctr">
          <a:solidFill>
            <a:schemeClr val="accent5">
              <a:hueOff val="-3676672"/>
              <a:satOff val="-5114"/>
              <a:lumOff val="-1961"/>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lang="zh-TW" altLang="en-US" sz="2400" kern="1200" dirty="0" smtClean="0">
              <a:latin typeface="標楷體" panose="03000509000000000000" pitchFamily="65" charset="-120"/>
              <a:ea typeface="標楷體" panose="03000509000000000000" pitchFamily="65" charset="-120"/>
            </a:rPr>
            <a:t>支出憑證</a:t>
          </a:r>
          <a:endParaRPr lang="zh-TW" altLang="en-US" sz="2400" kern="1200" dirty="0">
            <a:latin typeface="標楷體" panose="03000509000000000000" pitchFamily="65" charset="-120"/>
            <a:ea typeface="標楷體" panose="03000509000000000000" pitchFamily="65" charset="-120"/>
          </a:endParaRPr>
        </a:p>
      </dsp:txBody>
      <dsp:txXfrm>
        <a:off x="2791294" y="38921"/>
        <a:ext cx="2446303" cy="691200"/>
      </dsp:txXfrm>
    </dsp:sp>
    <dsp:sp modelId="{ED816DD4-19D5-4568-A600-73A0BECFF941}">
      <dsp:nvSpPr>
        <dsp:cNvPr id="0" name=""/>
        <dsp:cNvSpPr/>
      </dsp:nvSpPr>
      <dsp:spPr>
        <a:xfrm>
          <a:off x="2791294" y="730121"/>
          <a:ext cx="2446303" cy="3186945"/>
        </a:xfrm>
        <a:prstGeom prst="rect">
          <a:avLst/>
        </a:prstGeom>
        <a:solidFill>
          <a:schemeClr val="accent5">
            <a:tint val="40000"/>
            <a:alpha val="90000"/>
            <a:hueOff val="-3695877"/>
            <a:satOff val="-6408"/>
            <a:lumOff val="-644"/>
            <a:alphaOff val="0"/>
          </a:schemeClr>
        </a:solidFill>
        <a:ln w="6350" cap="flat" cmpd="sng" algn="ctr">
          <a:solidFill>
            <a:schemeClr val="accent5">
              <a:tint val="40000"/>
              <a:alpha val="90000"/>
              <a:hueOff val="-3695877"/>
              <a:satOff val="-6408"/>
              <a:lumOff val="-644"/>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Char char="••"/>
          </a:pPr>
          <a:r>
            <a:rPr lang="zh-TW" altLang="en-US" sz="2400" kern="1200" dirty="0" smtClean="0">
              <a:latin typeface="標楷體" panose="03000509000000000000" pitchFamily="65" charset="-120"/>
              <a:ea typeface="標楷體" panose="03000509000000000000" pitchFamily="65" charset="-120"/>
            </a:rPr>
            <a:t>證明支付事實</a:t>
          </a:r>
          <a:endParaRPr lang="zh-TW" altLang="en-US" sz="2400" kern="1200" dirty="0">
            <a:latin typeface="標楷體" panose="03000509000000000000" pitchFamily="65" charset="-120"/>
            <a:ea typeface="標楷體" panose="03000509000000000000" pitchFamily="65" charset="-120"/>
          </a:endParaRPr>
        </a:p>
        <a:p>
          <a:pPr marL="228600" lvl="1" indent="-228600" algn="l" defTabSz="1066800">
            <a:lnSpc>
              <a:spcPct val="90000"/>
            </a:lnSpc>
            <a:spcBef>
              <a:spcPct val="0"/>
            </a:spcBef>
            <a:spcAft>
              <a:spcPct val="15000"/>
            </a:spcAft>
            <a:buChar char="••"/>
          </a:pPr>
          <a:r>
            <a:rPr lang="zh-TW" altLang="en-US" sz="2400" kern="1200" dirty="0" smtClean="0">
              <a:latin typeface="標楷體" panose="03000509000000000000" pitchFamily="65" charset="-120"/>
              <a:ea typeface="標楷體" panose="03000509000000000000" pitchFamily="65" charset="-120"/>
            </a:rPr>
            <a:t>收據</a:t>
          </a:r>
          <a:endParaRPr lang="zh-TW" altLang="en-US" sz="2400" kern="1200" dirty="0">
            <a:latin typeface="標楷體" panose="03000509000000000000" pitchFamily="65" charset="-120"/>
            <a:ea typeface="標楷體" panose="03000509000000000000" pitchFamily="65" charset="-120"/>
          </a:endParaRPr>
        </a:p>
        <a:p>
          <a:pPr marL="228600" lvl="1" indent="-228600" algn="l" defTabSz="1066800">
            <a:lnSpc>
              <a:spcPct val="90000"/>
            </a:lnSpc>
            <a:spcBef>
              <a:spcPct val="0"/>
            </a:spcBef>
            <a:spcAft>
              <a:spcPct val="15000"/>
            </a:spcAft>
            <a:buChar char="••"/>
          </a:pPr>
          <a:r>
            <a:rPr lang="zh-TW" altLang="en-US" sz="2400" kern="1200" dirty="0" smtClean="0">
              <a:latin typeface="標楷體" panose="03000509000000000000" pitchFamily="65" charset="-120"/>
              <a:ea typeface="標楷體" panose="03000509000000000000" pitchFamily="65" charset="-120"/>
            </a:rPr>
            <a:t>統一發票</a:t>
          </a:r>
          <a:endParaRPr lang="zh-TW" altLang="en-US" sz="2400" kern="1200" dirty="0">
            <a:latin typeface="標楷體" panose="03000509000000000000" pitchFamily="65" charset="-120"/>
            <a:ea typeface="標楷體" panose="03000509000000000000" pitchFamily="65" charset="-120"/>
          </a:endParaRPr>
        </a:p>
        <a:p>
          <a:pPr marL="228600" lvl="1" indent="-228600" algn="l" defTabSz="1066800">
            <a:lnSpc>
              <a:spcPct val="90000"/>
            </a:lnSpc>
            <a:spcBef>
              <a:spcPct val="0"/>
            </a:spcBef>
            <a:spcAft>
              <a:spcPct val="15000"/>
            </a:spcAft>
            <a:buChar char="••"/>
          </a:pPr>
          <a:r>
            <a:rPr lang="zh-TW" altLang="en-US" sz="2400" kern="1200" dirty="0" smtClean="0">
              <a:latin typeface="標楷體" panose="03000509000000000000" pitchFamily="65" charset="-120"/>
              <a:ea typeface="標楷體" panose="03000509000000000000" pitchFamily="65" charset="-120"/>
            </a:rPr>
            <a:t>表單</a:t>
          </a:r>
          <a:endParaRPr lang="zh-TW" altLang="en-US" sz="2400" kern="1200" dirty="0">
            <a:latin typeface="標楷體" panose="03000509000000000000" pitchFamily="65" charset="-120"/>
            <a:ea typeface="標楷體" panose="03000509000000000000" pitchFamily="65" charset="-120"/>
          </a:endParaRPr>
        </a:p>
        <a:p>
          <a:pPr marL="228600" lvl="1" indent="-228600" algn="l" defTabSz="1066800">
            <a:lnSpc>
              <a:spcPct val="90000"/>
            </a:lnSpc>
            <a:spcBef>
              <a:spcPct val="0"/>
            </a:spcBef>
            <a:spcAft>
              <a:spcPct val="15000"/>
            </a:spcAft>
            <a:buChar char="••"/>
          </a:pPr>
          <a:r>
            <a:rPr lang="zh-TW" altLang="en-US" sz="2400" kern="1200" dirty="0" smtClean="0">
              <a:latin typeface="標楷體" panose="03000509000000000000" pitchFamily="65" charset="-120"/>
              <a:ea typeface="標楷體" panose="03000509000000000000" pitchFamily="65" charset="-120"/>
            </a:rPr>
            <a:t>其他書據</a:t>
          </a:r>
          <a:endParaRPr lang="zh-TW" altLang="en-US" sz="2400" kern="1200" dirty="0">
            <a:latin typeface="標楷體" panose="03000509000000000000" pitchFamily="65" charset="-120"/>
            <a:ea typeface="標楷體" panose="03000509000000000000" pitchFamily="65" charset="-120"/>
          </a:endParaRPr>
        </a:p>
        <a:p>
          <a:pPr marL="228600" lvl="1" indent="-228600" algn="l" defTabSz="1066800">
            <a:lnSpc>
              <a:spcPct val="90000"/>
            </a:lnSpc>
            <a:spcBef>
              <a:spcPct val="0"/>
            </a:spcBef>
            <a:spcAft>
              <a:spcPct val="15000"/>
            </a:spcAft>
            <a:buChar char="••"/>
          </a:pPr>
          <a:r>
            <a:rPr lang="zh-TW" altLang="en-US" sz="2400" kern="1200" dirty="0" smtClean="0">
              <a:latin typeface="標楷體" panose="03000509000000000000" pitchFamily="65" charset="-120"/>
              <a:ea typeface="標楷體" panose="03000509000000000000" pitchFamily="65" charset="-120"/>
            </a:rPr>
            <a:t>含網路下載列印者</a:t>
          </a:r>
          <a:endParaRPr lang="zh-TW" altLang="en-US" sz="2400" kern="1200" dirty="0">
            <a:latin typeface="標楷體" panose="03000509000000000000" pitchFamily="65" charset="-120"/>
            <a:ea typeface="標楷體" panose="03000509000000000000" pitchFamily="65" charset="-120"/>
          </a:endParaRPr>
        </a:p>
      </dsp:txBody>
      <dsp:txXfrm>
        <a:off x="2791294" y="730121"/>
        <a:ext cx="2446303" cy="3186945"/>
      </dsp:txXfrm>
    </dsp:sp>
    <dsp:sp modelId="{2C4B9BD2-F137-4234-B7DF-9004C6A68B95}">
      <dsp:nvSpPr>
        <dsp:cNvPr id="0" name=""/>
        <dsp:cNvSpPr/>
      </dsp:nvSpPr>
      <dsp:spPr>
        <a:xfrm>
          <a:off x="5582588" y="22298"/>
          <a:ext cx="2446303" cy="691200"/>
        </a:xfrm>
        <a:prstGeom prst="rect">
          <a:avLst/>
        </a:prstGeom>
        <a:gradFill rotWithShape="0">
          <a:gsLst>
            <a:gs pos="0">
              <a:schemeClr val="accent5">
                <a:hueOff val="-7353344"/>
                <a:satOff val="-10228"/>
                <a:lumOff val="-3922"/>
                <a:alphaOff val="0"/>
                <a:satMod val="103000"/>
                <a:lumMod val="102000"/>
                <a:tint val="94000"/>
              </a:schemeClr>
            </a:gs>
            <a:gs pos="50000">
              <a:schemeClr val="accent5">
                <a:hueOff val="-7353344"/>
                <a:satOff val="-10228"/>
                <a:lumOff val="-3922"/>
                <a:alphaOff val="0"/>
                <a:satMod val="110000"/>
                <a:lumMod val="100000"/>
                <a:shade val="100000"/>
              </a:schemeClr>
            </a:gs>
            <a:gs pos="100000">
              <a:schemeClr val="accent5">
                <a:hueOff val="-7353344"/>
                <a:satOff val="-10228"/>
                <a:lumOff val="-3922"/>
                <a:alphaOff val="0"/>
                <a:lumMod val="99000"/>
                <a:satMod val="120000"/>
                <a:shade val="78000"/>
              </a:schemeClr>
            </a:gs>
          </a:gsLst>
          <a:lin ang="5400000" scaled="0"/>
        </a:gradFill>
        <a:ln w="6350" cap="flat" cmpd="sng" algn="ctr">
          <a:solidFill>
            <a:schemeClr val="accent5">
              <a:hueOff val="-7353344"/>
              <a:satOff val="-10228"/>
              <a:lumOff val="-3922"/>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lang="zh-TW" altLang="en-US" sz="2400" kern="1200" dirty="0" smtClean="0">
              <a:solidFill>
                <a:schemeClr val="bg1"/>
              </a:solidFill>
              <a:latin typeface="標楷體" panose="03000509000000000000" pitchFamily="65" charset="-120"/>
              <a:ea typeface="標楷體" panose="03000509000000000000" pitchFamily="65" charset="-120"/>
            </a:rPr>
            <a:t>誠信原則</a:t>
          </a:r>
          <a:endParaRPr lang="zh-TW" altLang="en-US" sz="2400" kern="1200" dirty="0">
            <a:solidFill>
              <a:schemeClr val="bg1"/>
            </a:solidFill>
            <a:latin typeface="標楷體" panose="03000509000000000000" pitchFamily="65" charset="-120"/>
            <a:ea typeface="標楷體" panose="03000509000000000000" pitchFamily="65" charset="-120"/>
          </a:endParaRPr>
        </a:p>
      </dsp:txBody>
      <dsp:txXfrm>
        <a:off x="5582588" y="22298"/>
        <a:ext cx="2446303" cy="691200"/>
      </dsp:txXfrm>
    </dsp:sp>
    <dsp:sp modelId="{F4D16049-CCA0-4697-87A4-80BC1EFE918B}">
      <dsp:nvSpPr>
        <dsp:cNvPr id="0" name=""/>
        <dsp:cNvSpPr/>
      </dsp:nvSpPr>
      <dsp:spPr>
        <a:xfrm>
          <a:off x="5580079" y="730121"/>
          <a:ext cx="2446303" cy="3186945"/>
        </a:xfrm>
        <a:prstGeom prst="rect">
          <a:avLst/>
        </a:prstGeom>
        <a:solidFill>
          <a:schemeClr val="accent5">
            <a:tint val="40000"/>
            <a:alpha val="90000"/>
            <a:hueOff val="-7391755"/>
            <a:satOff val="-12816"/>
            <a:lumOff val="-1289"/>
            <a:alphaOff val="0"/>
          </a:schemeClr>
        </a:solidFill>
        <a:ln w="6350" cap="flat" cmpd="sng" algn="ctr">
          <a:solidFill>
            <a:schemeClr val="accent5">
              <a:tint val="40000"/>
              <a:alpha val="90000"/>
              <a:hueOff val="-7391755"/>
              <a:satOff val="-12816"/>
              <a:lumOff val="-1289"/>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Char char="••"/>
          </a:pPr>
          <a:r>
            <a:rPr lang="zh-TW" altLang="en-US" sz="2400" kern="1200" dirty="0" smtClean="0">
              <a:solidFill>
                <a:srgbClr val="FF0000"/>
              </a:solidFill>
              <a:latin typeface="標楷體" panose="03000509000000000000" pitchFamily="65" charset="-120"/>
              <a:ea typeface="標楷體" panose="03000509000000000000" pitchFamily="65" charset="-120"/>
            </a:rPr>
            <a:t>各機關員工</a:t>
          </a:r>
          <a:r>
            <a:rPr lang="zh-TW" altLang="en-US" sz="2400" kern="1200" dirty="0" smtClean="0">
              <a:latin typeface="標楷體" panose="03000509000000000000" pitchFamily="65" charset="-120"/>
              <a:ea typeface="標楷體" panose="03000509000000000000" pitchFamily="65" charset="-120"/>
            </a:rPr>
            <a:t>申請支付款項，</a:t>
          </a:r>
          <a:r>
            <a:rPr lang="zh-TW" altLang="en-US" sz="2400" kern="1200" dirty="0" smtClean="0">
              <a:solidFill>
                <a:srgbClr val="FF0000"/>
              </a:solidFill>
              <a:latin typeface="標楷體" panose="03000509000000000000" pitchFamily="65" charset="-120"/>
              <a:ea typeface="標楷體" panose="03000509000000000000" pitchFamily="65" charset="-120"/>
            </a:rPr>
            <a:t>應本</a:t>
          </a:r>
          <a:r>
            <a:rPr lang="zh-TW" altLang="en-US" sz="2400" u="sng" kern="1200" dirty="0" smtClean="0">
              <a:solidFill>
                <a:srgbClr val="FF0000"/>
              </a:solidFill>
              <a:latin typeface="標楷體" panose="03000509000000000000" pitchFamily="65" charset="-120"/>
              <a:ea typeface="標楷體" panose="03000509000000000000" pitchFamily="65" charset="-120"/>
            </a:rPr>
            <a:t>誠信原則</a:t>
          </a:r>
          <a:r>
            <a:rPr lang="zh-TW" altLang="en-US" sz="2400" kern="1200" dirty="0" smtClean="0">
              <a:latin typeface="標楷體" panose="03000509000000000000" pitchFamily="65" charset="-120"/>
              <a:ea typeface="標楷體" panose="03000509000000000000" pitchFamily="65" charset="-120"/>
            </a:rPr>
            <a:t>對所提出之支出憑證之支付事實</a:t>
          </a:r>
          <a:r>
            <a:rPr lang="zh-TW" altLang="en-US" sz="2400" kern="1200" dirty="0" smtClean="0">
              <a:solidFill>
                <a:srgbClr val="FF0000"/>
              </a:solidFill>
              <a:latin typeface="標楷體" panose="03000509000000000000" pitchFamily="65" charset="-120"/>
              <a:ea typeface="標楷體" panose="03000509000000000000" pitchFamily="65" charset="-120"/>
            </a:rPr>
            <a:t>真實性</a:t>
          </a:r>
          <a:r>
            <a:rPr lang="zh-TW" altLang="en-US" sz="2400" kern="1200" dirty="0" smtClean="0">
              <a:latin typeface="標楷體" panose="03000509000000000000" pitchFamily="65" charset="-120"/>
              <a:ea typeface="標楷體" panose="03000509000000000000" pitchFamily="65" charset="-120"/>
            </a:rPr>
            <a:t>負責，</a:t>
          </a:r>
          <a:r>
            <a:rPr lang="zh-TW" altLang="en-US" sz="2400" b="1" kern="1200" dirty="0" smtClean="0">
              <a:solidFill>
                <a:srgbClr val="FF0000"/>
              </a:solidFill>
              <a:latin typeface="標楷體" panose="03000509000000000000" pitchFamily="65" charset="-120"/>
              <a:ea typeface="標楷體" panose="03000509000000000000" pitchFamily="65" charset="-120"/>
            </a:rPr>
            <a:t>不實者應負相關責任。</a:t>
          </a:r>
          <a:endParaRPr lang="zh-TW" altLang="en-US" sz="2400" b="1" kern="1200" dirty="0">
            <a:solidFill>
              <a:srgbClr val="FF0000"/>
            </a:solidFill>
            <a:latin typeface="標楷體" panose="03000509000000000000" pitchFamily="65" charset="-120"/>
            <a:ea typeface="標楷體" panose="03000509000000000000" pitchFamily="65" charset="-120"/>
          </a:endParaRPr>
        </a:p>
      </dsp:txBody>
      <dsp:txXfrm>
        <a:off x="5580079" y="730121"/>
        <a:ext cx="2446303" cy="318694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489900-3327-4C80-9DD0-3537E74788DB}">
      <dsp:nvSpPr>
        <dsp:cNvPr id="0" name=""/>
        <dsp:cNvSpPr/>
      </dsp:nvSpPr>
      <dsp:spPr>
        <a:xfrm>
          <a:off x="4134911" y="2188739"/>
          <a:ext cx="419375" cy="91440"/>
        </a:xfrm>
        <a:custGeom>
          <a:avLst/>
          <a:gdLst/>
          <a:ahLst/>
          <a:cxnLst/>
          <a:rect l="0" t="0" r="0" b="0"/>
          <a:pathLst>
            <a:path>
              <a:moveTo>
                <a:pt x="0" y="45720"/>
              </a:moveTo>
              <a:lnTo>
                <a:pt x="419375" y="45720"/>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TW" altLang="en-US" sz="500" kern="1200"/>
        </a:p>
      </dsp:txBody>
      <dsp:txXfrm>
        <a:off x="4334115" y="2223974"/>
        <a:ext cx="20968" cy="20968"/>
      </dsp:txXfrm>
    </dsp:sp>
    <dsp:sp modelId="{8E5689C5-0E9F-4194-8A74-6A98F09917FB}">
      <dsp:nvSpPr>
        <dsp:cNvPr id="0" name=""/>
        <dsp:cNvSpPr/>
      </dsp:nvSpPr>
      <dsp:spPr>
        <a:xfrm>
          <a:off x="1184337" y="1688930"/>
          <a:ext cx="478625" cy="545529"/>
        </a:xfrm>
        <a:custGeom>
          <a:avLst/>
          <a:gdLst/>
          <a:ahLst/>
          <a:cxnLst/>
          <a:rect l="0" t="0" r="0" b="0"/>
          <a:pathLst>
            <a:path>
              <a:moveTo>
                <a:pt x="0" y="0"/>
              </a:moveTo>
              <a:lnTo>
                <a:pt x="239312" y="0"/>
              </a:lnTo>
              <a:lnTo>
                <a:pt x="239312" y="545529"/>
              </a:lnTo>
              <a:lnTo>
                <a:pt x="478625" y="545529"/>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
            <a:lnSpc>
              <a:spcPct val="90000"/>
            </a:lnSpc>
            <a:spcBef>
              <a:spcPct val="0"/>
            </a:spcBef>
            <a:spcAft>
              <a:spcPct val="35000"/>
            </a:spcAft>
          </a:pPr>
          <a:endParaRPr lang="zh-TW" altLang="en-US" sz="200" kern="1200">
            <a:solidFill>
              <a:schemeClr val="tx1">
                <a:lumMod val="95000"/>
                <a:lumOff val="5000"/>
              </a:schemeClr>
            </a:solidFill>
            <a:latin typeface="Adobe 繁黑體 Std B" pitchFamily="34" charset="-120"/>
            <a:ea typeface="Adobe 繁黑體 Std B" pitchFamily="34" charset="-120"/>
          </a:endParaRPr>
        </a:p>
      </dsp:txBody>
      <dsp:txXfrm>
        <a:off x="1405507" y="1943551"/>
        <a:ext cx="36286" cy="36286"/>
      </dsp:txXfrm>
    </dsp:sp>
    <dsp:sp modelId="{A9562C75-A082-4103-9EBA-F20AD40F84D8}">
      <dsp:nvSpPr>
        <dsp:cNvPr id="0" name=""/>
        <dsp:cNvSpPr/>
      </dsp:nvSpPr>
      <dsp:spPr>
        <a:xfrm>
          <a:off x="4150805" y="1091099"/>
          <a:ext cx="419375" cy="91440"/>
        </a:xfrm>
        <a:custGeom>
          <a:avLst/>
          <a:gdLst/>
          <a:ahLst/>
          <a:cxnLst/>
          <a:rect l="0" t="0" r="0" b="0"/>
          <a:pathLst>
            <a:path>
              <a:moveTo>
                <a:pt x="0" y="45720"/>
              </a:moveTo>
              <a:lnTo>
                <a:pt x="419375" y="45720"/>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TW" altLang="en-US" sz="500" kern="1200"/>
        </a:p>
      </dsp:txBody>
      <dsp:txXfrm>
        <a:off x="4350009" y="1126335"/>
        <a:ext cx="20968" cy="20968"/>
      </dsp:txXfrm>
    </dsp:sp>
    <dsp:sp modelId="{D091EAC7-9717-41C8-A124-B4812F3D8F0E}">
      <dsp:nvSpPr>
        <dsp:cNvPr id="0" name=""/>
        <dsp:cNvSpPr/>
      </dsp:nvSpPr>
      <dsp:spPr>
        <a:xfrm>
          <a:off x="1184337" y="1136819"/>
          <a:ext cx="478625" cy="552110"/>
        </a:xfrm>
        <a:custGeom>
          <a:avLst/>
          <a:gdLst/>
          <a:ahLst/>
          <a:cxnLst/>
          <a:rect l="0" t="0" r="0" b="0"/>
          <a:pathLst>
            <a:path>
              <a:moveTo>
                <a:pt x="0" y="552110"/>
              </a:moveTo>
              <a:lnTo>
                <a:pt x="239312" y="552110"/>
              </a:lnTo>
              <a:lnTo>
                <a:pt x="239312" y="0"/>
              </a:lnTo>
              <a:lnTo>
                <a:pt x="478625" y="0"/>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
            <a:lnSpc>
              <a:spcPct val="90000"/>
            </a:lnSpc>
            <a:spcBef>
              <a:spcPct val="0"/>
            </a:spcBef>
            <a:spcAft>
              <a:spcPct val="35000"/>
            </a:spcAft>
          </a:pPr>
          <a:endParaRPr lang="zh-TW" altLang="en-US" sz="200" kern="1200">
            <a:solidFill>
              <a:schemeClr val="tx1">
                <a:lumMod val="95000"/>
                <a:lumOff val="5000"/>
              </a:schemeClr>
            </a:solidFill>
            <a:latin typeface="Adobe 繁黑體 Std B" pitchFamily="34" charset="-120"/>
            <a:ea typeface="Adobe 繁黑體 Std B" pitchFamily="34" charset="-120"/>
          </a:endParaRPr>
        </a:p>
      </dsp:txBody>
      <dsp:txXfrm>
        <a:off x="1405383" y="1394607"/>
        <a:ext cx="36534" cy="36534"/>
      </dsp:txXfrm>
    </dsp:sp>
    <dsp:sp modelId="{AC66CD32-C774-437F-9DA1-9B73323FB369}">
      <dsp:nvSpPr>
        <dsp:cNvPr id="0" name=""/>
        <dsp:cNvSpPr/>
      </dsp:nvSpPr>
      <dsp:spPr>
        <a:xfrm rot="16200000">
          <a:off x="-817657" y="1369283"/>
          <a:ext cx="3364697" cy="639292"/>
        </a:xfrm>
        <a:prstGeom prst="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vert" wrap="square" lIns="22860" tIns="22860" rIns="22860" bIns="22860" numCol="1" spcCol="1270" anchor="ctr" anchorCtr="0">
          <a:noAutofit/>
        </a:bodyPr>
        <a:lstStyle/>
        <a:p>
          <a:pPr lvl="0" algn="ctr" defTabSz="1600200">
            <a:lnSpc>
              <a:spcPct val="90000"/>
            </a:lnSpc>
            <a:spcBef>
              <a:spcPct val="0"/>
            </a:spcBef>
            <a:spcAft>
              <a:spcPct val="35000"/>
            </a:spcAft>
          </a:pPr>
          <a:r>
            <a:rPr lang="zh-TW" altLang="en-US" sz="3600" kern="1200" smtClean="0">
              <a:latin typeface="Adobe 繁黑體 Std B" pitchFamily="34" charset="-120"/>
              <a:ea typeface="Adobe 繁黑體 Std B" pitchFamily="34" charset="-120"/>
            </a:rPr>
            <a:t>藝術新</a:t>
          </a:r>
          <a:r>
            <a:rPr lang="en-US" altLang="zh-TW" sz="3600" kern="1200" smtClean="0">
              <a:latin typeface="Adobe 繁黑體 Std B" pitchFamily="34" charset="-120"/>
              <a:ea typeface="Adobe 繁黑體 Std B" pitchFamily="34" charset="-120"/>
            </a:rPr>
            <a:t>4</a:t>
          </a:r>
          <a:r>
            <a:rPr lang="zh-TW" altLang="en-US" sz="3600" kern="1200" smtClean="0">
              <a:latin typeface="Adobe 繁黑體 Std B" pitchFamily="34" charset="-120"/>
              <a:ea typeface="Adobe 繁黑體 Std B" pitchFamily="34" charset="-120"/>
            </a:rPr>
            <a:t>力</a:t>
          </a:r>
          <a:endParaRPr lang="zh-TW" altLang="en-US" sz="3600" kern="1200" dirty="0">
            <a:latin typeface="Adobe 繁黑體 Std B" pitchFamily="34" charset="-120"/>
            <a:ea typeface="Adobe 繁黑體 Std B" pitchFamily="34" charset="-120"/>
          </a:endParaRPr>
        </a:p>
      </dsp:txBody>
      <dsp:txXfrm>
        <a:off x="-817657" y="1369283"/>
        <a:ext cx="3364697" cy="639292"/>
      </dsp:txXfrm>
    </dsp:sp>
    <dsp:sp modelId="{4C610A1B-9221-4C19-8328-6705B9077689}">
      <dsp:nvSpPr>
        <dsp:cNvPr id="0" name=""/>
        <dsp:cNvSpPr/>
      </dsp:nvSpPr>
      <dsp:spPr>
        <a:xfrm>
          <a:off x="1662963" y="817173"/>
          <a:ext cx="2487842" cy="639292"/>
        </a:xfrm>
        <a:prstGeom prst="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n-US" altLang="zh-TW" sz="2800" kern="1200" dirty="0" smtClean="0">
              <a:solidFill>
                <a:schemeClr val="tx1">
                  <a:lumMod val="95000"/>
                  <a:lumOff val="5000"/>
                </a:schemeClr>
              </a:solidFill>
              <a:latin typeface="Adobe 繁黑體 Std B" pitchFamily="34" charset="-120"/>
              <a:ea typeface="Adobe 繁黑體 Std B" pitchFamily="34" charset="-120"/>
            </a:rPr>
            <a:t>TCPA</a:t>
          </a:r>
          <a:r>
            <a:rPr lang="zh-TW" altLang="en-US" sz="2800" kern="1200" dirty="0" smtClean="0">
              <a:solidFill>
                <a:schemeClr val="tx1">
                  <a:lumMod val="95000"/>
                  <a:lumOff val="5000"/>
                </a:schemeClr>
              </a:solidFill>
              <a:latin typeface="Adobe 繁黑體 Std B" pitchFamily="34" charset="-120"/>
              <a:ea typeface="Adobe 繁黑體 Std B" pitchFamily="34" charset="-120"/>
            </a:rPr>
            <a:t>標竿展演</a:t>
          </a:r>
          <a:endParaRPr lang="zh-TW" altLang="en-US" sz="2800" kern="1200" dirty="0">
            <a:solidFill>
              <a:schemeClr val="tx1">
                <a:lumMod val="95000"/>
                <a:lumOff val="5000"/>
              </a:schemeClr>
            </a:solidFill>
            <a:latin typeface="Adobe 繁黑體 Std B" pitchFamily="34" charset="-120"/>
            <a:ea typeface="Adobe 繁黑體 Std B" pitchFamily="34" charset="-120"/>
          </a:endParaRPr>
        </a:p>
      </dsp:txBody>
      <dsp:txXfrm>
        <a:off x="1662963" y="817173"/>
        <a:ext cx="2487842" cy="639292"/>
      </dsp:txXfrm>
    </dsp:sp>
    <dsp:sp modelId="{4EA5B2E2-2376-49E9-93E4-D2BE906AC786}">
      <dsp:nvSpPr>
        <dsp:cNvPr id="0" name=""/>
        <dsp:cNvSpPr/>
      </dsp:nvSpPr>
      <dsp:spPr>
        <a:xfrm>
          <a:off x="4570181" y="518649"/>
          <a:ext cx="2732653" cy="1236340"/>
        </a:xfrm>
        <a:prstGeom prst="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l" defTabSz="711200">
            <a:lnSpc>
              <a:spcPct val="90000"/>
            </a:lnSpc>
            <a:spcBef>
              <a:spcPct val="0"/>
            </a:spcBef>
            <a:spcAft>
              <a:spcPct val="35000"/>
            </a:spcAft>
          </a:pPr>
          <a:r>
            <a:rPr lang="en-US" altLang="zh-TW" sz="1600" kern="1200" dirty="0" smtClean="0">
              <a:latin typeface="Adobe 繁黑體 Std B" pitchFamily="34" charset="-120"/>
              <a:ea typeface="Adobe 繁黑體 Std B" pitchFamily="34" charset="-120"/>
            </a:rPr>
            <a:t>1.</a:t>
          </a:r>
          <a:r>
            <a:rPr lang="zh-TW" altLang="en-US" sz="1600" kern="1200" dirty="0" smtClean="0">
              <a:latin typeface="Adobe 繁黑體 Std B" pitchFamily="34" charset="-120"/>
              <a:ea typeface="Adobe 繁黑體 Std B" pitchFamily="34" charset="-120"/>
            </a:rPr>
            <a:t>戲曲音樂學系</a:t>
          </a:r>
          <a:r>
            <a:rPr lang="en-US" altLang="zh-TW" sz="1600" kern="1200" dirty="0" smtClean="0">
              <a:latin typeface="Adobe 繁黑體 Std B" pitchFamily="34" charset="-120"/>
              <a:ea typeface="Adobe 繁黑體 Std B" pitchFamily="34" charset="-120"/>
            </a:rPr>
            <a:t>(</a:t>
          </a:r>
          <a:r>
            <a:rPr lang="zh-TW" altLang="en-US" sz="1600" kern="1200" dirty="0" smtClean="0">
              <a:latin typeface="Adobe 繁黑體 Std B" pitchFamily="34" charset="-120"/>
              <a:ea typeface="Adobe 繁黑體 Std B" pitchFamily="34" charset="-120"/>
            </a:rPr>
            <a:t>鼓樂昇輝</a:t>
          </a:r>
          <a:r>
            <a:rPr lang="en-US" altLang="zh-TW" sz="1600" kern="1200" dirty="0" smtClean="0">
              <a:latin typeface="Adobe 繁黑體 Std B" pitchFamily="34" charset="-120"/>
              <a:ea typeface="Adobe 繁黑體 Std B" pitchFamily="34" charset="-120"/>
            </a:rPr>
            <a:t>)</a:t>
          </a:r>
        </a:p>
        <a:p>
          <a:pPr lvl="0" algn="l" defTabSz="711200">
            <a:lnSpc>
              <a:spcPct val="90000"/>
            </a:lnSpc>
            <a:spcBef>
              <a:spcPct val="0"/>
            </a:spcBef>
            <a:spcAft>
              <a:spcPct val="35000"/>
            </a:spcAft>
          </a:pPr>
          <a:r>
            <a:rPr lang="en-US" altLang="zh-TW" sz="1600" kern="1200" dirty="0" smtClean="0">
              <a:latin typeface="Adobe 繁黑體 Std B" pitchFamily="34" charset="-120"/>
              <a:ea typeface="Adobe 繁黑體 Std B" pitchFamily="34" charset="-120"/>
            </a:rPr>
            <a:t>2.</a:t>
          </a:r>
          <a:r>
            <a:rPr lang="zh-TW" altLang="en-US" sz="1600" kern="1200" dirty="0" smtClean="0">
              <a:latin typeface="Adobe 繁黑體 Std B" pitchFamily="34" charset="-120"/>
              <a:ea typeface="Adobe 繁黑體 Std B" pitchFamily="34" charset="-120"/>
            </a:rPr>
            <a:t>京劇團</a:t>
          </a:r>
          <a:r>
            <a:rPr lang="en-US" altLang="zh-TW" sz="1600" kern="1200" dirty="0" smtClean="0">
              <a:latin typeface="Adobe 繁黑體 Std B" pitchFamily="34" charset="-120"/>
              <a:ea typeface="Adobe 繁黑體 Std B" pitchFamily="34" charset="-120"/>
            </a:rPr>
            <a:t>/</a:t>
          </a:r>
          <a:r>
            <a:rPr lang="zh-TW" altLang="en-US" sz="1600" kern="1200" dirty="0" smtClean="0">
              <a:latin typeface="Adobe 繁黑體 Std B" pitchFamily="34" charset="-120"/>
              <a:ea typeface="Adobe 繁黑體 Std B" pitchFamily="34" charset="-120"/>
            </a:rPr>
            <a:t>青年劇團</a:t>
          </a:r>
          <a:endParaRPr lang="en-US" altLang="zh-TW" sz="1600" kern="1200" dirty="0" smtClean="0">
            <a:latin typeface="Adobe 繁黑體 Std B" pitchFamily="34" charset="-120"/>
            <a:ea typeface="Adobe 繁黑體 Std B" pitchFamily="34" charset="-120"/>
          </a:endParaRPr>
        </a:p>
        <a:p>
          <a:pPr lvl="0" algn="l" defTabSz="711200">
            <a:lnSpc>
              <a:spcPct val="90000"/>
            </a:lnSpc>
            <a:spcBef>
              <a:spcPct val="0"/>
            </a:spcBef>
            <a:spcAft>
              <a:spcPct val="35000"/>
            </a:spcAft>
          </a:pPr>
          <a:r>
            <a:rPr lang="en-US" altLang="zh-TW" sz="1600" kern="1200" dirty="0" smtClean="0">
              <a:latin typeface="Adobe 繁黑體 Std B" pitchFamily="34" charset="-120"/>
              <a:ea typeface="Adobe 繁黑體 Std B" pitchFamily="34" charset="-120"/>
            </a:rPr>
            <a:t>3.</a:t>
          </a:r>
          <a:r>
            <a:rPr lang="zh-TW" altLang="en-US" sz="1600" kern="1200" dirty="0" smtClean="0">
              <a:latin typeface="Adobe 繁黑體 Std B" pitchFamily="34" charset="-120"/>
              <a:ea typeface="Adobe 繁黑體 Std B" pitchFamily="34" charset="-120"/>
            </a:rPr>
            <a:t>綜藝團</a:t>
          </a:r>
          <a:endParaRPr lang="zh-TW" altLang="en-US" sz="1600" kern="1200" dirty="0">
            <a:latin typeface="Adobe 繁黑體 Std B" pitchFamily="34" charset="-120"/>
            <a:ea typeface="Adobe 繁黑體 Std B" pitchFamily="34" charset="-120"/>
          </a:endParaRPr>
        </a:p>
      </dsp:txBody>
      <dsp:txXfrm>
        <a:off x="4570181" y="518649"/>
        <a:ext cx="2732653" cy="1236340"/>
      </dsp:txXfrm>
    </dsp:sp>
    <dsp:sp modelId="{94C1015F-C85F-4E5D-8936-0FC6E968DC23}">
      <dsp:nvSpPr>
        <dsp:cNvPr id="0" name=""/>
        <dsp:cNvSpPr/>
      </dsp:nvSpPr>
      <dsp:spPr>
        <a:xfrm>
          <a:off x="1662963" y="1914813"/>
          <a:ext cx="2471948" cy="639292"/>
        </a:xfrm>
        <a:prstGeom prst="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zh-TW" altLang="en-US" sz="2800" kern="1200" dirty="0" smtClean="0">
              <a:solidFill>
                <a:schemeClr val="tx1">
                  <a:lumMod val="95000"/>
                  <a:lumOff val="5000"/>
                </a:schemeClr>
              </a:solidFill>
              <a:latin typeface="Adobe 繁黑體 Std B" pitchFamily="34" charset="-120"/>
              <a:ea typeface="Adobe 繁黑體 Std B" pitchFamily="34" charset="-120"/>
            </a:rPr>
            <a:t>藝遊臺灣巡演</a:t>
          </a:r>
          <a:endParaRPr lang="zh-TW" altLang="en-US" sz="2800" kern="1200" dirty="0">
            <a:solidFill>
              <a:schemeClr val="tx1">
                <a:lumMod val="95000"/>
                <a:lumOff val="5000"/>
              </a:schemeClr>
            </a:solidFill>
            <a:latin typeface="Adobe 繁黑體 Std B" pitchFamily="34" charset="-120"/>
            <a:ea typeface="Adobe 繁黑體 Std B" pitchFamily="34" charset="-120"/>
          </a:endParaRPr>
        </a:p>
      </dsp:txBody>
      <dsp:txXfrm>
        <a:off x="1662963" y="1914813"/>
        <a:ext cx="2471948" cy="639292"/>
      </dsp:txXfrm>
    </dsp:sp>
    <dsp:sp modelId="{7F22EA1A-2185-4CCB-9A55-28B393FCFC3E}">
      <dsp:nvSpPr>
        <dsp:cNvPr id="0" name=""/>
        <dsp:cNvSpPr/>
      </dsp:nvSpPr>
      <dsp:spPr>
        <a:xfrm>
          <a:off x="4554287" y="1914813"/>
          <a:ext cx="2096879" cy="639292"/>
        </a:xfrm>
        <a:prstGeom prst="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1689100">
            <a:lnSpc>
              <a:spcPct val="90000"/>
            </a:lnSpc>
            <a:spcBef>
              <a:spcPct val="0"/>
            </a:spcBef>
            <a:spcAft>
              <a:spcPct val="35000"/>
            </a:spcAft>
          </a:pPr>
          <a:r>
            <a:rPr lang="en-US" altLang="zh-TW" sz="3800" kern="1200" dirty="0" smtClean="0"/>
            <a:t>6</a:t>
          </a:r>
          <a:r>
            <a:rPr lang="zh-TW" altLang="en-US" sz="3800" kern="1200" dirty="0" smtClean="0"/>
            <a:t>系</a:t>
          </a:r>
          <a:endParaRPr lang="zh-TW" altLang="en-US" sz="3800" kern="1200" dirty="0"/>
        </a:p>
      </dsp:txBody>
      <dsp:txXfrm>
        <a:off x="4554287" y="1914813"/>
        <a:ext cx="2096879" cy="639292"/>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B18F29D2-740E-4D3C-9AB9-B9929DFAEAC3}" type="datetimeFigureOut">
              <a:rPr lang="zh-TW" altLang="en-US" smtClean="0"/>
              <a:t>2021/10/5</a:t>
            </a:fld>
            <a:endParaRPr lang="zh-TW" altLang="en-US"/>
          </a:p>
        </p:txBody>
      </p:sp>
      <p:sp>
        <p:nvSpPr>
          <p:cNvPr id="4" name="頁尾版面配置區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zh-TW" altLang="en-US"/>
          </a:p>
        </p:txBody>
      </p:sp>
      <p:sp>
        <p:nvSpPr>
          <p:cNvPr id="5" name="投影片編號版面配置區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53423DD-AF31-467D-8E01-714F5454854C}" type="slidenum">
              <a:rPr lang="zh-TW" altLang="en-US" smtClean="0"/>
              <a:t>‹#›</a:t>
            </a:fld>
            <a:endParaRPr lang="zh-TW" altLang="en-US"/>
          </a:p>
        </p:txBody>
      </p:sp>
    </p:spTree>
    <p:extLst>
      <p:ext uri="{BB962C8B-B14F-4D97-AF65-F5344CB8AC3E}">
        <p14:creationId xmlns:p14="http://schemas.microsoft.com/office/powerpoint/2010/main" val="380754173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9BB3D8AB-7B3D-4DF7-85CB-CBCAC58F0689}" type="datetimeFigureOut">
              <a:rPr lang="zh-TW" altLang="en-US" smtClean="0"/>
              <a:t>2021/10/5</a:t>
            </a:fld>
            <a:endParaRPr lang="zh-TW" altLang="en-US"/>
          </a:p>
        </p:txBody>
      </p:sp>
      <p:sp>
        <p:nvSpPr>
          <p:cNvPr id="4" name="投影片圖像版面配置區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頁尾版面配置區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2E52C336-E2B7-4221-8FA2-E563E0088C28}" type="slidenum">
              <a:rPr lang="zh-TW" altLang="en-US" smtClean="0"/>
              <a:t>‹#›</a:t>
            </a:fld>
            <a:endParaRPr lang="zh-TW" altLang="en-US"/>
          </a:p>
        </p:txBody>
      </p:sp>
    </p:spTree>
    <p:extLst>
      <p:ext uri="{BB962C8B-B14F-4D97-AF65-F5344CB8AC3E}">
        <p14:creationId xmlns:p14="http://schemas.microsoft.com/office/powerpoint/2010/main" val="359876316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1524000" y="1122363"/>
            <a:ext cx="9144000" cy="2387600"/>
          </a:xfrm>
        </p:spPr>
        <p:txBody>
          <a:bodyPr anchor="b"/>
          <a:lstStyle>
            <a:lvl1pPr algn="ctr">
              <a:defRPr sz="6000"/>
            </a:lvl1p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p>
            <a:fld id="{9238C5D9-CFC1-4A89-9592-A388BCDECCD4}" type="datetime1">
              <a:rPr lang="zh-TW" altLang="en-US" smtClean="0"/>
              <a:t>2021/10/5</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9B44AEE-BA3D-4760-80D7-75703F0B2E6D}" type="slidenum">
              <a:rPr lang="zh-TW" altLang="en-US" smtClean="0"/>
              <a:t>‹#›</a:t>
            </a:fld>
            <a:endParaRPr lang="zh-TW" altLang="en-US"/>
          </a:p>
        </p:txBody>
      </p:sp>
    </p:spTree>
    <p:extLst>
      <p:ext uri="{BB962C8B-B14F-4D97-AF65-F5344CB8AC3E}">
        <p14:creationId xmlns:p14="http://schemas.microsoft.com/office/powerpoint/2010/main" val="34588906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73E4E21F-0F8D-4BC1-8979-529E5F2AC059}" type="datetime1">
              <a:rPr lang="zh-TW" altLang="en-US" smtClean="0"/>
              <a:t>2021/10/5</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9B44AEE-BA3D-4760-80D7-75703F0B2E6D}" type="slidenum">
              <a:rPr lang="zh-TW" altLang="en-US" smtClean="0"/>
              <a:t>‹#›</a:t>
            </a:fld>
            <a:endParaRPr lang="zh-TW" altLang="en-US"/>
          </a:p>
        </p:txBody>
      </p:sp>
    </p:spTree>
    <p:extLst>
      <p:ext uri="{BB962C8B-B14F-4D97-AF65-F5344CB8AC3E}">
        <p14:creationId xmlns:p14="http://schemas.microsoft.com/office/powerpoint/2010/main" val="14454173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8724900" y="365125"/>
            <a:ext cx="2628900" cy="581183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838200" y="365125"/>
            <a:ext cx="7734300" cy="5811838"/>
          </a:xfrm>
        </p:spPr>
        <p:txBody>
          <a:bodyPr vert="eaVert"/>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3B7C76B6-63F6-4391-9A2F-84EEB55AD9D8}" type="datetime1">
              <a:rPr lang="zh-TW" altLang="en-US" smtClean="0"/>
              <a:t>2021/10/5</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9B44AEE-BA3D-4760-80D7-75703F0B2E6D}" type="slidenum">
              <a:rPr lang="zh-TW" altLang="en-US" smtClean="0"/>
              <a:t>‹#›</a:t>
            </a:fld>
            <a:endParaRPr lang="zh-TW" altLang="en-US"/>
          </a:p>
        </p:txBody>
      </p:sp>
    </p:spTree>
    <p:extLst>
      <p:ext uri="{BB962C8B-B14F-4D97-AF65-F5344CB8AC3E}">
        <p14:creationId xmlns:p14="http://schemas.microsoft.com/office/powerpoint/2010/main" val="21402129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421B8A79-B105-4DA3-B858-35A0814B2D88}" type="datetime1">
              <a:rPr lang="zh-TW" altLang="en-US" smtClean="0"/>
              <a:t>2021/10/5</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9B44AEE-BA3D-4760-80D7-75703F0B2E6D}" type="slidenum">
              <a:rPr lang="zh-TW" altLang="en-US" smtClean="0"/>
              <a:t>‹#›</a:t>
            </a:fld>
            <a:endParaRPr lang="zh-TW" altLang="en-US"/>
          </a:p>
        </p:txBody>
      </p:sp>
    </p:spTree>
    <p:extLst>
      <p:ext uri="{BB962C8B-B14F-4D97-AF65-F5344CB8AC3E}">
        <p14:creationId xmlns:p14="http://schemas.microsoft.com/office/powerpoint/2010/main" val="23239398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831850" y="1709738"/>
            <a:ext cx="10515600" cy="2852737"/>
          </a:xfrm>
        </p:spPr>
        <p:txBody>
          <a:bodyPr anchor="b"/>
          <a:lstStyle>
            <a:lvl1pPr>
              <a:defRPr sz="6000"/>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TW" altLang="en-US" smtClean="0"/>
              <a:t>編輯母片文字樣式</a:t>
            </a:r>
          </a:p>
        </p:txBody>
      </p:sp>
      <p:sp>
        <p:nvSpPr>
          <p:cNvPr id="4" name="日期版面配置區 3"/>
          <p:cNvSpPr>
            <a:spLocks noGrp="1"/>
          </p:cNvSpPr>
          <p:nvPr>
            <p:ph type="dt" sz="half" idx="10"/>
          </p:nvPr>
        </p:nvSpPr>
        <p:spPr/>
        <p:txBody>
          <a:bodyPr/>
          <a:lstStyle/>
          <a:p>
            <a:fld id="{22450415-DC33-40E5-B1F8-6CA88B3D6A02}" type="datetime1">
              <a:rPr lang="zh-TW" altLang="en-US" smtClean="0"/>
              <a:t>2021/10/5</a:t>
            </a:fld>
            <a:endParaRPr lang="zh-TW" altLang="en-US"/>
          </a:p>
        </p:txBody>
      </p:sp>
      <p:sp>
        <p:nvSpPr>
          <p:cNvPr id="5" name="頁尾版面配置區 4"/>
          <p:cNvSpPr>
            <a:spLocks noGrp="1"/>
          </p:cNvSpPr>
          <p:nvPr>
            <p:ph type="ftr" sz="quarter" idx="11"/>
          </p:nvPr>
        </p:nvSpPr>
        <p:spPr/>
        <p:txBody>
          <a:bodyPr/>
          <a:lstStyle/>
          <a:p>
            <a:endParaRPr lang="zh-TW" altLang="en-US" dirty="0"/>
          </a:p>
        </p:txBody>
      </p:sp>
      <p:sp>
        <p:nvSpPr>
          <p:cNvPr id="6" name="投影片編號版面配置區 5"/>
          <p:cNvSpPr>
            <a:spLocks noGrp="1"/>
          </p:cNvSpPr>
          <p:nvPr>
            <p:ph type="sldNum" sz="quarter" idx="12"/>
          </p:nvPr>
        </p:nvSpPr>
        <p:spPr/>
        <p:txBody>
          <a:bodyPr/>
          <a:lstStyle/>
          <a:p>
            <a:pPr algn="ctr"/>
            <a:fld id="{79B44AEE-BA3D-4760-80D7-75703F0B2E6D}" type="slidenum">
              <a:rPr lang="zh-TW" altLang="en-US" smtClean="0"/>
              <a:pPr algn="ctr"/>
              <a:t>‹#›</a:t>
            </a:fld>
            <a:endParaRPr lang="zh-TW" altLang="en-US" dirty="0"/>
          </a:p>
        </p:txBody>
      </p:sp>
    </p:spTree>
    <p:extLst>
      <p:ext uri="{BB962C8B-B14F-4D97-AF65-F5344CB8AC3E}">
        <p14:creationId xmlns:p14="http://schemas.microsoft.com/office/powerpoint/2010/main" val="15374857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838200" y="1825625"/>
            <a:ext cx="5181600" cy="4351338"/>
          </a:xfrm>
        </p:spPr>
        <p:txBody>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6172200" y="1825625"/>
            <a:ext cx="5181600" cy="4351338"/>
          </a:xfrm>
        </p:spPr>
        <p:txBody>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4"/>
          <p:cNvSpPr>
            <a:spLocks noGrp="1"/>
          </p:cNvSpPr>
          <p:nvPr>
            <p:ph type="dt" sz="half" idx="10"/>
          </p:nvPr>
        </p:nvSpPr>
        <p:spPr/>
        <p:txBody>
          <a:bodyPr/>
          <a:lstStyle/>
          <a:p>
            <a:fld id="{EDDA3BC9-9D71-40BA-A7F3-8890AF6A4F76}" type="datetime1">
              <a:rPr lang="zh-TW" altLang="en-US" smtClean="0"/>
              <a:t>2021/10/5</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79B44AEE-BA3D-4760-80D7-75703F0B2E6D}" type="slidenum">
              <a:rPr lang="zh-TW" altLang="en-US" smtClean="0"/>
              <a:t>‹#›</a:t>
            </a:fld>
            <a:endParaRPr lang="zh-TW" altLang="en-US"/>
          </a:p>
        </p:txBody>
      </p:sp>
    </p:spTree>
    <p:extLst>
      <p:ext uri="{BB962C8B-B14F-4D97-AF65-F5344CB8AC3E}">
        <p14:creationId xmlns:p14="http://schemas.microsoft.com/office/powerpoint/2010/main" val="41205007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839788" y="365125"/>
            <a:ext cx="10515600" cy="1325563"/>
          </a:xfrm>
        </p:spPr>
        <p:txBody>
          <a:body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編輯母片文字樣式</a:t>
            </a:r>
          </a:p>
        </p:txBody>
      </p:sp>
      <p:sp>
        <p:nvSpPr>
          <p:cNvPr id="4" name="內容版面配置區 3"/>
          <p:cNvSpPr>
            <a:spLocks noGrp="1"/>
          </p:cNvSpPr>
          <p:nvPr>
            <p:ph sz="half" idx="2"/>
          </p:nvPr>
        </p:nvSpPr>
        <p:spPr>
          <a:xfrm>
            <a:off x="839788" y="2505075"/>
            <a:ext cx="5157787" cy="3684588"/>
          </a:xfrm>
        </p:spPr>
        <p:txBody>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編輯母片文字樣式</a:t>
            </a:r>
          </a:p>
        </p:txBody>
      </p:sp>
      <p:sp>
        <p:nvSpPr>
          <p:cNvPr id="6" name="內容版面配置區 5"/>
          <p:cNvSpPr>
            <a:spLocks noGrp="1"/>
          </p:cNvSpPr>
          <p:nvPr>
            <p:ph sz="quarter" idx="4"/>
          </p:nvPr>
        </p:nvSpPr>
        <p:spPr>
          <a:xfrm>
            <a:off x="6172200" y="2505075"/>
            <a:ext cx="5183188" cy="3684588"/>
          </a:xfrm>
        </p:spPr>
        <p:txBody>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日期版面配置區 6"/>
          <p:cNvSpPr>
            <a:spLocks noGrp="1"/>
          </p:cNvSpPr>
          <p:nvPr>
            <p:ph type="dt" sz="half" idx="10"/>
          </p:nvPr>
        </p:nvSpPr>
        <p:spPr/>
        <p:txBody>
          <a:bodyPr/>
          <a:lstStyle/>
          <a:p>
            <a:fld id="{909C2E36-AA71-4662-BEEA-F58F7722396B}" type="datetime1">
              <a:rPr lang="zh-TW" altLang="en-US" smtClean="0"/>
              <a:t>2021/10/5</a:t>
            </a:fld>
            <a:endParaRPr lang="zh-TW" altLang="en-US"/>
          </a:p>
        </p:txBody>
      </p:sp>
      <p:sp>
        <p:nvSpPr>
          <p:cNvPr id="8" name="頁尾版面配置區 7"/>
          <p:cNvSpPr>
            <a:spLocks noGrp="1"/>
          </p:cNvSpPr>
          <p:nvPr>
            <p:ph type="ftr" sz="quarter" idx="11"/>
          </p:nvPr>
        </p:nvSpPr>
        <p:spPr/>
        <p:txBody>
          <a:bodyPr/>
          <a:lstStyle/>
          <a:p>
            <a:endParaRPr lang="zh-TW" altLang="en-US"/>
          </a:p>
        </p:txBody>
      </p:sp>
      <p:sp>
        <p:nvSpPr>
          <p:cNvPr id="9" name="投影片編號版面配置區 8"/>
          <p:cNvSpPr>
            <a:spLocks noGrp="1"/>
          </p:cNvSpPr>
          <p:nvPr>
            <p:ph type="sldNum" sz="quarter" idx="12"/>
          </p:nvPr>
        </p:nvSpPr>
        <p:spPr/>
        <p:txBody>
          <a:bodyPr/>
          <a:lstStyle/>
          <a:p>
            <a:fld id="{79B44AEE-BA3D-4760-80D7-75703F0B2E6D}" type="slidenum">
              <a:rPr lang="zh-TW" altLang="en-US" smtClean="0"/>
              <a:t>‹#›</a:t>
            </a:fld>
            <a:endParaRPr lang="zh-TW" altLang="en-US"/>
          </a:p>
        </p:txBody>
      </p:sp>
    </p:spTree>
    <p:extLst>
      <p:ext uri="{BB962C8B-B14F-4D97-AF65-F5344CB8AC3E}">
        <p14:creationId xmlns:p14="http://schemas.microsoft.com/office/powerpoint/2010/main" val="18771792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p:txBody>
          <a:bodyPr/>
          <a:lstStyle/>
          <a:p>
            <a:fld id="{4E712778-6F2B-47E4-AC0E-E9072B6B0CF8}" type="datetime1">
              <a:rPr lang="zh-TW" altLang="en-US" smtClean="0"/>
              <a:t>2021/10/5</a:t>
            </a:fld>
            <a:endParaRPr lang="zh-TW" altLang="en-US"/>
          </a:p>
        </p:txBody>
      </p:sp>
      <p:sp>
        <p:nvSpPr>
          <p:cNvPr id="4" name="頁尾版面配置區 3"/>
          <p:cNvSpPr>
            <a:spLocks noGrp="1"/>
          </p:cNvSpPr>
          <p:nvPr>
            <p:ph type="ftr" sz="quarter" idx="11"/>
          </p:nvPr>
        </p:nvSpPr>
        <p:spPr/>
        <p:txBody>
          <a:bodyPr/>
          <a:lstStyle/>
          <a:p>
            <a:endParaRPr lang="zh-TW" altLang="en-US"/>
          </a:p>
        </p:txBody>
      </p:sp>
      <p:sp>
        <p:nvSpPr>
          <p:cNvPr id="5" name="投影片編號版面配置區 4"/>
          <p:cNvSpPr>
            <a:spLocks noGrp="1"/>
          </p:cNvSpPr>
          <p:nvPr>
            <p:ph type="sldNum" sz="quarter" idx="12"/>
          </p:nvPr>
        </p:nvSpPr>
        <p:spPr/>
        <p:txBody>
          <a:bodyPr/>
          <a:lstStyle/>
          <a:p>
            <a:fld id="{79B44AEE-BA3D-4760-80D7-75703F0B2E6D}" type="slidenum">
              <a:rPr lang="zh-TW" altLang="en-US" smtClean="0"/>
              <a:t>‹#›</a:t>
            </a:fld>
            <a:endParaRPr lang="zh-TW" altLang="en-US"/>
          </a:p>
        </p:txBody>
      </p:sp>
    </p:spTree>
    <p:extLst>
      <p:ext uri="{BB962C8B-B14F-4D97-AF65-F5344CB8AC3E}">
        <p14:creationId xmlns:p14="http://schemas.microsoft.com/office/powerpoint/2010/main" val="20730685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7B247127-24D9-47EB-A9D3-FE089E14B98B}" type="datetime1">
              <a:rPr lang="zh-TW" altLang="en-US" smtClean="0"/>
              <a:t>2021/10/5</a:t>
            </a:fld>
            <a:endParaRPr lang="zh-TW" altLang="en-US"/>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79B44AEE-BA3D-4760-80D7-75703F0B2E6D}" type="slidenum">
              <a:rPr lang="zh-TW" altLang="en-US" smtClean="0"/>
              <a:t>‹#›</a:t>
            </a:fld>
            <a:endParaRPr lang="zh-TW" altLang="en-US"/>
          </a:p>
        </p:txBody>
      </p:sp>
    </p:spTree>
    <p:extLst>
      <p:ext uri="{BB962C8B-B14F-4D97-AF65-F5344CB8AC3E}">
        <p14:creationId xmlns:p14="http://schemas.microsoft.com/office/powerpoint/2010/main" val="11159774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839788" y="457200"/>
            <a:ext cx="3932237" cy="1600200"/>
          </a:xfrm>
        </p:spPr>
        <p:txBody>
          <a:bodyPr anchor="b"/>
          <a:lstStyle>
            <a:lvl1pPr>
              <a:defRPr sz="3200"/>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smtClean="0"/>
              <a:t>編輯母片文字樣式</a:t>
            </a:r>
          </a:p>
        </p:txBody>
      </p:sp>
      <p:sp>
        <p:nvSpPr>
          <p:cNvPr id="5" name="日期版面配置區 4"/>
          <p:cNvSpPr>
            <a:spLocks noGrp="1"/>
          </p:cNvSpPr>
          <p:nvPr>
            <p:ph type="dt" sz="half" idx="10"/>
          </p:nvPr>
        </p:nvSpPr>
        <p:spPr/>
        <p:txBody>
          <a:bodyPr/>
          <a:lstStyle/>
          <a:p>
            <a:fld id="{9D87FDAD-0002-41FA-8B18-AF3DACF1971C}" type="datetime1">
              <a:rPr lang="zh-TW" altLang="en-US" smtClean="0"/>
              <a:t>2021/10/5</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79B44AEE-BA3D-4760-80D7-75703F0B2E6D}" type="slidenum">
              <a:rPr lang="zh-TW" altLang="en-US" smtClean="0"/>
              <a:t>‹#›</a:t>
            </a:fld>
            <a:endParaRPr lang="zh-TW" altLang="en-US"/>
          </a:p>
        </p:txBody>
      </p:sp>
    </p:spTree>
    <p:extLst>
      <p:ext uri="{BB962C8B-B14F-4D97-AF65-F5344CB8AC3E}">
        <p14:creationId xmlns:p14="http://schemas.microsoft.com/office/powerpoint/2010/main" val="3614670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839788" y="457200"/>
            <a:ext cx="3932237" cy="1600200"/>
          </a:xfrm>
        </p:spPr>
        <p:txBody>
          <a:bodyPr anchor="b"/>
          <a:lstStyle>
            <a:lvl1pPr>
              <a:defRPr sz="3200"/>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TW" altLang="en-US"/>
          </a:p>
        </p:txBody>
      </p:sp>
      <p:sp>
        <p:nvSpPr>
          <p:cNvPr id="4" name="文字版面配置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smtClean="0"/>
              <a:t>編輯母片文字樣式</a:t>
            </a:r>
          </a:p>
        </p:txBody>
      </p:sp>
      <p:sp>
        <p:nvSpPr>
          <p:cNvPr id="5" name="日期版面配置區 4"/>
          <p:cNvSpPr>
            <a:spLocks noGrp="1"/>
          </p:cNvSpPr>
          <p:nvPr>
            <p:ph type="dt" sz="half" idx="10"/>
          </p:nvPr>
        </p:nvSpPr>
        <p:spPr/>
        <p:txBody>
          <a:bodyPr/>
          <a:lstStyle/>
          <a:p>
            <a:fld id="{055A38C3-47D3-4163-8D4B-8CD852A25EDA}" type="datetime1">
              <a:rPr lang="zh-TW" altLang="en-US" smtClean="0"/>
              <a:t>2021/10/5</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79B44AEE-BA3D-4760-80D7-75703F0B2E6D}" type="slidenum">
              <a:rPr lang="zh-TW" altLang="en-US" smtClean="0"/>
              <a:t>‹#›</a:t>
            </a:fld>
            <a:endParaRPr lang="zh-TW" altLang="en-US"/>
          </a:p>
        </p:txBody>
      </p:sp>
    </p:spTree>
    <p:extLst>
      <p:ext uri="{BB962C8B-B14F-4D97-AF65-F5344CB8AC3E}">
        <p14:creationId xmlns:p14="http://schemas.microsoft.com/office/powerpoint/2010/main" val="38912324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solidDmnd">
          <a:fgClr>
            <a:schemeClr val="accent4">
              <a:lumMod val="20000"/>
              <a:lumOff val="80000"/>
            </a:schemeClr>
          </a:fgClr>
          <a:bgClr>
            <a:schemeClr val="accent1">
              <a:lumMod val="20000"/>
              <a:lumOff val="80000"/>
            </a:schemeClr>
          </a:bgClr>
        </a:pattFill>
        <a:effectLst/>
      </p:bgPr>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5FC198-EB86-4868-A3AA-0A95F193D019}" type="datetime1">
              <a:rPr lang="zh-TW" altLang="en-US" smtClean="0"/>
              <a:t>2021/10/5</a:t>
            </a:fld>
            <a:endParaRPr lang="zh-TW" altLang="en-US"/>
          </a:p>
        </p:txBody>
      </p:sp>
      <p:sp>
        <p:nvSpPr>
          <p:cNvPr id="5" name="頁尾版面配置區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投影片編號版面配置區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9B44AEE-BA3D-4760-80D7-75703F0B2E6D}" type="slidenum">
              <a:rPr lang="zh-TW" altLang="en-US" smtClean="0"/>
              <a:t>‹#›</a:t>
            </a:fld>
            <a:endParaRPr lang="zh-TW" altLang="en-US"/>
          </a:p>
        </p:txBody>
      </p:sp>
    </p:spTree>
    <p:extLst>
      <p:ext uri="{BB962C8B-B14F-4D97-AF65-F5344CB8AC3E}">
        <p14:creationId xmlns:p14="http://schemas.microsoft.com/office/powerpoint/2010/main" val="16330110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3.xml.rels><?xml version="1.0" encoding="UTF-8" standalone="yes"?>
<Relationships xmlns="http://schemas.openxmlformats.org/package/2006/relationships"><Relationship Id="rId3" Type="http://schemas.openxmlformats.org/officeDocument/2006/relationships/hyperlink" Target="2-&#28165;&#20874;.pdf" TargetMode="External"/><Relationship Id="rId2" Type="http://schemas.openxmlformats.org/officeDocument/2006/relationships/hyperlink" Target="1-&#25910;&#25818;.pdf"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6-&#25903;&#20986;&#35657;&#26126;&#21934;.doc" TargetMode="Externa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3-&#20998;&#25209;(&#26399;)&#20184;&#27454;&#34920;.xlsx"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5-&#25903;&#20986;&#27231;&#38364;&#20998;&#25892;&#34920;.doc" TargetMode="External"/><Relationship Id="rId2" Type="http://schemas.openxmlformats.org/officeDocument/2006/relationships/hyperlink" Target="4-&#25903;&#20986;&#31185;&#30446;&#20998;&#25892;&#34920;.doc" TargetMode="Externa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hyperlink" Target="https://www.etax.nat.gov.tw/etwmain/web/ETW113W3" TargetMode="External"/><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hyperlink" Target="7-&#38928;62-1&#31805;&#36774;&#21934;.pdf" TargetMode="Externa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9-112&#36039;&#26412;&#38272;&#38656;&#27714;-&#21508;&#21934;&#20301;.pdf" TargetMode="External"/><Relationship Id="rId2" Type="http://schemas.openxmlformats.org/officeDocument/2006/relationships/hyperlink" Target="8-&#26412;&#26657;&#20491;&#20154;&#38651;&#33126;&#27760;&#25563;&#27231;&#21046;.pdf" TargetMode="Externa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hyperlink" Target="10-&#22283;&#31435;&#33274;&#28771;&#25138;&#26354;&#23416;&#38498;&#38928;&#20511;&#29694;&#37329;&#30003;&#35531;&#21934;.pdf"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rb007.tcpa.edu.tw/" TargetMode="Externa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 Id="rId9"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28.pn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 Id="rId5" Type="http://schemas.openxmlformats.org/officeDocument/2006/relationships/comments" Target="../comments/comment1.xml"/><Relationship Id="rId4" Type="http://schemas.openxmlformats.org/officeDocument/2006/relationships/image" Target="../media/image2.png"/></Relationships>
</file>

<file path=ppt/slides/_rels/slide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9.xml"/><Relationship Id="rId4" Type="http://schemas.openxmlformats.org/officeDocument/2006/relationships/image" Target="../media/image31.png"/></Relationships>
</file>

<file path=ppt/slides/_rels/slide6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6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7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7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7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7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圖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6393" y="15620"/>
            <a:ext cx="4013867" cy="1052968"/>
          </a:xfrm>
          <a:prstGeom prst="rect">
            <a:avLst/>
          </a:prstGeom>
        </p:spPr>
      </p:pic>
      <p:sp>
        <p:nvSpPr>
          <p:cNvPr id="12" name="副標題 11"/>
          <p:cNvSpPr>
            <a:spLocks noGrp="1"/>
          </p:cNvSpPr>
          <p:nvPr>
            <p:ph type="subTitle" idx="1"/>
          </p:nvPr>
        </p:nvSpPr>
        <p:spPr>
          <a:xfrm>
            <a:off x="1478280" y="4225947"/>
            <a:ext cx="9144000" cy="1024826"/>
          </a:xfrm>
        </p:spPr>
        <p:txBody>
          <a:bodyPr>
            <a:noAutofit/>
          </a:bodyPr>
          <a:lstStyle/>
          <a:p>
            <a:r>
              <a:rPr lang="en-US" altLang="zh-TW" sz="54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110</a:t>
            </a:r>
            <a:r>
              <a:rPr lang="zh-TW" altLang="en-US" sz="54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年</a:t>
            </a:r>
            <a:r>
              <a:rPr lang="en-US" altLang="zh-TW" sz="54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10</a:t>
            </a:r>
            <a:r>
              <a:rPr lang="zh-TW" altLang="en-US" sz="54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月</a:t>
            </a:r>
            <a:r>
              <a:rPr lang="en-US" altLang="zh-TW" sz="54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6</a:t>
            </a:r>
            <a:r>
              <a:rPr lang="zh-TW" altLang="en-US" sz="54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日</a:t>
            </a:r>
            <a:endParaRPr lang="zh-TW" altLang="en-US" sz="54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p:txBody>
      </p:sp>
      <p:sp>
        <p:nvSpPr>
          <p:cNvPr id="13" name="標題 12"/>
          <p:cNvSpPr>
            <a:spLocks noGrp="1"/>
          </p:cNvSpPr>
          <p:nvPr>
            <p:ph type="ctrTitle"/>
          </p:nvPr>
        </p:nvSpPr>
        <p:spPr>
          <a:xfrm>
            <a:off x="1229031" y="1214438"/>
            <a:ext cx="10078066" cy="2387600"/>
          </a:xfrm>
        </p:spPr>
        <p:txBody>
          <a:bodyPr anchor="ctr" anchorCtr="0">
            <a:normAutofit/>
          </a:bodyPr>
          <a:lstStyle/>
          <a:p>
            <a:r>
              <a:rPr lang="en-US" altLang="zh-TW" sz="66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110</a:t>
            </a:r>
            <a:r>
              <a:rPr lang="zh-TW" altLang="en-US" sz="66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年度會計業務宣導講</a:t>
            </a:r>
            <a:r>
              <a:rPr lang="zh-TW" altLang="en-US" sz="66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習</a:t>
            </a:r>
          </a:p>
        </p:txBody>
      </p:sp>
      <p:pic>
        <p:nvPicPr>
          <p:cNvPr id="6" name="圖片 5"/>
          <p:cNvPicPr>
            <a:picLocks noChangeAspect="1"/>
          </p:cNvPicPr>
          <p:nvPr/>
        </p:nvPicPr>
        <p:blipFill rotWithShape="1">
          <a:blip r:embed="rId3">
            <a:extLst>
              <a:ext uri="{28A0092B-C50C-407E-A947-70E740481C1C}">
                <a14:useLocalDpi xmlns:a14="http://schemas.microsoft.com/office/drawing/2010/main" val="0"/>
              </a:ext>
            </a:extLst>
          </a:blip>
          <a:srcRect r="76009" b="-136"/>
          <a:stretch/>
        </p:blipFill>
        <p:spPr>
          <a:xfrm>
            <a:off x="8983804" y="3747888"/>
            <a:ext cx="3125337" cy="3005770"/>
          </a:xfrm>
          <a:prstGeom prst="rect">
            <a:avLst/>
          </a:prstGeom>
          <a:effectLst>
            <a:glow rad="127000">
              <a:schemeClr val="accent1">
                <a:lumMod val="20000"/>
                <a:lumOff val="80000"/>
              </a:schemeClr>
            </a:glow>
          </a:effectLst>
        </p:spPr>
      </p:pic>
    </p:spTree>
    <p:extLst>
      <p:ext uri="{BB962C8B-B14F-4D97-AF65-F5344CB8AC3E}">
        <p14:creationId xmlns:p14="http://schemas.microsoft.com/office/powerpoint/2010/main" val="31821982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838200" y="632070"/>
            <a:ext cx="10515600" cy="1325563"/>
          </a:xfrm>
        </p:spPr>
        <p:txBody>
          <a:bodyPr>
            <a:noAutofit/>
          </a:bodyPr>
          <a:lstStyle/>
          <a:p>
            <a:pPr algn="ctr"/>
            <a:r>
              <a:rPr lang="zh-TW" altLang="en-US" sz="4000" b="1" dirty="0" smtClean="0">
                <a:latin typeface="標楷體" panose="03000509000000000000" pitchFamily="65" charset="-120"/>
                <a:ea typeface="標楷體" panose="03000509000000000000" pitchFamily="65" charset="-120"/>
              </a:rPr>
              <a:t>一、政府支出憑證處理要點</a:t>
            </a:r>
            <a:r>
              <a:rPr lang="en-US" altLang="zh-TW" sz="4000" b="1" dirty="0" smtClean="0">
                <a:latin typeface="標楷體" panose="03000509000000000000" pitchFamily="65" charset="-120"/>
                <a:ea typeface="標楷體" panose="03000509000000000000" pitchFamily="65" charset="-120"/>
              </a:rPr>
              <a:t/>
            </a:r>
            <a:br>
              <a:rPr lang="en-US" altLang="zh-TW" sz="4000" b="1" dirty="0" smtClean="0">
                <a:latin typeface="標楷體" panose="03000509000000000000" pitchFamily="65" charset="-120"/>
                <a:ea typeface="標楷體" panose="03000509000000000000" pitchFamily="65" charset="-120"/>
              </a:rPr>
            </a:br>
            <a:r>
              <a:rPr lang="zh-TW" altLang="en-US" sz="4000" b="1" dirty="0" smtClean="0">
                <a:latin typeface="標楷體" panose="03000509000000000000" pitchFamily="65" charset="-120"/>
                <a:ea typeface="標楷體" panose="03000509000000000000" pitchFamily="65" charset="-120"/>
              </a:rPr>
              <a:t>修正條文</a:t>
            </a:r>
            <a:r>
              <a:rPr lang="en-US" altLang="zh-TW" sz="4000" b="1" dirty="0" smtClean="0">
                <a:latin typeface="標楷體" panose="03000509000000000000" pitchFamily="65" charset="-120"/>
                <a:ea typeface="標楷體" panose="03000509000000000000" pitchFamily="65" charset="-120"/>
              </a:rPr>
              <a:t>-</a:t>
            </a:r>
            <a:r>
              <a:rPr lang="zh-TW" altLang="en-US" sz="4000" b="1" dirty="0" smtClean="0">
                <a:latin typeface="標楷體" panose="03000509000000000000" pitchFamily="65" charset="-120"/>
                <a:ea typeface="標楷體" panose="03000509000000000000" pitchFamily="65" charset="-120"/>
              </a:rPr>
              <a:t>第六點</a:t>
            </a:r>
            <a:r>
              <a:rPr lang="en-US" altLang="zh-TW" sz="4000" b="1" dirty="0" smtClean="0">
                <a:latin typeface="標楷體" panose="03000509000000000000" pitchFamily="65" charset="-120"/>
                <a:ea typeface="標楷體" panose="03000509000000000000" pitchFamily="65" charset="-120"/>
              </a:rPr>
              <a:t>(4/4)</a:t>
            </a:r>
            <a:endParaRPr lang="zh-TW" altLang="en-US" sz="4000" b="1" dirty="0">
              <a:latin typeface="標楷體" panose="03000509000000000000" pitchFamily="65" charset="-120"/>
              <a:ea typeface="標楷體" panose="03000509000000000000" pitchFamily="65" charset="-120"/>
            </a:endParaRPr>
          </a:p>
        </p:txBody>
      </p:sp>
      <p:sp>
        <p:nvSpPr>
          <p:cNvPr id="3" name="投影片編號版面配置區 2"/>
          <p:cNvSpPr>
            <a:spLocks noGrp="1"/>
          </p:cNvSpPr>
          <p:nvPr>
            <p:ph type="sldNum" sz="quarter" idx="12"/>
          </p:nvPr>
        </p:nvSpPr>
        <p:spPr/>
        <p:txBody>
          <a:bodyPr/>
          <a:lstStyle/>
          <a:p>
            <a:pPr algn="ctr"/>
            <a:fld id="{79B44AEE-BA3D-4760-80D7-75703F0B2E6D}" type="slidenum">
              <a:rPr lang="zh-TW" altLang="en-US" sz="1400" smtClean="0">
                <a:solidFill>
                  <a:schemeClr val="tx1"/>
                </a:solidFill>
              </a:rPr>
              <a:pPr algn="ctr"/>
              <a:t>10</a:t>
            </a:fld>
            <a:endParaRPr lang="zh-TW" altLang="en-US" sz="1400" dirty="0">
              <a:solidFill>
                <a:schemeClr val="tx1"/>
              </a:solidFill>
            </a:endParaRPr>
          </a:p>
        </p:txBody>
      </p:sp>
      <p:sp>
        <p:nvSpPr>
          <p:cNvPr id="4" name="文字版面配置區 3"/>
          <p:cNvSpPr>
            <a:spLocks noGrp="1"/>
          </p:cNvSpPr>
          <p:nvPr>
            <p:ph type="body" idx="4294967295"/>
          </p:nvPr>
        </p:nvSpPr>
        <p:spPr>
          <a:xfrm>
            <a:off x="0" y="1681163"/>
            <a:ext cx="5157788" cy="823912"/>
          </a:xfrm>
        </p:spPr>
        <p:txBody>
          <a:bodyPr/>
          <a:lstStyle/>
          <a:p>
            <a:pPr marL="0" lvl="0" indent="0">
              <a:buNone/>
            </a:pPr>
            <a:endParaRPr kumimoji="1" lang="zh-TW" altLang="en-US" dirty="0" smtClean="0">
              <a:solidFill>
                <a:srgbClr val="000000"/>
              </a:solidFill>
              <a:latin typeface="標楷體" pitchFamily="65" charset="-120"/>
              <a:ea typeface="標楷體" pitchFamily="65" charset="-120"/>
              <a:cs typeface="Times New Roman" pitchFamily="18" charset="0"/>
            </a:endParaRPr>
          </a:p>
          <a:p>
            <a:endParaRPr lang="zh-TW" altLang="en-US" dirty="0"/>
          </a:p>
        </p:txBody>
      </p:sp>
      <p:pic>
        <p:nvPicPr>
          <p:cNvPr id="7" name="圖片 6"/>
          <p:cNvPicPr>
            <a:picLocks noChangeAspect="1"/>
          </p:cNvPicPr>
          <p:nvPr/>
        </p:nvPicPr>
        <p:blipFill rotWithShape="1">
          <a:blip r:embed="rId2">
            <a:extLst>
              <a:ext uri="{28A0092B-C50C-407E-A947-70E740481C1C}">
                <a14:useLocalDpi xmlns:a14="http://schemas.microsoft.com/office/drawing/2010/main" val="0"/>
              </a:ext>
            </a:extLst>
          </a:blip>
          <a:srcRect r="76009" b="-136"/>
          <a:stretch/>
        </p:blipFill>
        <p:spPr>
          <a:xfrm>
            <a:off x="8983804" y="3747888"/>
            <a:ext cx="3125337" cy="3005770"/>
          </a:xfrm>
          <a:prstGeom prst="rect">
            <a:avLst/>
          </a:prstGeom>
          <a:effectLst>
            <a:glow rad="127000">
              <a:schemeClr val="accent1">
                <a:lumMod val="20000"/>
                <a:lumOff val="80000"/>
              </a:schemeClr>
            </a:glow>
          </a:effectLst>
        </p:spPr>
      </p:pic>
      <p:pic>
        <p:nvPicPr>
          <p:cNvPr id="8" name="圖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5787"/>
            <a:ext cx="4013867" cy="1052968"/>
          </a:xfrm>
          <a:prstGeom prst="rect">
            <a:avLst/>
          </a:prstGeom>
        </p:spPr>
      </p:pic>
      <p:graphicFrame>
        <p:nvGraphicFramePr>
          <p:cNvPr id="12" name="Group 29"/>
          <p:cNvGraphicFramePr>
            <a:graphicFrameLocks/>
          </p:cNvGraphicFramePr>
          <p:nvPr>
            <p:extLst>
              <p:ext uri="{D42A27DB-BD31-4B8C-83A1-F6EECF244321}">
                <p14:modId xmlns:p14="http://schemas.microsoft.com/office/powerpoint/2010/main" val="381947601"/>
              </p:ext>
            </p:extLst>
          </p:nvPr>
        </p:nvGraphicFramePr>
        <p:xfrm>
          <a:off x="647700" y="2118626"/>
          <a:ext cx="10706100" cy="3926145"/>
        </p:xfrm>
        <a:graphic>
          <a:graphicData uri="http://schemas.openxmlformats.org/drawingml/2006/table">
            <a:tbl>
              <a:tblPr/>
              <a:tblGrid>
                <a:gridCol w="5204460">
                  <a:extLst>
                    <a:ext uri="{9D8B030D-6E8A-4147-A177-3AD203B41FA5}">
                      <a16:colId xmlns:a16="http://schemas.microsoft.com/office/drawing/2014/main" val="20000"/>
                    </a:ext>
                  </a:extLst>
                </a:gridCol>
                <a:gridCol w="5501640">
                  <a:extLst>
                    <a:ext uri="{9D8B030D-6E8A-4147-A177-3AD203B41FA5}">
                      <a16:colId xmlns:a16="http://schemas.microsoft.com/office/drawing/2014/main" val="20001"/>
                    </a:ext>
                  </a:extLst>
                </a:gridCol>
              </a:tblGrid>
              <a:tr h="423265">
                <a:tc>
                  <a:txBody>
                    <a:bodyPr/>
                    <a:lstStyle>
                      <a:lvl1pPr marL="342900" indent="-342900" eaLnBrk="0" hangingPunct="0">
                        <a:spcBef>
                          <a:spcPct val="20000"/>
                        </a:spcBef>
                        <a:buClr>
                          <a:srgbClr val="FF0000"/>
                        </a:buClr>
                        <a:buFont typeface="Wingdings" pitchFamily="2" charset="2"/>
                        <a:defRPr kumimoji="1" sz="2800">
                          <a:solidFill>
                            <a:schemeClr val="tx1"/>
                          </a:solidFill>
                          <a:latin typeface="標楷體" pitchFamily="65" charset="-120"/>
                          <a:ea typeface="標楷體" pitchFamily="65" charset="-120"/>
                        </a:defRPr>
                      </a:lvl1pPr>
                      <a:lvl2pPr marL="742950" indent="-285750" eaLnBrk="0" hangingPunct="0">
                        <a:spcBef>
                          <a:spcPct val="20000"/>
                        </a:spcBef>
                        <a:defRPr kumimoji="1" sz="2400">
                          <a:solidFill>
                            <a:schemeClr val="tx1"/>
                          </a:solidFill>
                          <a:latin typeface="標楷體" pitchFamily="65" charset="-120"/>
                          <a:ea typeface="標楷體" pitchFamily="65" charset="-120"/>
                        </a:defRPr>
                      </a:lvl2pPr>
                      <a:lvl3pPr marL="1143000" indent="-228600" eaLnBrk="0" hangingPunct="0">
                        <a:spcBef>
                          <a:spcPct val="20000"/>
                        </a:spcBef>
                        <a:defRPr kumimoji="1" sz="2000">
                          <a:solidFill>
                            <a:schemeClr val="tx1"/>
                          </a:solidFill>
                          <a:latin typeface="標楷體" pitchFamily="65" charset="-120"/>
                          <a:ea typeface="標楷體" pitchFamily="65" charset="-120"/>
                        </a:defRPr>
                      </a:lvl3pPr>
                      <a:lvl4pPr marL="1600200" indent="-228600" eaLnBrk="0" hangingPunct="0">
                        <a:spcBef>
                          <a:spcPct val="20000"/>
                        </a:spcBef>
                        <a:defRPr kumimoji="1">
                          <a:solidFill>
                            <a:schemeClr val="tx1"/>
                          </a:solidFill>
                          <a:latin typeface="標楷體" pitchFamily="65" charset="-120"/>
                          <a:ea typeface="標楷體" pitchFamily="65" charset="-120"/>
                        </a:defRPr>
                      </a:lvl4pPr>
                      <a:lvl5pPr marL="2057400" indent="-228600" eaLnBrk="0" hangingPunct="0">
                        <a:spcBef>
                          <a:spcPct val="20000"/>
                        </a:spcBef>
                        <a:defRPr kumimoji="1">
                          <a:solidFill>
                            <a:schemeClr val="tx1"/>
                          </a:solidFill>
                          <a:latin typeface="標楷體" pitchFamily="65" charset="-120"/>
                          <a:ea typeface="標楷體" pitchFamily="65" charset="-120"/>
                        </a:defRPr>
                      </a:lvl5pPr>
                      <a:lvl6pPr marL="2514600" indent="-228600" eaLnBrk="0" fontAlgn="base" hangingPunct="0">
                        <a:spcBef>
                          <a:spcPct val="20000"/>
                        </a:spcBef>
                        <a:spcAft>
                          <a:spcPct val="0"/>
                        </a:spcAft>
                        <a:defRPr kumimoji="1">
                          <a:solidFill>
                            <a:schemeClr val="tx1"/>
                          </a:solidFill>
                          <a:latin typeface="標楷體" pitchFamily="65" charset="-120"/>
                          <a:ea typeface="標楷體" pitchFamily="65" charset="-120"/>
                        </a:defRPr>
                      </a:lvl6pPr>
                      <a:lvl7pPr marL="2971800" indent="-228600" eaLnBrk="0" fontAlgn="base" hangingPunct="0">
                        <a:spcBef>
                          <a:spcPct val="20000"/>
                        </a:spcBef>
                        <a:spcAft>
                          <a:spcPct val="0"/>
                        </a:spcAft>
                        <a:defRPr kumimoji="1">
                          <a:solidFill>
                            <a:schemeClr val="tx1"/>
                          </a:solidFill>
                          <a:latin typeface="標楷體" pitchFamily="65" charset="-120"/>
                          <a:ea typeface="標楷體" pitchFamily="65" charset="-120"/>
                        </a:defRPr>
                      </a:lvl7pPr>
                      <a:lvl8pPr marL="3429000" indent="-228600" eaLnBrk="0" fontAlgn="base" hangingPunct="0">
                        <a:spcBef>
                          <a:spcPct val="20000"/>
                        </a:spcBef>
                        <a:spcAft>
                          <a:spcPct val="0"/>
                        </a:spcAft>
                        <a:defRPr kumimoji="1">
                          <a:solidFill>
                            <a:schemeClr val="tx1"/>
                          </a:solidFill>
                          <a:latin typeface="標楷體" pitchFamily="65" charset="-120"/>
                          <a:ea typeface="標楷體" pitchFamily="65" charset="-120"/>
                        </a:defRPr>
                      </a:lvl8pPr>
                      <a:lvl9pPr marL="3886200" indent="-228600" eaLnBrk="0" fontAlgn="base" hangingPunct="0">
                        <a:spcBef>
                          <a:spcPct val="20000"/>
                        </a:spcBef>
                        <a:spcAft>
                          <a:spcPct val="0"/>
                        </a:spcAft>
                        <a:defRPr kumimoji="1">
                          <a:solidFill>
                            <a:schemeClr val="tx1"/>
                          </a:solidFill>
                          <a:latin typeface="標楷體" pitchFamily="65" charset="-120"/>
                          <a:ea typeface="標楷體" pitchFamily="65" charset="-120"/>
                        </a:defRPr>
                      </a:lvl9pPr>
                    </a:lstStyle>
                    <a:p>
                      <a:pPr marL="342900" marR="0" lvl="0" indent="-342900" algn="ctr" defTabSz="914400" rtl="0" eaLnBrk="1" fontAlgn="base" latinLnBrk="0" hangingPunct="1">
                        <a:lnSpc>
                          <a:spcPct val="100000"/>
                        </a:lnSpc>
                        <a:spcBef>
                          <a:spcPct val="20000"/>
                        </a:spcBef>
                        <a:spcAft>
                          <a:spcPct val="0"/>
                        </a:spcAft>
                        <a:buClr>
                          <a:srgbClr val="FF0000"/>
                        </a:buClr>
                        <a:buSzTx/>
                        <a:buFont typeface="Wingdings" pitchFamily="2" charset="2"/>
                        <a:buNone/>
                        <a:tabLst/>
                      </a:pPr>
                      <a:r>
                        <a:rPr kumimoji="1" lang="zh-TW" altLang="en-US" sz="2400" b="1" i="0" u="none" strike="noStrike" cap="none" normalizeH="0" baseline="0" dirty="0" smtClean="0">
                          <a:ln>
                            <a:noFill/>
                          </a:ln>
                          <a:solidFill>
                            <a:srgbClr val="000000"/>
                          </a:solidFill>
                          <a:effectLst/>
                          <a:latin typeface="標楷體" pitchFamily="65" charset="-120"/>
                          <a:ea typeface="標楷體" pitchFamily="65" charset="-120"/>
                          <a:cs typeface="Times New Roman" pitchFamily="18" charset="0"/>
                        </a:rPr>
                        <a:t>修正規定</a:t>
                      </a:r>
                    </a:p>
                  </a:txBody>
                  <a:tcPr marL="90000" marR="90000" marT="46768" marB="4676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rgbClr val="FF0000"/>
                        </a:buClr>
                        <a:buFont typeface="Wingdings" pitchFamily="2" charset="2"/>
                        <a:defRPr kumimoji="1" sz="2800">
                          <a:solidFill>
                            <a:schemeClr val="tx1"/>
                          </a:solidFill>
                          <a:latin typeface="標楷體" pitchFamily="65" charset="-120"/>
                          <a:ea typeface="標楷體" pitchFamily="65" charset="-120"/>
                        </a:defRPr>
                      </a:lvl1pPr>
                      <a:lvl2pPr marL="742950" indent="-285750" eaLnBrk="0" hangingPunct="0">
                        <a:spcBef>
                          <a:spcPct val="20000"/>
                        </a:spcBef>
                        <a:defRPr kumimoji="1" sz="2400">
                          <a:solidFill>
                            <a:schemeClr val="tx1"/>
                          </a:solidFill>
                          <a:latin typeface="標楷體" pitchFamily="65" charset="-120"/>
                          <a:ea typeface="標楷體" pitchFamily="65" charset="-120"/>
                        </a:defRPr>
                      </a:lvl2pPr>
                      <a:lvl3pPr marL="1143000" indent="-228600" eaLnBrk="0" hangingPunct="0">
                        <a:spcBef>
                          <a:spcPct val="20000"/>
                        </a:spcBef>
                        <a:defRPr kumimoji="1" sz="2000">
                          <a:solidFill>
                            <a:schemeClr val="tx1"/>
                          </a:solidFill>
                          <a:latin typeface="標楷體" pitchFamily="65" charset="-120"/>
                          <a:ea typeface="標楷體" pitchFamily="65" charset="-120"/>
                        </a:defRPr>
                      </a:lvl3pPr>
                      <a:lvl4pPr marL="1600200" indent="-228600" eaLnBrk="0" hangingPunct="0">
                        <a:spcBef>
                          <a:spcPct val="20000"/>
                        </a:spcBef>
                        <a:defRPr kumimoji="1">
                          <a:solidFill>
                            <a:schemeClr val="tx1"/>
                          </a:solidFill>
                          <a:latin typeface="標楷體" pitchFamily="65" charset="-120"/>
                          <a:ea typeface="標楷體" pitchFamily="65" charset="-120"/>
                        </a:defRPr>
                      </a:lvl4pPr>
                      <a:lvl5pPr marL="2057400" indent="-228600" eaLnBrk="0" hangingPunct="0">
                        <a:spcBef>
                          <a:spcPct val="20000"/>
                        </a:spcBef>
                        <a:defRPr kumimoji="1">
                          <a:solidFill>
                            <a:schemeClr val="tx1"/>
                          </a:solidFill>
                          <a:latin typeface="標楷體" pitchFamily="65" charset="-120"/>
                          <a:ea typeface="標楷體" pitchFamily="65" charset="-120"/>
                        </a:defRPr>
                      </a:lvl5pPr>
                      <a:lvl6pPr marL="2514600" indent="-228600" eaLnBrk="0" fontAlgn="base" hangingPunct="0">
                        <a:spcBef>
                          <a:spcPct val="20000"/>
                        </a:spcBef>
                        <a:spcAft>
                          <a:spcPct val="0"/>
                        </a:spcAft>
                        <a:defRPr kumimoji="1">
                          <a:solidFill>
                            <a:schemeClr val="tx1"/>
                          </a:solidFill>
                          <a:latin typeface="標楷體" pitchFamily="65" charset="-120"/>
                          <a:ea typeface="標楷體" pitchFamily="65" charset="-120"/>
                        </a:defRPr>
                      </a:lvl6pPr>
                      <a:lvl7pPr marL="2971800" indent="-228600" eaLnBrk="0" fontAlgn="base" hangingPunct="0">
                        <a:spcBef>
                          <a:spcPct val="20000"/>
                        </a:spcBef>
                        <a:spcAft>
                          <a:spcPct val="0"/>
                        </a:spcAft>
                        <a:defRPr kumimoji="1">
                          <a:solidFill>
                            <a:schemeClr val="tx1"/>
                          </a:solidFill>
                          <a:latin typeface="標楷體" pitchFamily="65" charset="-120"/>
                          <a:ea typeface="標楷體" pitchFamily="65" charset="-120"/>
                        </a:defRPr>
                      </a:lvl7pPr>
                      <a:lvl8pPr marL="3429000" indent="-228600" eaLnBrk="0" fontAlgn="base" hangingPunct="0">
                        <a:spcBef>
                          <a:spcPct val="20000"/>
                        </a:spcBef>
                        <a:spcAft>
                          <a:spcPct val="0"/>
                        </a:spcAft>
                        <a:defRPr kumimoji="1">
                          <a:solidFill>
                            <a:schemeClr val="tx1"/>
                          </a:solidFill>
                          <a:latin typeface="標楷體" pitchFamily="65" charset="-120"/>
                          <a:ea typeface="標楷體" pitchFamily="65" charset="-120"/>
                        </a:defRPr>
                      </a:lvl8pPr>
                      <a:lvl9pPr marL="3886200" indent="-228600" eaLnBrk="0" fontAlgn="base" hangingPunct="0">
                        <a:spcBef>
                          <a:spcPct val="20000"/>
                        </a:spcBef>
                        <a:spcAft>
                          <a:spcPct val="0"/>
                        </a:spcAft>
                        <a:defRPr kumimoji="1">
                          <a:solidFill>
                            <a:schemeClr val="tx1"/>
                          </a:solidFill>
                          <a:latin typeface="標楷體" pitchFamily="65" charset="-120"/>
                          <a:ea typeface="標楷體" pitchFamily="65" charset="-120"/>
                        </a:defRPr>
                      </a:lvl9pPr>
                    </a:lstStyle>
                    <a:p>
                      <a:pPr marL="342900" marR="0" lvl="0" indent="-342900" algn="ctr" defTabSz="914400" rtl="0" eaLnBrk="1" fontAlgn="base" latinLnBrk="0" hangingPunct="1">
                        <a:lnSpc>
                          <a:spcPct val="100000"/>
                        </a:lnSpc>
                        <a:spcBef>
                          <a:spcPct val="20000"/>
                        </a:spcBef>
                        <a:spcAft>
                          <a:spcPct val="0"/>
                        </a:spcAft>
                        <a:buClr>
                          <a:srgbClr val="FF0000"/>
                        </a:buClr>
                        <a:buSzTx/>
                        <a:buFont typeface="Wingdings" pitchFamily="2" charset="2"/>
                        <a:buNone/>
                        <a:tabLst/>
                      </a:pPr>
                      <a:r>
                        <a:rPr kumimoji="1" lang="zh-TW" altLang="en-US" sz="2400" b="1" i="0" u="none" strike="noStrike" cap="none" normalizeH="0" baseline="0" dirty="0" smtClean="0">
                          <a:ln>
                            <a:noFill/>
                          </a:ln>
                          <a:solidFill>
                            <a:srgbClr val="000000"/>
                          </a:solidFill>
                          <a:effectLst/>
                          <a:latin typeface="標楷體" pitchFamily="65" charset="-120"/>
                          <a:ea typeface="標楷體" pitchFamily="65" charset="-120"/>
                          <a:cs typeface="Times New Roman" pitchFamily="18" charset="0"/>
                        </a:rPr>
                        <a:t>說　　明</a:t>
                      </a:r>
                    </a:p>
                  </a:txBody>
                  <a:tcPr marL="90000" marR="90000" marT="46768" marB="4676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466849">
                <a:tc>
                  <a:txBody>
                    <a:bodyPr/>
                    <a:lstStyle>
                      <a:lvl1pPr eaLnBrk="0" hangingPunct="0">
                        <a:spcBef>
                          <a:spcPct val="20000"/>
                        </a:spcBef>
                        <a:buClr>
                          <a:srgbClr val="FF0000"/>
                        </a:buClr>
                        <a:buFont typeface="Wingdings" pitchFamily="2" charset="2"/>
                        <a:defRPr kumimoji="1" sz="2800">
                          <a:solidFill>
                            <a:schemeClr val="tx1"/>
                          </a:solidFill>
                          <a:latin typeface="標楷體" pitchFamily="65" charset="-120"/>
                          <a:ea typeface="標楷體" pitchFamily="65" charset="-120"/>
                        </a:defRPr>
                      </a:lvl1pPr>
                      <a:lvl2pPr marL="742950" indent="-285750" eaLnBrk="0" hangingPunct="0">
                        <a:spcBef>
                          <a:spcPct val="20000"/>
                        </a:spcBef>
                        <a:defRPr kumimoji="1" sz="2400">
                          <a:solidFill>
                            <a:schemeClr val="tx1"/>
                          </a:solidFill>
                          <a:latin typeface="標楷體" pitchFamily="65" charset="-120"/>
                          <a:ea typeface="標楷體" pitchFamily="65" charset="-120"/>
                        </a:defRPr>
                      </a:lvl2pPr>
                      <a:lvl3pPr marL="1143000" indent="-228600" eaLnBrk="0" hangingPunct="0">
                        <a:spcBef>
                          <a:spcPct val="20000"/>
                        </a:spcBef>
                        <a:defRPr kumimoji="1" sz="2000">
                          <a:solidFill>
                            <a:schemeClr val="tx1"/>
                          </a:solidFill>
                          <a:latin typeface="標楷體" pitchFamily="65" charset="-120"/>
                          <a:ea typeface="標楷體" pitchFamily="65" charset="-120"/>
                        </a:defRPr>
                      </a:lvl3pPr>
                      <a:lvl4pPr marL="1600200" indent="-228600" eaLnBrk="0" hangingPunct="0">
                        <a:spcBef>
                          <a:spcPct val="20000"/>
                        </a:spcBef>
                        <a:defRPr kumimoji="1">
                          <a:solidFill>
                            <a:schemeClr val="tx1"/>
                          </a:solidFill>
                          <a:latin typeface="標楷體" pitchFamily="65" charset="-120"/>
                          <a:ea typeface="標楷體" pitchFamily="65" charset="-120"/>
                        </a:defRPr>
                      </a:lvl4pPr>
                      <a:lvl5pPr marL="2057400" indent="-228600" eaLnBrk="0" hangingPunct="0">
                        <a:spcBef>
                          <a:spcPct val="20000"/>
                        </a:spcBef>
                        <a:defRPr kumimoji="1">
                          <a:solidFill>
                            <a:schemeClr val="tx1"/>
                          </a:solidFill>
                          <a:latin typeface="標楷體" pitchFamily="65" charset="-120"/>
                          <a:ea typeface="標楷體" pitchFamily="65" charset="-120"/>
                        </a:defRPr>
                      </a:lvl5pPr>
                      <a:lvl6pPr marL="2514600" indent="-228600" eaLnBrk="0" fontAlgn="base" hangingPunct="0">
                        <a:spcBef>
                          <a:spcPct val="20000"/>
                        </a:spcBef>
                        <a:spcAft>
                          <a:spcPct val="0"/>
                        </a:spcAft>
                        <a:defRPr kumimoji="1">
                          <a:solidFill>
                            <a:schemeClr val="tx1"/>
                          </a:solidFill>
                          <a:latin typeface="標楷體" pitchFamily="65" charset="-120"/>
                          <a:ea typeface="標楷體" pitchFamily="65" charset="-120"/>
                        </a:defRPr>
                      </a:lvl6pPr>
                      <a:lvl7pPr marL="2971800" indent="-228600" eaLnBrk="0" fontAlgn="base" hangingPunct="0">
                        <a:spcBef>
                          <a:spcPct val="20000"/>
                        </a:spcBef>
                        <a:spcAft>
                          <a:spcPct val="0"/>
                        </a:spcAft>
                        <a:defRPr kumimoji="1">
                          <a:solidFill>
                            <a:schemeClr val="tx1"/>
                          </a:solidFill>
                          <a:latin typeface="標楷體" pitchFamily="65" charset="-120"/>
                          <a:ea typeface="標楷體" pitchFamily="65" charset="-120"/>
                        </a:defRPr>
                      </a:lvl7pPr>
                      <a:lvl8pPr marL="3429000" indent="-228600" eaLnBrk="0" fontAlgn="base" hangingPunct="0">
                        <a:spcBef>
                          <a:spcPct val="20000"/>
                        </a:spcBef>
                        <a:spcAft>
                          <a:spcPct val="0"/>
                        </a:spcAft>
                        <a:defRPr kumimoji="1">
                          <a:solidFill>
                            <a:schemeClr val="tx1"/>
                          </a:solidFill>
                          <a:latin typeface="標楷體" pitchFamily="65" charset="-120"/>
                          <a:ea typeface="標楷體" pitchFamily="65" charset="-120"/>
                        </a:defRPr>
                      </a:lvl8pPr>
                      <a:lvl9pPr marL="3886200" indent="-228600" eaLnBrk="0" fontAlgn="base" hangingPunct="0">
                        <a:spcBef>
                          <a:spcPct val="20000"/>
                        </a:spcBef>
                        <a:spcAft>
                          <a:spcPct val="0"/>
                        </a:spcAft>
                        <a:defRPr kumimoji="1">
                          <a:solidFill>
                            <a:schemeClr val="tx1"/>
                          </a:solidFill>
                          <a:latin typeface="標楷體" pitchFamily="65" charset="-120"/>
                          <a:ea typeface="標楷體" pitchFamily="65" charset="-120"/>
                        </a:defRPr>
                      </a:lvl9pPr>
                    </a:lstStyle>
                    <a:p>
                      <a:pPr marL="0" marR="0" lvl="0" indent="0" algn="just" defTabSz="914400" rtl="0" eaLnBrk="1" fontAlgn="base" latinLnBrk="0" hangingPunct="1">
                        <a:lnSpc>
                          <a:spcPct val="100000"/>
                        </a:lnSpc>
                        <a:spcBef>
                          <a:spcPct val="20000"/>
                        </a:spcBef>
                        <a:spcAft>
                          <a:spcPct val="0"/>
                        </a:spcAft>
                        <a:buClr>
                          <a:srgbClr val="FF0000"/>
                        </a:buClr>
                        <a:buSzTx/>
                        <a:buFont typeface="Wingdings" pitchFamily="2" charset="2"/>
                        <a:buNone/>
                        <a:tabLst/>
                      </a:pPr>
                      <a:r>
                        <a:rPr kumimoji="1" lang="zh-TW" altLang="en-US" sz="2000" b="0" i="0" u="none" strike="noStrike" cap="none" normalizeH="0" baseline="0" dirty="0" smtClean="0">
                          <a:ln>
                            <a:noFill/>
                          </a:ln>
                          <a:solidFill>
                            <a:schemeClr val="tx1"/>
                          </a:solidFill>
                          <a:effectLst/>
                          <a:latin typeface="標楷體" pitchFamily="65" charset="-120"/>
                          <a:ea typeface="標楷體" pitchFamily="65" charset="-120"/>
                        </a:rPr>
                        <a:t>各機關支付員工待遇、獎金及其他給與等支出，應按給付類別編製各類表單</a:t>
                      </a:r>
                      <a:r>
                        <a:rPr kumimoji="1" lang="en-US" altLang="zh-TW" sz="2000" b="0" i="0" u="none" strike="noStrike" cap="none" normalizeH="0" baseline="0" dirty="0" smtClean="0">
                          <a:ln>
                            <a:noFill/>
                          </a:ln>
                          <a:solidFill>
                            <a:schemeClr val="tx1"/>
                          </a:solidFill>
                          <a:effectLst/>
                          <a:latin typeface="標楷體" pitchFamily="65" charset="-120"/>
                          <a:ea typeface="標楷體" pitchFamily="65" charset="-120"/>
                        </a:rPr>
                        <a:t>(</a:t>
                      </a:r>
                      <a:r>
                        <a:rPr kumimoji="1" lang="zh-TW" altLang="en-US" sz="2000" b="0" i="0" u="none" strike="noStrike" cap="none" normalizeH="0" baseline="0" dirty="0" smtClean="0">
                          <a:ln>
                            <a:noFill/>
                          </a:ln>
                          <a:solidFill>
                            <a:schemeClr val="tx1"/>
                          </a:solidFill>
                          <a:effectLst/>
                          <a:latin typeface="標楷體" pitchFamily="65" charset="-120"/>
                          <a:ea typeface="標楷體" pitchFamily="65" charset="-120"/>
                        </a:rPr>
                        <a:t>或清冊</a:t>
                      </a:r>
                      <a:r>
                        <a:rPr kumimoji="1" lang="en-US" altLang="zh-TW" sz="2000" b="0" i="0" u="none" strike="noStrike" cap="none" normalizeH="0" baseline="0" dirty="0" smtClean="0">
                          <a:ln>
                            <a:noFill/>
                          </a:ln>
                          <a:solidFill>
                            <a:schemeClr val="tx1"/>
                          </a:solidFill>
                          <a:effectLst/>
                          <a:latin typeface="標楷體" pitchFamily="65" charset="-120"/>
                          <a:ea typeface="標楷體" pitchFamily="65" charset="-120"/>
                        </a:rPr>
                        <a:t>)</a:t>
                      </a:r>
                      <a:r>
                        <a:rPr kumimoji="1" lang="zh-TW" altLang="en-US" sz="2000" b="0" i="0" u="none" strike="noStrike" cap="none" normalizeH="0" baseline="0" dirty="0" smtClean="0">
                          <a:ln>
                            <a:noFill/>
                          </a:ln>
                          <a:solidFill>
                            <a:schemeClr val="tx1"/>
                          </a:solidFill>
                          <a:effectLst/>
                          <a:latin typeface="標楷體" pitchFamily="65" charset="-120"/>
                          <a:ea typeface="標楷體" pitchFamily="65" charset="-120"/>
                        </a:rPr>
                        <a:t>，分別填明受領人之</a:t>
                      </a:r>
                      <a:r>
                        <a:rPr kumimoji="1" lang="zh-TW" altLang="en-US" sz="2000" b="1" i="0" u="sng" strike="sngStrike" cap="none" normalizeH="0" baseline="0" dirty="0" smtClean="0">
                          <a:ln>
                            <a:noFill/>
                          </a:ln>
                          <a:solidFill>
                            <a:srgbClr val="FF0000"/>
                          </a:solidFill>
                          <a:effectLst/>
                          <a:latin typeface="標楷體" pitchFamily="65" charset="-120"/>
                          <a:ea typeface="標楷體" pitchFamily="65" charset="-120"/>
                        </a:rPr>
                        <a:t>職稱、等級、</a:t>
                      </a:r>
                      <a:r>
                        <a:rPr kumimoji="1" lang="zh-TW" altLang="en-US" sz="2000" b="0" i="0" u="none" strike="noStrike" cap="none" normalizeH="0" baseline="0" dirty="0" smtClean="0">
                          <a:ln>
                            <a:noFill/>
                          </a:ln>
                          <a:solidFill>
                            <a:schemeClr val="tx1"/>
                          </a:solidFill>
                          <a:effectLst/>
                          <a:latin typeface="標楷體" pitchFamily="65" charset="-120"/>
                          <a:ea typeface="標楷體" pitchFamily="65" charset="-120"/>
                        </a:rPr>
                        <a:t>姓名、應領金額等，由受領人或其代領人簽名，並於最後結記總數。但委託金融機構匯轉存入各該員工存款戶者，得免簽名。</a:t>
                      </a:r>
                      <a:endParaRPr kumimoji="1" lang="en-US" altLang="zh-TW" sz="2000" b="0" i="0" u="none" strike="noStrike" cap="none" normalizeH="0" baseline="0" dirty="0" smtClean="0">
                        <a:ln>
                          <a:noFill/>
                        </a:ln>
                        <a:solidFill>
                          <a:schemeClr val="tx1"/>
                        </a:solidFill>
                        <a:effectLst/>
                        <a:latin typeface="標楷體" pitchFamily="65" charset="-120"/>
                        <a:ea typeface="標楷體" pitchFamily="65" charset="-120"/>
                      </a:endParaRPr>
                    </a:p>
                    <a:p>
                      <a:pPr marL="0" marR="0" lvl="0" indent="0" algn="just" defTabSz="914400" rtl="0" eaLnBrk="1" fontAlgn="base" latinLnBrk="0" hangingPunct="1">
                        <a:lnSpc>
                          <a:spcPct val="100000"/>
                        </a:lnSpc>
                        <a:spcBef>
                          <a:spcPct val="20000"/>
                        </a:spcBef>
                        <a:spcAft>
                          <a:spcPct val="0"/>
                        </a:spcAft>
                        <a:buClr>
                          <a:srgbClr val="FF0000"/>
                        </a:buClr>
                        <a:buSzTx/>
                        <a:buFont typeface="Wingdings" pitchFamily="2" charset="2"/>
                        <a:buNone/>
                        <a:tabLst/>
                      </a:pPr>
                      <a:endParaRPr kumimoji="1" lang="en-US" altLang="zh-TW" sz="2000" b="0" i="0" u="none" strike="noStrike" cap="none" normalizeH="0" baseline="0" dirty="0" smtClean="0">
                        <a:ln>
                          <a:noFill/>
                        </a:ln>
                        <a:solidFill>
                          <a:schemeClr val="tx1"/>
                        </a:solidFill>
                        <a:effectLst/>
                        <a:latin typeface="標楷體" pitchFamily="65" charset="-120"/>
                        <a:ea typeface="標楷體" pitchFamily="65" charset="-120"/>
                      </a:endParaRPr>
                    </a:p>
                    <a:p>
                      <a:pPr marL="0" marR="0" lvl="0" indent="0" algn="just" defTabSz="914400" rtl="0" eaLnBrk="1" fontAlgn="base" latinLnBrk="0" hangingPunct="1">
                        <a:lnSpc>
                          <a:spcPct val="100000"/>
                        </a:lnSpc>
                        <a:spcBef>
                          <a:spcPct val="20000"/>
                        </a:spcBef>
                        <a:spcAft>
                          <a:spcPct val="0"/>
                        </a:spcAft>
                        <a:buClr>
                          <a:srgbClr val="FF0000"/>
                        </a:buClr>
                        <a:buSzTx/>
                        <a:buFont typeface="Wingdings" pitchFamily="2" charset="2"/>
                        <a:buNone/>
                        <a:tabLst/>
                      </a:pPr>
                      <a:r>
                        <a:rPr kumimoji="1" lang="zh-TW" altLang="en-US" sz="2000" b="0" i="0" u="none" strike="noStrike" cap="none" normalizeH="0" baseline="0" dirty="0" smtClean="0">
                          <a:ln>
                            <a:noFill/>
                          </a:ln>
                          <a:solidFill>
                            <a:schemeClr val="tx1"/>
                          </a:solidFill>
                          <a:effectLst/>
                          <a:latin typeface="標楷體" pitchFamily="65" charset="-120"/>
                          <a:ea typeface="標楷體" pitchFamily="65" charset="-120"/>
                        </a:rPr>
                        <a:t>員工有新進、晉升、降級、減俸、月中離職或其他情事者，應於前項表單</a:t>
                      </a:r>
                      <a:r>
                        <a:rPr kumimoji="1" lang="en-US" altLang="zh-TW" sz="2000" b="0" i="0" u="none" strike="noStrike" cap="none" normalizeH="0" baseline="0" dirty="0" smtClean="0">
                          <a:ln>
                            <a:noFill/>
                          </a:ln>
                          <a:solidFill>
                            <a:schemeClr val="tx1"/>
                          </a:solidFill>
                          <a:effectLst/>
                          <a:latin typeface="標楷體" pitchFamily="65" charset="-120"/>
                          <a:ea typeface="標楷體" pitchFamily="65" charset="-120"/>
                        </a:rPr>
                        <a:t>(</a:t>
                      </a:r>
                      <a:r>
                        <a:rPr kumimoji="1" lang="zh-TW" altLang="en-US" sz="2000" b="0" i="0" u="none" strike="noStrike" cap="none" normalizeH="0" baseline="0" dirty="0" smtClean="0">
                          <a:ln>
                            <a:noFill/>
                          </a:ln>
                          <a:solidFill>
                            <a:schemeClr val="tx1"/>
                          </a:solidFill>
                          <a:effectLst/>
                          <a:latin typeface="標楷體" pitchFamily="65" charset="-120"/>
                          <a:ea typeface="標楷體" pitchFamily="65" charset="-120"/>
                        </a:rPr>
                        <a:t>或清冊</a:t>
                      </a:r>
                      <a:r>
                        <a:rPr kumimoji="1" lang="en-US" altLang="zh-TW" sz="2000" b="0" i="0" u="none" strike="noStrike" cap="none" normalizeH="0" baseline="0" dirty="0" smtClean="0">
                          <a:ln>
                            <a:noFill/>
                          </a:ln>
                          <a:solidFill>
                            <a:schemeClr val="tx1"/>
                          </a:solidFill>
                          <a:effectLst/>
                          <a:latin typeface="標楷體" pitchFamily="65" charset="-120"/>
                          <a:ea typeface="標楷體" pitchFamily="65" charset="-120"/>
                        </a:rPr>
                        <a:t>)</a:t>
                      </a:r>
                      <a:r>
                        <a:rPr kumimoji="1" lang="zh-TW" altLang="en-US" sz="2000" b="0" i="0" u="none" strike="noStrike" cap="none" normalizeH="0" baseline="0" dirty="0" smtClean="0">
                          <a:ln>
                            <a:noFill/>
                          </a:ln>
                          <a:solidFill>
                            <a:schemeClr val="tx1"/>
                          </a:solidFill>
                          <a:effectLst/>
                          <a:latin typeface="標楷體" pitchFamily="65" charset="-120"/>
                          <a:ea typeface="標楷體" pitchFamily="65" charset="-120"/>
                        </a:rPr>
                        <a:t>之備考欄註明。</a:t>
                      </a:r>
                      <a:endParaRPr kumimoji="1" lang="en-US" altLang="zh-TW" sz="2000" b="0" i="0" u="none" strike="noStrike" cap="none" normalizeH="0" baseline="0" dirty="0" smtClean="0">
                        <a:ln>
                          <a:noFill/>
                        </a:ln>
                        <a:solidFill>
                          <a:schemeClr val="tx1"/>
                        </a:solidFill>
                        <a:effectLst/>
                        <a:latin typeface="標楷體" pitchFamily="65" charset="-120"/>
                        <a:ea typeface="標楷體" pitchFamily="65" charset="-120"/>
                      </a:endParaRPr>
                    </a:p>
                  </a:txBody>
                  <a:tcPr marL="90000" marR="90000" marT="46768" marB="4676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274638" indent="-274638" eaLnBrk="0" hangingPunct="0">
                        <a:spcBef>
                          <a:spcPct val="20000"/>
                        </a:spcBef>
                        <a:buClr>
                          <a:srgbClr val="FF0000"/>
                        </a:buClr>
                        <a:buFont typeface="Wingdings" pitchFamily="2" charset="2"/>
                        <a:tabLst>
                          <a:tab pos="274638" algn="l"/>
                        </a:tabLst>
                        <a:defRPr kumimoji="1" sz="2800">
                          <a:solidFill>
                            <a:schemeClr val="tx1"/>
                          </a:solidFill>
                          <a:latin typeface="標楷體" pitchFamily="65" charset="-120"/>
                          <a:ea typeface="標楷體" pitchFamily="65" charset="-120"/>
                        </a:defRPr>
                      </a:lvl1pPr>
                      <a:lvl2pPr marL="830263" indent="-285750" eaLnBrk="0" hangingPunct="0">
                        <a:spcBef>
                          <a:spcPct val="20000"/>
                        </a:spcBef>
                        <a:tabLst>
                          <a:tab pos="274638" algn="l"/>
                        </a:tabLst>
                        <a:defRPr kumimoji="1" sz="2400">
                          <a:solidFill>
                            <a:schemeClr val="tx1"/>
                          </a:solidFill>
                          <a:latin typeface="標楷體" pitchFamily="65" charset="-120"/>
                          <a:ea typeface="標楷體" pitchFamily="65" charset="-120"/>
                        </a:defRPr>
                      </a:lvl2pPr>
                      <a:lvl3pPr marL="1238250" indent="-228600" eaLnBrk="0" hangingPunct="0">
                        <a:spcBef>
                          <a:spcPct val="20000"/>
                        </a:spcBef>
                        <a:tabLst>
                          <a:tab pos="274638" algn="l"/>
                        </a:tabLst>
                        <a:defRPr kumimoji="1" sz="2000">
                          <a:solidFill>
                            <a:schemeClr val="tx1"/>
                          </a:solidFill>
                          <a:latin typeface="標楷體" pitchFamily="65" charset="-120"/>
                          <a:ea typeface="標楷體" pitchFamily="65" charset="-120"/>
                        </a:defRPr>
                      </a:lvl3pPr>
                      <a:lvl4pPr marL="1646238" indent="-228600" eaLnBrk="0" hangingPunct="0">
                        <a:spcBef>
                          <a:spcPct val="20000"/>
                        </a:spcBef>
                        <a:tabLst>
                          <a:tab pos="274638" algn="l"/>
                        </a:tabLst>
                        <a:defRPr kumimoji="1">
                          <a:solidFill>
                            <a:schemeClr val="tx1"/>
                          </a:solidFill>
                          <a:latin typeface="標楷體" pitchFamily="65" charset="-120"/>
                          <a:ea typeface="標楷體" pitchFamily="65" charset="-120"/>
                        </a:defRPr>
                      </a:lvl4pPr>
                      <a:lvl5pPr marL="2057400" indent="-228600" eaLnBrk="0" hangingPunct="0">
                        <a:spcBef>
                          <a:spcPct val="20000"/>
                        </a:spcBef>
                        <a:tabLst>
                          <a:tab pos="274638" algn="l"/>
                        </a:tabLst>
                        <a:defRPr kumimoji="1">
                          <a:solidFill>
                            <a:schemeClr val="tx1"/>
                          </a:solidFill>
                          <a:latin typeface="標楷體" pitchFamily="65" charset="-120"/>
                          <a:ea typeface="標楷體" pitchFamily="65" charset="-120"/>
                        </a:defRPr>
                      </a:lvl5pPr>
                      <a:lvl6pPr marL="2514600" indent="-228600" eaLnBrk="0" fontAlgn="base" hangingPunct="0">
                        <a:spcBef>
                          <a:spcPct val="20000"/>
                        </a:spcBef>
                        <a:spcAft>
                          <a:spcPct val="0"/>
                        </a:spcAft>
                        <a:tabLst>
                          <a:tab pos="274638" algn="l"/>
                        </a:tabLst>
                        <a:defRPr kumimoji="1">
                          <a:solidFill>
                            <a:schemeClr val="tx1"/>
                          </a:solidFill>
                          <a:latin typeface="標楷體" pitchFamily="65" charset="-120"/>
                          <a:ea typeface="標楷體" pitchFamily="65" charset="-120"/>
                        </a:defRPr>
                      </a:lvl6pPr>
                      <a:lvl7pPr marL="2971800" indent="-228600" eaLnBrk="0" fontAlgn="base" hangingPunct="0">
                        <a:spcBef>
                          <a:spcPct val="20000"/>
                        </a:spcBef>
                        <a:spcAft>
                          <a:spcPct val="0"/>
                        </a:spcAft>
                        <a:tabLst>
                          <a:tab pos="274638" algn="l"/>
                        </a:tabLst>
                        <a:defRPr kumimoji="1">
                          <a:solidFill>
                            <a:schemeClr val="tx1"/>
                          </a:solidFill>
                          <a:latin typeface="標楷體" pitchFamily="65" charset="-120"/>
                          <a:ea typeface="標楷體" pitchFamily="65" charset="-120"/>
                        </a:defRPr>
                      </a:lvl7pPr>
                      <a:lvl8pPr marL="3429000" indent="-228600" eaLnBrk="0" fontAlgn="base" hangingPunct="0">
                        <a:spcBef>
                          <a:spcPct val="20000"/>
                        </a:spcBef>
                        <a:spcAft>
                          <a:spcPct val="0"/>
                        </a:spcAft>
                        <a:tabLst>
                          <a:tab pos="274638" algn="l"/>
                        </a:tabLst>
                        <a:defRPr kumimoji="1">
                          <a:solidFill>
                            <a:schemeClr val="tx1"/>
                          </a:solidFill>
                          <a:latin typeface="標楷體" pitchFamily="65" charset="-120"/>
                          <a:ea typeface="標楷體" pitchFamily="65" charset="-120"/>
                        </a:defRPr>
                      </a:lvl8pPr>
                      <a:lvl9pPr marL="3886200" indent="-228600" eaLnBrk="0" fontAlgn="base" hangingPunct="0">
                        <a:spcBef>
                          <a:spcPct val="20000"/>
                        </a:spcBef>
                        <a:spcAft>
                          <a:spcPct val="0"/>
                        </a:spcAft>
                        <a:tabLst>
                          <a:tab pos="274638" algn="l"/>
                        </a:tabLst>
                        <a:defRPr kumimoji="1">
                          <a:solidFill>
                            <a:schemeClr val="tx1"/>
                          </a:solidFill>
                          <a:latin typeface="標楷體" pitchFamily="65" charset="-120"/>
                          <a:ea typeface="標楷體" pitchFamily="65" charset="-120"/>
                        </a:defRPr>
                      </a:lvl9pPr>
                    </a:lstStyle>
                    <a:p>
                      <a:pPr marL="0" marR="0" lvl="0" indent="0" algn="l" defTabSz="914400" rtl="0" eaLnBrk="1" fontAlgn="base" latinLnBrk="0" hangingPunct="1">
                        <a:lnSpc>
                          <a:spcPct val="100000"/>
                        </a:lnSpc>
                        <a:spcBef>
                          <a:spcPct val="20000"/>
                        </a:spcBef>
                        <a:spcAft>
                          <a:spcPct val="0"/>
                        </a:spcAft>
                        <a:buClr>
                          <a:srgbClr val="FF0000"/>
                        </a:buClr>
                        <a:buSzTx/>
                        <a:buFont typeface="Wingdings" pitchFamily="2" charset="2"/>
                        <a:buNone/>
                        <a:tabLst/>
                      </a:pPr>
                      <a:r>
                        <a:rPr kumimoji="1" lang="zh-TW" altLang="en-US" sz="2000" b="0" i="0" u="none" strike="noStrike" kern="1200" cap="none" normalizeH="0" baseline="0" dirty="0" smtClean="0">
                          <a:ln>
                            <a:noFill/>
                          </a:ln>
                          <a:solidFill>
                            <a:schemeClr val="tx1"/>
                          </a:solidFill>
                          <a:effectLst/>
                          <a:latin typeface="標楷體" pitchFamily="65" charset="-120"/>
                          <a:ea typeface="標楷體" pitchFamily="65" charset="-120"/>
                          <a:cs typeface="+mn-cs"/>
                        </a:rPr>
                        <a:t>鑑於各機關支付員工之子女教育補助費等支出，按給付類別編製各類表單</a:t>
                      </a:r>
                      <a:r>
                        <a:rPr kumimoji="1" lang="en-US" altLang="zh-TW" sz="2000" b="0" i="0" u="none" strike="noStrike" kern="1200" cap="none" normalizeH="0" baseline="0" dirty="0" smtClean="0">
                          <a:ln>
                            <a:noFill/>
                          </a:ln>
                          <a:solidFill>
                            <a:schemeClr val="tx1"/>
                          </a:solidFill>
                          <a:effectLst/>
                          <a:latin typeface="標楷體" pitchFamily="65" charset="-120"/>
                          <a:ea typeface="標楷體" pitchFamily="65" charset="-120"/>
                          <a:cs typeface="+mn-cs"/>
                        </a:rPr>
                        <a:t>(</a:t>
                      </a:r>
                      <a:r>
                        <a:rPr kumimoji="1" lang="zh-TW" altLang="en-US" sz="2000" b="0" i="0" u="none" strike="noStrike" kern="1200" cap="none" normalizeH="0" baseline="0" dirty="0" smtClean="0">
                          <a:ln>
                            <a:noFill/>
                          </a:ln>
                          <a:solidFill>
                            <a:schemeClr val="tx1"/>
                          </a:solidFill>
                          <a:effectLst/>
                          <a:latin typeface="標楷體" pitchFamily="65" charset="-120"/>
                          <a:ea typeface="標楷體" pitchFamily="65" charset="-120"/>
                          <a:cs typeface="+mn-cs"/>
                        </a:rPr>
                        <a:t>或清冊</a:t>
                      </a:r>
                      <a:r>
                        <a:rPr kumimoji="1" lang="en-US" altLang="zh-TW" sz="2000" b="0" i="0" u="none" strike="noStrike" kern="1200" cap="none" normalizeH="0" baseline="0" dirty="0" smtClean="0">
                          <a:ln>
                            <a:noFill/>
                          </a:ln>
                          <a:solidFill>
                            <a:schemeClr val="tx1"/>
                          </a:solidFill>
                          <a:effectLst/>
                          <a:latin typeface="標楷體" pitchFamily="65" charset="-120"/>
                          <a:ea typeface="標楷體" pitchFamily="65" charset="-120"/>
                          <a:cs typeface="+mn-cs"/>
                        </a:rPr>
                        <a:t>)</a:t>
                      </a:r>
                      <a:r>
                        <a:rPr kumimoji="1" lang="zh-TW" altLang="en-US" sz="2000" b="0" i="0" u="none" strike="noStrike" kern="1200" cap="none" normalizeH="0" baseline="0" dirty="0" smtClean="0">
                          <a:ln>
                            <a:noFill/>
                          </a:ln>
                          <a:solidFill>
                            <a:schemeClr val="tx1"/>
                          </a:solidFill>
                          <a:effectLst/>
                          <a:latin typeface="標楷體" pitchFamily="65" charset="-120"/>
                          <a:ea typeface="標楷體" pitchFamily="65" charset="-120"/>
                          <a:cs typeface="+mn-cs"/>
                        </a:rPr>
                        <a:t>，並非均有填明受領人之職稱、等級項目之需要，又考量第一項規定</a:t>
                      </a:r>
                      <a:r>
                        <a:rPr kumimoji="1" lang="zh-TW" altLang="en-US" sz="2000" b="0" i="0" u="none" strike="noStrike" kern="1200" cap="none" normalizeH="0" baseline="0" dirty="0" smtClean="0">
                          <a:ln>
                            <a:noFill/>
                          </a:ln>
                          <a:solidFill>
                            <a:srgbClr val="0000FF"/>
                          </a:solidFill>
                          <a:effectLst/>
                          <a:latin typeface="標楷體" pitchFamily="65" charset="-120"/>
                          <a:ea typeface="標楷體" pitchFamily="65" charset="-120"/>
                          <a:cs typeface="+mn-cs"/>
                        </a:rPr>
                        <a:t>各類表單</a:t>
                      </a:r>
                      <a:r>
                        <a:rPr kumimoji="1" lang="en-US" altLang="zh-TW" sz="2000" b="0" i="0" u="none" strike="noStrike" kern="1200" cap="none" normalizeH="0" baseline="0" dirty="0" smtClean="0">
                          <a:ln>
                            <a:noFill/>
                          </a:ln>
                          <a:solidFill>
                            <a:srgbClr val="0000FF"/>
                          </a:solidFill>
                          <a:effectLst/>
                          <a:latin typeface="標楷體" pitchFamily="65" charset="-120"/>
                          <a:ea typeface="標楷體" pitchFamily="65" charset="-120"/>
                          <a:cs typeface="+mn-cs"/>
                        </a:rPr>
                        <a:t>(</a:t>
                      </a:r>
                      <a:r>
                        <a:rPr kumimoji="1" lang="zh-TW" altLang="en-US" sz="2000" b="0" i="0" u="none" strike="noStrike" kern="1200" cap="none" normalizeH="0" baseline="0" dirty="0" smtClean="0">
                          <a:ln>
                            <a:noFill/>
                          </a:ln>
                          <a:solidFill>
                            <a:srgbClr val="0000FF"/>
                          </a:solidFill>
                          <a:effectLst/>
                          <a:latin typeface="標楷體" pitchFamily="65" charset="-120"/>
                          <a:ea typeface="標楷體" pitchFamily="65" charset="-120"/>
                          <a:cs typeface="+mn-cs"/>
                        </a:rPr>
                        <a:t>或清冊</a:t>
                      </a:r>
                      <a:r>
                        <a:rPr kumimoji="1" lang="en-US" altLang="zh-TW" sz="2000" b="0" i="0" u="none" strike="noStrike" kern="1200" cap="none" normalizeH="0" baseline="0" dirty="0" smtClean="0">
                          <a:ln>
                            <a:noFill/>
                          </a:ln>
                          <a:solidFill>
                            <a:srgbClr val="0000FF"/>
                          </a:solidFill>
                          <a:effectLst/>
                          <a:latin typeface="標楷體" pitchFamily="65" charset="-120"/>
                          <a:ea typeface="標楷體" pitchFamily="65" charset="-120"/>
                          <a:cs typeface="+mn-cs"/>
                        </a:rPr>
                        <a:t>)</a:t>
                      </a:r>
                      <a:r>
                        <a:rPr kumimoji="1" lang="zh-TW" altLang="en-US" sz="2000" b="0" i="0" u="none" strike="noStrike" kern="1200" cap="none" normalizeH="0" baseline="0" dirty="0" smtClean="0">
                          <a:ln>
                            <a:noFill/>
                          </a:ln>
                          <a:solidFill>
                            <a:srgbClr val="0000FF"/>
                          </a:solidFill>
                          <a:effectLst/>
                          <a:latin typeface="標楷體" pitchFamily="65" charset="-120"/>
                          <a:ea typeface="標楷體" pitchFamily="65" charset="-120"/>
                          <a:cs typeface="+mn-cs"/>
                        </a:rPr>
                        <a:t>之填明項目係為例示規定，</a:t>
                      </a:r>
                      <a:r>
                        <a:rPr kumimoji="1" lang="zh-TW" altLang="en-US" sz="2000" b="0" i="0" u="sng" strike="noStrike" kern="1200" cap="none" normalizeH="0" baseline="0" dirty="0" smtClean="0">
                          <a:ln>
                            <a:noFill/>
                          </a:ln>
                          <a:solidFill>
                            <a:srgbClr val="0000FF"/>
                          </a:solidFill>
                          <a:effectLst/>
                          <a:latin typeface="標楷體" pitchFamily="65" charset="-120"/>
                          <a:ea typeface="標楷體" pitchFamily="65" charset="-120"/>
                          <a:cs typeface="+mn-cs"/>
                        </a:rPr>
                        <a:t>得由各機關依支出性質及實際需要增列</a:t>
                      </a:r>
                      <a:r>
                        <a:rPr kumimoji="1" lang="zh-TW" altLang="en-US" sz="2000" b="0" i="0" u="none" strike="noStrike" kern="1200" cap="none" normalizeH="0" baseline="0" dirty="0" smtClean="0">
                          <a:ln>
                            <a:noFill/>
                          </a:ln>
                          <a:solidFill>
                            <a:schemeClr val="tx1"/>
                          </a:solidFill>
                          <a:effectLst/>
                          <a:latin typeface="標楷體" pitchFamily="65" charset="-120"/>
                          <a:ea typeface="標楷體" pitchFamily="65" charset="-120"/>
                          <a:cs typeface="+mn-cs"/>
                        </a:rPr>
                        <a:t>，爰為簡化結報作業，提升行政效能，刪除第一項職稱、等級之文字。</a:t>
                      </a:r>
                    </a:p>
                  </a:txBody>
                  <a:tcPr marL="90000" marR="90000" marT="46768" marB="4676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1899006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b="1" dirty="0" smtClean="0">
                <a:latin typeface="標楷體" panose="03000509000000000000" pitchFamily="65" charset="-120"/>
                <a:ea typeface="標楷體" panose="03000509000000000000" pitchFamily="65" charset="-120"/>
              </a:rPr>
              <a:t>二、</a:t>
            </a:r>
            <a:r>
              <a:rPr lang="zh-TW" altLang="en-US" b="1" dirty="0">
                <a:latin typeface="標楷體" panose="03000509000000000000" pitchFamily="65" charset="-120"/>
                <a:ea typeface="標楷體" panose="03000509000000000000" pitchFamily="65" charset="-120"/>
              </a:rPr>
              <a:t>政府支出憑證處理要點</a:t>
            </a:r>
            <a:r>
              <a:rPr lang="en-US" altLang="zh-TW" b="1" dirty="0" smtClean="0">
                <a:latin typeface="標楷體" panose="03000509000000000000" pitchFamily="65" charset="-120"/>
                <a:ea typeface="標楷體" panose="03000509000000000000" pitchFamily="65" charset="-120"/>
              </a:rPr>
              <a:t>(1/15)</a:t>
            </a:r>
            <a:endParaRPr lang="zh-TW" altLang="en-US" dirty="0"/>
          </a:p>
        </p:txBody>
      </p:sp>
      <p:sp>
        <p:nvSpPr>
          <p:cNvPr id="3" name="投影片編號版面配置區 2"/>
          <p:cNvSpPr>
            <a:spLocks noGrp="1"/>
          </p:cNvSpPr>
          <p:nvPr>
            <p:ph type="sldNum" sz="quarter" idx="12"/>
          </p:nvPr>
        </p:nvSpPr>
        <p:spPr/>
        <p:txBody>
          <a:bodyPr/>
          <a:lstStyle/>
          <a:p>
            <a:fld id="{79B44AEE-BA3D-4760-80D7-75703F0B2E6D}" type="slidenum">
              <a:rPr lang="zh-TW" altLang="en-US" smtClean="0"/>
              <a:t>11</a:t>
            </a:fld>
            <a:endParaRPr lang="zh-TW" altLang="en-US"/>
          </a:p>
        </p:txBody>
      </p:sp>
      <p:sp>
        <p:nvSpPr>
          <p:cNvPr id="5" name="內容版面配置區 4"/>
          <p:cNvSpPr>
            <a:spLocks noGrp="1"/>
          </p:cNvSpPr>
          <p:nvPr>
            <p:ph idx="1"/>
          </p:nvPr>
        </p:nvSpPr>
        <p:spPr/>
        <p:txBody>
          <a:bodyPr/>
          <a:lstStyle/>
          <a:p>
            <a:pPr>
              <a:defRPr/>
            </a:pPr>
            <a:r>
              <a:rPr lang="zh-TW" altLang="en-US" dirty="0" smtClean="0">
                <a:latin typeface="標楷體" panose="03000509000000000000" pitchFamily="65" charset="-120"/>
                <a:ea typeface="標楷體" panose="03000509000000000000" pitchFamily="65" charset="-120"/>
              </a:rPr>
              <a:t>架構</a:t>
            </a:r>
            <a:endParaRPr lang="en-US" altLang="zh-TW" dirty="0" smtClean="0">
              <a:latin typeface="標楷體" panose="03000509000000000000" pitchFamily="65" charset="-120"/>
              <a:ea typeface="標楷體" panose="03000509000000000000" pitchFamily="65" charset="-120"/>
            </a:endParaRPr>
          </a:p>
          <a:p>
            <a:pPr>
              <a:defRPr/>
            </a:pPr>
            <a:endParaRPr lang="en-US" altLang="zh-TW" dirty="0" smtClean="0"/>
          </a:p>
          <a:p>
            <a:pPr marL="0" indent="0">
              <a:buFont typeface="Wingdings" panose="05000000000000000000" pitchFamily="2" charset="2"/>
              <a:buNone/>
              <a:defRPr/>
            </a:pPr>
            <a:endParaRPr lang="zh-TW" altLang="en-US" dirty="0"/>
          </a:p>
        </p:txBody>
      </p:sp>
      <p:graphicFrame>
        <p:nvGraphicFramePr>
          <p:cNvPr id="6" name="資料庫圖表 5"/>
          <p:cNvGraphicFramePr/>
          <p:nvPr>
            <p:extLst>
              <p:ext uri="{D42A27DB-BD31-4B8C-83A1-F6EECF244321}">
                <p14:modId xmlns:p14="http://schemas.microsoft.com/office/powerpoint/2010/main" val="4130521125"/>
              </p:ext>
            </p:extLst>
          </p:nvPr>
        </p:nvGraphicFramePr>
        <p:xfrm>
          <a:off x="1506421" y="2292350"/>
          <a:ext cx="7776864"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2591399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b="1" dirty="0">
                <a:latin typeface="標楷體" panose="03000509000000000000" pitchFamily="65" charset="-120"/>
                <a:ea typeface="標楷體" panose="03000509000000000000" pitchFamily="65" charset="-120"/>
              </a:rPr>
              <a:t>二、政府支出憑證處理要點</a:t>
            </a:r>
            <a:r>
              <a:rPr lang="en-US" altLang="zh-TW" b="1" dirty="0" smtClean="0">
                <a:latin typeface="標楷體" panose="03000509000000000000" pitchFamily="65" charset="-120"/>
                <a:ea typeface="標楷體" panose="03000509000000000000" pitchFamily="65" charset="-120"/>
              </a:rPr>
              <a:t>(2/15)</a:t>
            </a:r>
            <a:endParaRPr lang="zh-TW" altLang="en-US" dirty="0"/>
          </a:p>
        </p:txBody>
      </p:sp>
      <p:sp>
        <p:nvSpPr>
          <p:cNvPr id="3" name="內容版面配置區 2"/>
          <p:cNvSpPr>
            <a:spLocks noGrp="1"/>
          </p:cNvSpPr>
          <p:nvPr>
            <p:ph idx="1"/>
          </p:nvPr>
        </p:nvSpPr>
        <p:spPr/>
        <p:txBody>
          <a:bodyPr/>
          <a:lstStyle/>
          <a:p>
            <a:r>
              <a:rPr lang="zh-TW" altLang="en-US" dirty="0">
                <a:latin typeface="標楷體" panose="03000509000000000000" pitchFamily="65" charset="-120"/>
                <a:ea typeface="標楷體" panose="03000509000000000000" pitchFamily="65" charset="-120"/>
              </a:rPr>
              <a:t>總則</a:t>
            </a:r>
            <a:endParaRPr lang="en-US" altLang="zh-TW" dirty="0">
              <a:latin typeface="標楷體" panose="03000509000000000000" pitchFamily="65" charset="-120"/>
              <a:ea typeface="標楷體" panose="03000509000000000000" pitchFamily="65" charset="-120"/>
            </a:endParaRPr>
          </a:p>
          <a:p>
            <a:endParaRPr lang="zh-TW" altLang="en-US" dirty="0"/>
          </a:p>
        </p:txBody>
      </p:sp>
      <p:sp>
        <p:nvSpPr>
          <p:cNvPr id="4" name="投影片編號版面配置區 3"/>
          <p:cNvSpPr>
            <a:spLocks noGrp="1"/>
          </p:cNvSpPr>
          <p:nvPr>
            <p:ph type="sldNum" sz="quarter" idx="12"/>
          </p:nvPr>
        </p:nvSpPr>
        <p:spPr/>
        <p:txBody>
          <a:bodyPr/>
          <a:lstStyle/>
          <a:p>
            <a:fld id="{79B44AEE-BA3D-4760-80D7-75703F0B2E6D}" type="slidenum">
              <a:rPr lang="zh-TW" altLang="en-US" smtClean="0"/>
              <a:t>12</a:t>
            </a:fld>
            <a:endParaRPr lang="zh-TW" altLang="en-US"/>
          </a:p>
        </p:txBody>
      </p:sp>
      <p:graphicFrame>
        <p:nvGraphicFramePr>
          <p:cNvPr id="5" name="資料庫圖表 4"/>
          <p:cNvGraphicFramePr/>
          <p:nvPr>
            <p:extLst>
              <p:ext uri="{D42A27DB-BD31-4B8C-83A1-F6EECF244321}">
                <p14:modId xmlns:p14="http://schemas.microsoft.com/office/powerpoint/2010/main" val="3013983472"/>
              </p:ext>
            </p:extLst>
          </p:nvPr>
        </p:nvGraphicFramePr>
        <p:xfrm>
          <a:off x="2188171" y="2220975"/>
          <a:ext cx="8028892" cy="39559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橢圓形圖說文字 5"/>
          <p:cNvSpPr/>
          <p:nvPr/>
        </p:nvSpPr>
        <p:spPr>
          <a:xfrm>
            <a:off x="1338349" y="4430683"/>
            <a:ext cx="2942706" cy="1529543"/>
          </a:xfrm>
          <a:prstGeom prst="wedgeEllipseCallout">
            <a:avLst>
              <a:gd name="adj1" fmla="val 76161"/>
              <a:gd name="adj2" fmla="val 7159"/>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TW" altLang="en-US" b="1" dirty="0">
                <a:solidFill>
                  <a:srgbClr val="FF0000"/>
                </a:solidFill>
              </a:rPr>
              <a:t>網路下載者</a:t>
            </a:r>
            <a:r>
              <a:rPr lang="zh-TW" altLang="en-US" b="1" dirty="0" smtClean="0">
                <a:solidFill>
                  <a:srgbClr val="FF0000"/>
                </a:solidFill>
              </a:rPr>
              <a:t>，除本要點另有規定外，應</a:t>
            </a:r>
            <a:r>
              <a:rPr lang="zh-TW" altLang="en-US" b="1" dirty="0">
                <a:solidFill>
                  <a:srgbClr val="FF0000"/>
                </a:solidFill>
              </a:rPr>
              <a:t>請經手人簽名。</a:t>
            </a:r>
          </a:p>
          <a:p>
            <a:pPr algn="ctr"/>
            <a:endParaRPr lang="zh-TW" altLang="en-US" dirty="0"/>
          </a:p>
        </p:txBody>
      </p:sp>
    </p:spTree>
    <p:extLst>
      <p:ext uri="{BB962C8B-B14F-4D97-AF65-F5344CB8AC3E}">
        <p14:creationId xmlns:p14="http://schemas.microsoft.com/office/powerpoint/2010/main" val="2905367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b="1" dirty="0">
                <a:latin typeface="標楷體" panose="03000509000000000000" pitchFamily="65" charset="-120"/>
                <a:ea typeface="標楷體" panose="03000509000000000000" pitchFamily="65" charset="-120"/>
              </a:rPr>
              <a:t>二、政府支出憑證處理要點</a:t>
            </a:r>
            <a:r>
              <a:rPr lang="en-US" altLang="zh-TW" b="1" dirty="0" smtClean="0">
                <a:latin typeface="標楷體" panose="03000509000000000000" pitchFamily="65" charset="-120"/>
                <a:ea typeface="標楷體" panose="03000509000000000000" pitchFamily="65" charset="-120"/>
              </a:rPr>
              <a:t>(3/15)</a:t>
            </a:r>
            <a:endParaRPr lang="zh-TW" altLang="en-US" dirty="0"/>
          </a:p>
        </p:txBody>
      </p:sp>
      <p:sp>
        <p:nvSpPr>
          <p:cNvPr id="3" name="內容版面配置區 2"/>
          <p:cNvSpPr>
            <a:spLocks noGrp="1"/>
          </p:cNvSpPr>
          <p:nvPr>
            <p:ph idx="1"/>
          </p:nvPr>
        </p:nvSpPr>
        <p:spPr>
          <a:xfrm>
            <a:off x="838200" y="1429789"/>
            <a:ext cx="10515600" cy="4747174"/>
          </a:xfrm>
        </p:spPr>
        <p:txBody>
          <a:bodyPr>
            <a:normAutofit fontScale="77500" lnSpcReduction="20000"/>
          </a:bodyPr>
          <a:lstStyle/>
          <a:p>
            <a:r>
              <a:rPr lang="zh-TW" altLang="en-US" dirty="0">
                <a:latin typeface="標楷體" panose="03000509000000000000" pitchFamily="65" charset="-120"/>
                <a:ea typeface="標楷體" panose="03000509000000000000" pitchFamily="65" charset="-120"/>
              </a:rPr>
              <a:t>支出憑證之取得</a:t>
            </a: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收據</a:t>
            </a:r>
            <a:endParaRPr lang="en-US" altLang="zh-TW" dirty="0">
              <a:latin typeface="標楷體" panose="03000509000000000000" pitchFamily="65" charset="-120"/>
              <a:ea typeface="標楷體" panose="03000509000000000000" pitchFamily="65" charset="-120"/>
            </a:endParaRPr>
          </a:p>
          <a:p>
            <a:pPr marL="0" indent="0">
              <a:buFont typeface="Wingdings" panose="05000000000000000000" pitchFamily="2" charset="2"/>
              <a:buNone/>
              <a:defRPr/>
            </a:pPr>
            <a:r>
              <a:rPr lang="zh-TW" altLang="en-US" dirty="0">
                <a:latin typeface="標楷體" panose="03000509000000000000" pitchFamily="65" charset="-120"/>
                <a:ea typeface="標楷體" panose="03000509000000000000" pitchFamily="65" charset="-120"/>
              </a:rPr>
              <a:t>各機關支付款項所取得之</a:t>
            </a:r>
            <a:r>
              <a:rPr lang="zh-TW" altLang="en-US" b="1" dirty="0">
                <a:latin typeface="標楷體" panose="03000509000000000000" pitchFamily="65" charset="-120"/>
                <a:ea typeface="標楷體" panose="03000509000000000000" pitchFamily="65" charset="-120"/>
                <a:hlinkClick r:id="rId2" action="ppaction://hlinkfile"/>
              </a:rPr>
              <a:t>收據</a:t>
            </a:r>
            <a:r>
              <a:rPr lang="zh-TW" altLang="en-US" dirty="0">
                <a:latin typeface="標楷體" panose="03000509000000000000" pitchFamily="65" charset="-120"/>
                <a:ea typeface="標楷體" panose="03000509000000000000" pitchFamily="65" charset="-120"/>
              </a:rPr>
              <a:t>，應由受領人或其代領人簽名，並記明</a:t>
            </a:r>
          </a:p>
          <a:p>
            <a:pPr marL="0" indent="0">
              <a:buFont typeface="Wingdings" panose="05000000000000000000" pitchFamily="2" charset="2"/>
              <a:buNone/>
              <a:defRPr/>
            </a:pPr>
            <a:r>
              <a:rPr lang="zh-TW" altLang="en-US" dirty="0">
                <a:latin typeface="標楷體" panose="03000509000000000000" pitchFamily="65" charset="-120"/>
                <a:ea typeface="標楷體" panose="03000509000000000000" pitchFamily="65" charset="-120"/>
              </a:rPr>
              <a:t>下列事項：</a:t>
            </a:r>
          </a:p>
          <a:p>
            <a:pPr marL="0" indent="0">
              <a:buFont typeface="Wingdings" panose="05000000000000000000" pitchFamily="2" charset="2"/>
              <a:buNone/>
              <a:defRPr/>
            </a:pPr>
            <a:r>
              <a:rPr lang="zh-TW" altLang="en-US" dirty="0">
                <a:latin typeface="標楷體" panose="03000509000000000000" pitchFamily="65" charset="-120"/>
                <a:ea typeface="標楷體" panose="03000509000000000000" pitchFamily="65" charset="-120"/>
              </a:rPr>
              <a:t>（一）受領事由。</a:t>
            </a:r>
          </a:p>
          <a:p>
            <a:pPr marL="0" indent="0">
              <a:buFont typeface="Wingdings" panose="05000000000000000000" pitchFamily="2" charset="2"/>
              <a:buNone/>
              <a:defRPr/>
            </a:pPr>
            <a:r>
              <a:rPr lang="zh-TW" altLang="en-US" dirty="0">
                <a:latin typeface="標楷體" panose="03000509000000000000" pitchFamily="65" charset="-120"/>
                <a:ea typeface="標楷體" panose="03000509000000000000" pitchFamily="65" charset="-120"/>
              </a:rPr>
              <a:t>（二）實收數額。</a:t>
            </a:r>
          </a:p>
          <a:p>
            <a:pPr marL="0" indent="0">
              <a:buFont typeface="Wingdings" panose="05000000000000000000" pitchFamily="2" charset="2"/>
              <a:buNone/>
              <a:defRPr/>
            </a:pPr>
            <a:r>
              <a:rPr lang="zh-TW" altLang="en-US" dirty="0">
                <a:latin typeface="標楷體" panose="03000509000000000000" pitchFamily="65" charset="-120"/>
                <a:ea typeface="標楷體" panose="03000509000000000000" pitchFamily="65" charset="-120"/>
              </a:rPr>
              <a:t>（三）機關名稱。</a:t>
            </a:r>
          </a:p>
          <a:p>
            <a:pPr marL="0" indent="0">
              <a:buFont typeface="Wingdings" panose="05000000000000000000" pitchFamily="2" charset="2"/>
              <a:buNone/>
              <a:defRPr/>
            </a:pPr>
            <a:r>
              <a:rPr lang="zh-TW" altLang="en-US" dirty="0">
                <a:latin typeface="標楷體" panose="03000509000000000000" pitchFamily="65" charset="-120"/>
                <a:ea typeface="標楷體" panose="03000509000000000000" pitchFamily="65" charset="-120"/>
              </a:rPr>
              <a:t>（四）受領人之姓名或名稱、身分證明文件字號、營利事業或扣繳單位</a:t>
            </a:r>
            <a:endParaRPr lang="en-US" altLang="zh-TW" dirty="0">
              <a:latin typeface="標楷體" panose="03000509000000000000" pitchFamily="65" charset="-120"/>
              <a:ea typeface="標楷體" panose="03000509000000000000" pitchFamily="65" charset="-120"/>
            </a:endParaRPr>
          </a:p>
          <a:p>
            <a:pPr marL="0" indent="0">
              <a:buFont typeface="Wingdings" panose="05000000000000000000" pitchFamily="2" charset="2"/>
              <a:buNone/>
              <a:defRPr/>
            </a:pPr>
            <a:r>
              <a:rPr lang="zh-TW" altLang="en-US" dirty="0">
                <a:latin typeface="標楷體" panose="03000509000000000000" pitchFamily="65" charset="-120"/>
                <a:ea typeface="標楷體" panose="03000509000000000000" pitchFamily="65" charset="-120"/>
              </a:rPr>
              <a:t>      統一編號（以下簡稱統一編號）。但已留存受領人資料或受領人</a:t>
            </a:r>
            <a:endParaRPr lang="en-US" altLang="zh-TW" dirty="0">
              <a:latin typeface="標楷體" panose="03000509000000000000" pitchFamily="65" charset="-120"/>
              <a:ea typeface="標楷體" panose="03000509000000000000" pitchFamily="65" charset="-120"/>
            </a:endParaRPr>
          </a:p>
          <a:p>
            <a:pPr marL="0" indent="0">
              <a:buFont typeface="Wingdings" panose="05000000000000000000" pitchFamily="2" charset="2"/>
              <a:buNone/>
              <a:defRPr/>
            </a:pPr>
            <a:r>
              <a:rPr lang="zh-TW" altLang="en-US" dirty="0">
                <a:latin typeface="標楷體" panose="03000509000000000000" pitchFamily="65" charset="-120"/>
                <a:ea typeface="標楷體" panose="03000509000000000000" pitchFamily="65" charset="-120"/>
              </a:rPr>
              <a:t>      為他機關者，得免記明身分證明文件字號或統一編號。</a:t>
            </a:r>
          </a:p>
          <a:p>
            <a:pPr marL="0" indent="0">
              <a:buFont typeface="Wingdings" panose="05000000000000000000" pitchFamily="2" charset="2"/>
              <a:buNone/>
              <a:defRPr/>
            </a:pPr>
            <a:r>
              <a:rPr lang="zh-TW" altLang="en-US" dirty="0">
                <a:latin typeface="標楷體" panose="03000509000000000000" pitchFamily="65" charset="-120"/>
                <a:ea typeface="標楷體" panose="03000509000000000000" pitchFamily="65" charset="-120"/>
              </a:rPr>
              <a:t>（五）開立日期。</a:t>
            </a:r>
          </a:p>
          <a:p>
            <a:pPr marL="0" indent="0">
              <a:buFont typeface="Wingdings" panose="05000000000000000000" pitchFamily="2" charset="2"/>
              <a:buNone/>
              <a:defRPr/>
            </a:pPr>
            <a:r>
              <a:rPr lang="zh-TW" altLang="en-US" dirty="0">
                <a:latin typeface="標楷體" panose="03000509000000000000" pitchFamily="65" charset="-120"/>
                <a:ea typeface="標楷體" panose="03000509000000000000" pitchFamily="65" charset="-120"/>
              </a:rPr>
              <a:t>（六）其他由各機關依其業務性質及實際需要增列之事項。</a:t>
            </a:r>
          </a:p>
          <a:p>
            <a:pPr marL="0" indent="0">
              <a:buFont typeface="Wingdings" panose="05000000000000000000" pitchFamily="2" charset="2"/>
              <a:buNone/>
              <a:defRPr/>
            </a:pPr>
            <a:r>
              <a:rPr lang="zh-TW" altLang="en-US" dirty="0">
                <a:latin typeface="標楷體" panose="03000509000000000000" pitchFamily="65" charset="-120"/>
                <a:ea typeface="標楷體" panose="03000509000000000000" pitchFamily="65" charset="-120"/>
              </a:rPr>
              <a:t> 同一受領事由支付不同受領人之款項，各機關得編製受領人</a:t>
            </a:r>
            <a:r>
              <a:rPr lang="zh-TW" altLang="en-US" b="1" dirty="0">
                <a:latin typeface="標楷體" panose="03000509000000000000" pitchFamily="65" charset="-120"/>
                <a:ea typeface="標楷體" panose="03000509000000000000" pitchFamily="65" charset="-120"/>
                <a:hlinkClick r:id="rId3" action="ppaction://hlinkfile"/>
              </a:rPr>
              <a:t>清冊</a:t>
            </a:r>
            <a:r>
              <a:rPr lang="zh-TW" altLang="en-US" dirty="0">
                <a:latin typeface="標楷體" panose="03000509000000000000" pitchFamily="65" charset="-120"/>
                <a:ea typeface="標楷體" panose="03000509000000000000" pitchFamily="65" charset="-120"/>
              </a:rPr>
              <a:t>，載</a:t>
            </a:r>
            <a:endParaRPr lang="en-US" altLang="zh-TW" dirty="0">
              <a:latin typeface="標楷體" panose="03000509000000000000" pitchFamily="65" charset="-120"/>
              <a:ea typeface="標楷體" panose="03000509000000000000" pitchFamily="65" charset="-120"/>
            </a:endParaRPr>
          </a:p>
          <a:p>
            <a:pPr marL="0" indent="0">
              <a:buFont typeface="Wingdings" panose="05000000000000000000" pitchFamily="2" charset="2"/>
              <a:buNone/>
              <a:defRPr/>
            </a:pPr>
            <a:r>
              <a:rPr lang="zh-TW" altLang="en-US" dirty="0">
                <a:latin typeface="標楷體" panose="03000509000000000000" pitchFamily="65" charset="-120"/>
                <a:ea typeface="標楷體" panose="03000509000000000000" pitchFamily="65" charset="-120"/>
              </a:rPr>
              <a:t> 明前項規定應記明事項，並於最後結記總數。</a:t>
            </a:r>
            <a:endParaRPr lang="en-US" altLang="zh-TW" dirty="0">
              <a:latin typeface="標楷體" panose="03000509000000000000" pitchFamily="65" charset="-120"/>
              <a:ea typeface="標楷體" panose="03000509000000000000" pitchFamily="65" charset="-120"/>
            </a:endParaRPr>
          </a:p>
          <a:p>
            <a:endParaRPr lang="zh-TW" altLang="en-US" dirty="0">
              <a:latin typeface="標楷體" panose="03000509000000000000" pitchFamily="65" charset="-120"/>
              <a:ea typeface="標楷體" panose="03000509000000000000" pitchFamily="65" charset="-120"/>
            </a:endParaRPr>
          </a:p>
        </p:txBody>
      </p:sp>
      <p:sp>
        <p:nvSpPr>
          <p:cNvPr id="4" name="投影片編號版面配置區 3"/>
          <p:cNvSpPr>
            <a:spLocks noGrp="1"/>
          </p:cNvSpPr>
          <p:nvPr>
            <p:ph type="sldNum" sz="quarter" idx="12"/>
          </p:nvPr>
        </p:nvSpPr>
        <p:spPr/>
        <p:txBody>
          <a:bodyPr/>
          <a:lstStyle/>
          <a:p>
            <a:fld id="{79B44AEE-BA3D-4760-80D7-75703F0B2E6D}" type="slidenum">
              <a:rPr lang="zh-TW" altLang="en-US" smtClean="0"/>
              <a:t>13</a:t>
            </a:fld>
            <a:endParaRPr lang="zh-TW" altLang="en-US"/>
          </a:p>
        </p:txBody>
      </p:sp>
    </p:spTree>
    <p:extLst>
      <p:ext uri="{BB962C8B-B14F-4D97-AF65-F5344CB8AC3E}">
        <p14:creationId xmlns:p14="http://schemas.microsoft.com/office/powerpoint/2010/main" val="22311605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730134" y="99118"/>
            <a:ext cx="10515600" cy="1325563"/>
          </a:xfrm>
        </p:spPr>
        <p:txBody>
          <a:bodyPr/>
          <a:lstStyle/>
          <a:p>
            <a:r>
              <a:rPr lang="zh-TW" altLang="en-US" b="1" dirty="0">
                <a:latin typeface="標楷體" panose="03000509000000000000" pitchFamily="65" charset="-120"/>
                <a:ea typeface="標楷體" panose="03000509000000000000" pitchFamily="65" charset="-120"/>
              </a:rPr>
              <a:t>二、政府支出憑證處理要點</a:t>
            </a:r>
            <a:r>
              <a:rPr lang="en-US" altLang="zh-TW" b="1" dirty="0" smtClean="0">
                <a:latin typeface="標楷體" panose="03000509000000000000" pitchFamily="65" charset="-120"/>
                <a:ea typeface="標楷體" panose="03000509000000000000" pitchFamily="65" charset="-120"/>
              </a:rPr>
              <a:t>(4/15)</a:t>
            </a:r>
            <a:endParaRPr lang="zh-TW" altLang="en-US" dirty="0"/>
          </a:p>
        </p:txBody>
      </p:sp>
      <p:sp>
        <p:nvSpPr>
          <p:cNvPr id="3" name="內容版面配置區 2"/>
          <p:cNvSpPr>
            <a:spLocks noGrp="1"/>
          </p:cNvSpPr>
          <p:nvPr>
            <p:ph idx="1"/>
          </p:nvPr>
        </p:nvSpPr>
        <p:spPr>
          <a:xfrm>
            <a:off x="838200" y="1321724"/>
            <a:ext cx="10515600" cy="5178829"/>
          </a:xfrm>
        </p:spPr>
        <p:txBody>
          <a:bodyPr>
            <a:normAutofit fontScale="77500" lnSpcReduction="20000"/>
          </a:bodyPr>
          <a:lstStyle/>
          <a:p>
            <a:pPr>
              <a:defRPr/>
            </a:pPr>
            <a:r>
              <a:rPr lang="zh-TW" altLang="en-US" dirty="0">
                <a:latin typeface="標楷體" panose="03000509000000000000" pitchFamily="65" charset="-120"/>
                <a:ea typeface="標楷體" panose="03000509000000000000" pitchFamily="65" charset="-120"/>
              </a:rPr>
              <a:t>支出憑證之取得</a:t>
            </a: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統一發票、普通收據</a:t>
            </a:r>
            <a:r>
              <a:rPr lang="en-US" altLang="zh-TW" dirty="0">
                <a:latin typeface="標楷體" panose="03000509000000000000" pitchFamily="65" charset="-120"/>
                <a:ea typeface="標楷體" panose="03000509000000000000" pitchFamily="65" charset="-120"/>
              </a:rPr>
              <a:t>(1)</a:t>
            </a:r>
          </a:p>
          <a:p>
            <a:pPr marL="0" indent="0">
              <a:buFont typeface="Wingdings" panose="05000000000000000000" pitchFamily="2" charset="2"/>
              <a:buNone/>
              <a:defRPr/>
            </a:pPr>
            <a:r>
              <a:rPr lang="zh-TW" altLang="en-US" dirty="0">
                <a:latin typeface="標楷體" panose="03000509000000000000" pitchFamily="65" charset="-120"/>
                <a:ea typeface="標楷體" panose="03000509000000000000" pitchFamily="65" charset="-120"/>
              </a:rPr>
              <a:t>各機關支付款項所取得之</a:t>
            </a:r>
            <a:r>
              <a:rPr lang="zh-TW" altLang="en-US" b="1" dirty="0">
                <a:solidFill>
                  <a:schemeClr val="accent2"/>
                </a:solidFill>
                <a:latin typeface="標楷體" panose="03000509000000000000" pitchFamily="65" charset="-120"/>
                <a:ea typeface="標楷體" panose="03000509000000000000" pitchFamily="65" charset="-120"/>
              </a:rPr>
              <a:t>統一發票（含電子發票證明聯）</a:t>
            </a:r>
            <a:r>
              <a:rPr lang="zh-TW" altLang="en-US" dirty="0">
                <a:latin typeface="標楷體" panose="03000509000000000000" pitchFamily="65" charset="-120"/>
                <a:ea typeface="標楷體" panose="03000509000000000000" pitchFamily="65" charset="-120"/>
              </a:rPr>
              <a:t>或依加值型</a:t>
            </a:r>
          </a:p>
          <a:p>
            <a:pPr marL="0" indent="0">
              <a:buFont typeface="Wingdings" panose="05000000000000000000" pitchFamily="2" charset="2"/>
              <a:buNone/>
              <a:defRPr/>
            </a:pPr>
            <a:r>
              <a:rPr lang="zh-TW" altLang="en-US" dirty="0">
                <a:latin typeface="標楷體" panose="03000509000000000000" pitchFamily="65" charset="-120"/>
                <a:ea typeface="標楷體" panose="03000509000000000000" pitchFamily="65" charset="-120"/>
              </a:rPr>
              <a:t>及非加值型營業稅法規定掣發之</a:t>
            </a:r>
            <a:r>
              <a:rPr lang="zh-TW" altLang="en-US" b="1" dirty="0">
                <a:solidFill>
                  <a:schemeClr val="accent2"/>
                </a:solidFill>
                <a:latin typeface="標楷體" panose="03000509000000000000" pitchFamily="65" charset="-120"/>
                <a:ea typeface="標楷體" panose="03000509000000000000" pitchFamily="65" charset="-120"/>
              </a:rPr>
              <a:t>普通收據</a:t>
            </a:r>
            <a:r>
              <a:rPr lang="zh-TW" altLang="en-US" dirty="0">
                <a:latin typeface="標楷體" panose="03000509000000000000" pitchFamily="65" charset="-120"/>
                <a:ea typeface="標楷體" panose="03000509000000000000" pitchFamily="65" charset="-120"/>
              </a:rPr>
              <a:t>，應記明下列事項：</a:t>
            </a:r>
          </a:p>
          <a:p>
            <a:pPr marL="0" indent="0">
              <a:buFont typeface="Wingdings" panose="05000000000000000000" pitchFamily="2" charset="2"/>
              <a:buNone/>
              <a:defRPr/>
            </a:pPr>
            <a:r>
              <a:rPr lang="zh-TW" altLang="en-US" dirty="0">
                <a:latin typeface="標楷體" panose="03000509000000000000" pitchFamily="65" charset="-120"/>
                <a:ea typeface="標楷體" panose="03000509000000000000" pitchFamily="65" charset="-120"/>
              </a:rPr>
              <a:t>（一）營業人之名稱及其統一編號。</a:t>
            </a:r>
          </a:p>
          <a:p>
            <a:pPr marL="0" indent="0">
              <a:buFont typeface="Wingdings" panose="05000000000000000000" pitchFamily="2" charset="2"/>
              <a:buNone/>
              <a:defRPr/>
            </a:pPr>
            <a:r>
              <a:rPr lang="zh-TW" altLang="en-US" dirty="0">
                <a:latin typeface="標楷體" panose="03000509000000000000" pitchFamily="65" charset="-120"/>
                <a:ea typeface="標楷體" panose="03000509000000000000" pitchFamily="65" charset="-120"/>
              </a:rPr>
              <a:t>（二）</a:t>
            </a:r>
            <a:r>
              <a:rPr lang="zh-TW" altLang="en-US" b="1" dirty="0">
                <a:solidFill>
                  <a:srgbClr val="FF0000"/>
                </a:solidFill>
                <a:latin typeface="標楷體" panose="03000509000000000000" pitchFamily="65" charset="-120"/>
                <a:ea typeface="標楷體" panose="03000509000000000000" pitchFamily="65" charset="-120"/>
              </a:rPr>
              <a:t>品名及總價。</a:t>
            </a:r>
            <a:r>
              <a:rPr lang="zh-TW" altLang="en-US" b="1" dirty="0">
                <a:solidFill>
                  <a:schemeClr val="accent6"/>
                </a:solidFill>
                <a:latin typeface="標楷體" panose="03000509000000000000" pitchFamily="65" charset="-120"/>
                <a:ea typeface="標楷體" panose="03000509000000000000" pitchFamily="65" charset="-120"/>
              </a:rPr>
              <a:t>僅列代號或非本國文者，應由經手人加註或擇要譯</a:t>
            </a:r>
            <a:endParaRPr lang="en-US" altLang="zh-TW" b="1" dirty="0">
              <a:solidFill>
                <a:schemeClr val="accent6"/>
              </a:solidFill>
              <a:latin typeface="標楷體" panose="03000509000000000000" pitchFamily="65" charset="-120"/>
              <a:ea typeface="標楷體" panose="03000509000000000000" pitchFamily="65" charset="-120"/>
            </a:endParaRPr>
          </a:p>
          <a:p>
            <a:pPr marL="0" indent="0">
              <a:buFont typeface="Wingdings" panose="05000000000000000000" pitchFamily="2" charset="2"/>
              <a:buNone/>
              <a:defRPr/>
            </a:pPr>
            <a:r>
              <a:rPr lang="zh-TW" altLang="en-US" b="1" dirty="0">
                <a:solidFill>
                  <a:schemeClr val="accent6"/>
                </a:solidFill>
                <a:latin typeface="標楷體" panose="03000509000000000000" pitchFamily="65" charset="-120"/>
                <a:ea typeface="標楷體" panose="03000509000000000000" pitchFamily="65" charset="-120"/>
              </a:rPr>
              <a:t>      註品名</a:t>
            </a:r>
            <a:r>
              <a:rPr lang="zh-TW" altLang="en-US" dirty="0">
                <a:latin typeface="標楷體" panose="03000509000000000000" pitchFamily="65" charset="-120"/>
                <a:ea typeface="標楷體" panose="03000509000000000000" pitchFamily="65" charset="-120"/>
              </a:rPr>
              <a:t>；必要時，應加註廠牌或規格。</a:t>
            </a:r>
          </a:p>
          <a:p>
            <a:pPr marL="0" indent="0">
              <a:buFont typeface="Wingdings" panose="05000000000000000000" pitchFamily="2" charset="2"/>
              <a:buNone/>
              <a:defRPr/>
            </a:pPr>
            <a:r>
              <a:rPr lang="zh-TW" altLang="en-US" dirty="0">
                <a:latin typeface="標楷體" panose="03000509000000000000" pitchFamily="65" charset="-120"/>
                <a:ea typeface="標楷體" panose="03000509000000000000" pitchFamily="65" charset="-120"/>
              </a:rPr>
              <a:t>（三）開立日期。</a:t>
            </a:r>
          </a:p>
          <a:p>
            <a:pPr marL="0" indent="0">
              <a:buFont typeface="Wingdings" panose="05000000000000000000" pitchFamily="2" charset="2"/>
              <a:buNone/>
              <a:defRPr/>
            </a:pPr>
            <a:r>
              <a:rPr lang="zh-TW" altLang="en-US" dirty="0">
                <a:latin typeface="標楷體" panose="03000509000000000000" pitchFamily="65" charset="-120"/>
                <a:ea typeface="標楷體" panose="03000509000000000000" pitchFamily="65" charset="-120"/>
              </a:rPr>
              <a:t>（四）機關名稱或統一編號。但具有機密性者，得免記明。</a:t>
            </a:r>
          </a:p>
          <a:p>
            <a:pPr marL="0" indent="0">
              <a:buFont typeface="Wingdings" panose="05000000000000000000" pitchFamily="2" charset="2"/>
              <a:buNone/>
              <a:defRPr/>
            </a:pPr>
            <a:r>
              <a:rPr lang="zh-TW" altLang="en-US" dirty="0">
                <a:latin typeface="標楷體" panose="03000509000000000000" pitchFamily="65" charset="-120"/>
                <a:ea typeface="標楷體" panose="03000509000000000000" pitchFamily="65" charset="-120"/>
              </a:rPr>
              <a:t> 前項第二款所定應記明事項，得以清單或文件佐證者，免逐項記明。</a:t>
            </a:r>
          </a:p>
          <a:p>
            <a:pPr marL="0" indent="0">
              <a:buFont typeface="Wingdings" panose="05000000000000000000" pitchFamily="2" charset="2"/>
              <a:buNone/>
              <a:defRPr/>
            </a:pPr>
            <a:r>
              <a:rPr lang="zh-TW" altLang="en-US" dirty="0">
                <a:latin typeface="標楷體" panose="03000509000000000000" pitchFamily="65" charset="-120"/>
                <a:ea typeface="標楷體" panose="03000509000000000000" pitchFamily="65" charset="-120"/>
              </a:rPr>
              <a:t> </a:t>
            </a:r>
            <a:r>
              <a:rPr lang="zh-TW" altLang="en-US" dirty="0">
                <a:solidFill>
                  <a:srgbClr val="FF0000"/>
                </a:solidFill>
                <a:latin typeface="標楷體" panose="03000509000000000000" pitchFamily="65" charset="-120"/>
                <a:ea typeface="標楷體" panose="03000509000000000000" pitchFamily="65" charset="-120"/>
              </a:rPr>
              <a:t>電子發票證明聯</a:t>
            </a:r>
            <a:r>
              <a:rPr lang="zh-TW" altLang="en-US" dirty="0">
                <a:latin typeface="標楷體" panose="03000509000000000000" pitchFamily="65" charset="-120"/>
                <a:ea typeface="標楷體" panose="03000509000000000000" pitchFamily="65" charset="-120"/>
              </a:rPr>
              <a:t>之取得，依電子發票實施作業要點規定由營業人提供</a:t>
            </a:r>
            <a:endParaRPr lang="en-US" altLang="zh-TW" dirty="0">
              <a:latin typeface="標楷體" panose="03000509000000000000" pitchFamily="65" charset="-120"/>
              <a:ea typeface="標楷體" panose="03000509000000000000" pitchFamily="65" charset="-120"/>
            </a:endParaRPr>
          </a:p>
          <a:p>
            <a:pPr marL="0" indent="0">
              <a:buFont typeface="Wingdings" panose="05000000000000000000" pitchFamily="2" charset="2"/>
              <a:buNone/>
              <a:defRPr/>
            </a:pPr>
            <a:r>
              <a:rPr lang="zh-TW" altLang="en-US" dirty="0">
                <a:latin typeface="標楷體" panose="03000509000000000000" pitchFamily="65" charset="-120"/>
                <a:ea typeface="標楷體" panose="03000509000000000000" pitchFamily="65" charset="-120"/>
              </a:rPr>
              <a:t> 或機關自行下載列印，其未列明營業人名稱者，得免予</a:t>
            </a:r>
            <a:r>
              <a:rPr lang="zh-TW" altLang="en-US" dirty="0" smtClean="0">
                <a:latin typeface="標楷體" panose="03000509000000000000" pitchFamily="65" charset="-120"/>
                <a:ea typeface="標楷體" panose="03000509000000000000" pitchFamily="65" charset="-120"/>
              </a:rPr>
              <a:t>補正；</a:t>
            </a:r>
            <a:r>
              <a:rPr lang="zh-TW" altLang="en-US" dirty="0">
                <a:solidFill>
                  <a:srgbClr val="FF0000"/>
                </a:solidFill>
                <a:latin typeface="標楷體" panose="03000509000000000000" pitchFamily="65" charset="-120"/>
                <a:ea typeface="標楷體" panose="03000509000000000000" pitchFamily="65" charset="-120"/>
              </a:rPr>
              <a:t>機關自行下載 </a:t>
            </a:r>
            <a:r>
              <a:rPr lang="zh-TW" altLang="en-US" dirty="0" smtClean="0">
                <a:solidFill>
                  <a:srgbClr val="FF0000"/>
                </a:solidFill>
                <a:latin typeface="標楷體" panose="03000509000000000000" pitchFamily="65" charset="-120"/>
                <a:ea typeface="標楷體" panose="03000509000000000000" pitchFamily="65" charset="-120"/>
              </a:rPr>
              <a:t>列印</a:t>
            </a:r>
            <a:endParaRPr lang="en-US" altLang="zh-TW" dirty="0" smtClean="0">
              <a:solidFill>
                <a:srgbClr val="FF0000"/>
              </a:solidFill>
              <a:latin typeface="標楷體" panose="03000509000000000000" pitchFamily="65" charset="-120"/>
              <a:ea typeface="標楷體" panose="03000509000000000000" pitchFamily="65" charset="-120"/>
            </a:endParaRPr>
          </a:p>
          <a:p>
            <a:pPr marL="0" indent="0">
              <a:buFont typeface="Wingdings" panose="05000000000000000000" pitchFamily="2" charset="2"/>
              <a:buNone/>
              <a:defRPr/>
            </a:pPr>
            <a:r>
              <a:rPr lang="zh-TW" altLang="en-US" dirty="0">
                <a:solidFill>
                  <a:srgbClr val="FF0000"/>
                </a:solidFill>
                <a:latin typeface="標楷體" panose="03000509000000000000" pitchFamily="65" charset="-120"/>
                <a:ea typeface="標楷體" panose="03000509000000000000" pitchFamily="65" charset="-120"/>
              </a:rPr>
              <a:t> </a:t>
            </a:r>
            <a:r>
              <a:rPr lang="zh-TW" altLang="en-US" dirty="0" smtClean="0">
                <a:solidFill>
                  <a:srgbClr val="FF0000"/>
                </a:solidFill>
                <a:latin typeface="標楷體" panose="03000509000000000000" pitchFamily="65" charset="-120"/>
                <a:ea typeface="標楷體" panose="03000509000000000000" pitchFamily="65" charset="-120"/>
              </a:rPr>
              <a:t>者</a:t>
            </a:r>
            <a:r>
              <a:rPr lang="zh-TW" altLang="en-US" dirty="0">
                <a:solidFill>
                  <a:srgbClr val="FF0000"/>
                </a:solidFill>
                <a:latin typeface="標楷體" panose="03000509000000000000" pitchFamily="65" charset="-120"/>
                <a:ea typeface="標楷體" panose="03000509000000000000" pitchFamily="65" charset="-120"/>
              </a:rPr>
              <a:t>，免由經手人簽名。</a:t>
            </a:r>
          </a:p>
          <a:p>
            <a:pPr marL="0" indent="0">
              <a:buFont typeface="Wingdings" panose="05000000000000000000" pitchFamily="2" charset="2"/>
              <a:buNone/>
              <a:defRPr/>
            </a:pPr>
            <a:r>
              <a:rPr lang="zh-TW" altLang="en-US" dirty="0">
                <a:latin typeface="標楷體" panose="03000509000000000000" pitchFamily="65" charset="-120"/>
                <a:ea typeface="標楷體" panose="03000509000000000000" pitchFamily="65" charset="-120"/>
              </a:rPr>
              <a:t> 除第一項所定應記明事項外，各機關得依其業務性質及實際需要增列</a:t>
            </a:r>
            <a:endParaRPr lang="en-US" altLang="zh-TW" dirty="0">
              <a:latin typeface="標楷體" panose="03000509000000000000" pitchFamily="65" charset="-120"/>
              <a:ea typeface="標楷體" panose="03000509000000000000" pitchFamily="65" charset="-120"/>
            </a:endParaRPr>
          </a:p>
          <a:p>
            <a:pPr marL="0" indent="0">
              <a:buFont typeface="Wingdings" panose="05000000000000000000" pitchFamily="2" charset="2"/>
              <a:buNone/>
              <a:defRPr/>
            </a:pPr>
            <a:r>
              <a:rPr lang="zh-TW" altLang="en-US" dirty="0">
                <a:latin typeface="標楷體" panose="03000509000000000000" pitchFamily="65" charset="-120"/>
                <a:ea typeface="標楷體" panose="03000509000000000000" pitchFamily="65" charset="-120"/>
              </a:rPr>
              <a:t> 單價及數量等其他事項。</a:t>
            </a:r>
          </a:p>
          <a:p>
            <a:endParaRPr lang="zh-TW" altLang="en-US" dirty="0"/>
          </a:p>
        </p:txBody>
      </p:sp>
      <p:sp>
        <p:nvSpPr>
          <p:cNvPr id="4" name="投影片編號版面配置區 3"/>
          <p:cNvSpPr>
            <a:spLocks noGrp="1"/>
          </p:cNvSpPr>
          <p:nvPr>
            <p:ph type="sldNum" sz="quarter" idx="12"/>
          </p:nvPr>
        </p:nvSpPr>
        <p:spPr/>
        <p:txBody>
          <a:bodyPr/>
          <a:lstStyle/>
          <a:p>
            <a:fld id="{79B44AEE-BA3D-4760-80D7-75703F0B2E6D}" type="slidenum">
              <a:rPr lang="zh-TW" altLang="en-US" smtClean="0"/>
              <a:t>14</a:t>
            </a:fld>
            <a:endParaRPr lang="zh-TW" altLang="en-US"/>
          </a:p>
        </p:txBody>
      </p:sp>
    </p:spTree>
    <p:extLst>
      <p:ext uri="{BB962C8B-B14F-4D97-AF65-F5344CB8AC3E}">
        <p14:creationId xmlns:p14="http://schemas.microsoft.com/office/powerpoint/2010/main" val="119439913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838200" y="632070"/>
            <a:ext cx="10515600" cy="1325563"/>
          </a:xfrm>
        </p:spPr>
        <p:txBody>
          <a:bodyPr>
            <a:noAutofit/>
          </a:bodyPr>
          <a:lstStyle/>
          <a:p>
            <a:pPr algn="ctr"/>
            <a:r>
              <a:rPr lang="zh-TW" altLang="en-US" sz="4000" b="1" dirty="0">
                <a:latin typeface="標楷體" panose="03000509000000000000" pitchFamily="65" charset="-120"/>
                <a:ea typeface="標楷體" panose="03000509000000000000" pitchFamily="65" charset="-120"/>
              </a:rPr>
              <a:t>二、政府支出憑證處理要點</a:t>
            </a:r>
            <a:r>
              <a:rPr lang="en-US" altLang="zh-TW" sz="4000" b="1" dirty="0" smtClean="0">
                <a:latin typeface="標楷體" panose="03000509000000000000" pitchFamily="65" charset="-120"/>
                <a:ea typeface="標楷體" panose="03000509000000000000" pitchFamily="65" charset="-120"/>
              </a:rPr>
              <a:t>(5/15)</a:t>
            </a:r>
            <a:endParaRPr lang="zh-TW" altLang="en-US" sz="4000" b="1" dirty="0">
              <a:latin typeface="標楷體" panose="03000509000000000000" pitchFamily="65" charset="-120"/>
              <a:ea typeface="標楷體" panose="03000509000000000000" pitchFamily="65" charset="-120"/>
            </a:endParaRPr>
          </a:p>
        </p:txBody>
      </p:sp>
      <p:sp>
        <p:nvSpPr>
          <p:cNvPr id="3" name="投影片編號版面配置區 2"/>
          <p:cNvSpPr>
            <a:spLocks noGrp="1"/>
          </p:cNvSpPr>
          <p:nvPr>
            <p:ph type="sldNum" sz="quarter" idx="12"/>
          </p:nvPr>
        </p:nvSpPr>
        <p:spPr/>
        <p:txBody>
          <a:bodyPr/>
          <a:lstStyle/>
          <a:p>
            <a:pPr algn="ctr"/>
            <a:fld id="{79B44AEE-BA3D-4760-80D7-75703F0B2E6D}" type="slidenum">
              <a:rPr lang="zh-TW" altLang="en-US" sz="1400" smtClean="0">
                <a:solidFill>
                  <a:schemeClr val="tx1"/>
                </a:solidFill>
              </a:rPr>
              <a:pPr algn="ctr"/>
              <a:t>15</a:t>
            </a:fld>
            <a:endParaRPr lang="zh-TW" altLang="en-US" sz="1400" dirty="0">
              <a:solidFill>
                <a:schemeClr val="tx1"/>
              </a:solidFill>
            </a:endParaRPr>
          </a:p>
        </p:txBody>
      </p:sp>
      <p:sp>
        <p:nvSpPr>
          <p:cNvPr id="4" name="文字版面配置區 3"/>
          <p:cNvSpPr>
            <a:spLocks noGrp="1"/>
          </p:cNvSpPr>
          <p:nvPr>
            <p:ph type="body" idx="4294967295"/>
          </p:nvPr>
        </p:nvSpPr>
        <p:spPr>
          <a:xfrm>
            <a:off x="0" y="1681163"/>
            <a:ext cx="5157788" cy="823912"/>
          </a:xfrm>
        </p:spPr>
        <p:txBody>
          <a:bodyPr/>
          <a:lstStyle/>
          <a:p>
            <a:pPr marL="0" lvl="0" indent="0">
              <a:buNone/>
            </a:pPr>
            <a:endParaRPr kumimoji="1" lang="zh-TW" altLang="en-US" dirty="0" smtClean="0">
              <a:solidFill>
                <a:srgbClr val="000000"/>
              </a:solidFill>
              <a:latin typeface="標楷體" pitchFamily="65" charset="-120"/>
              <a:ea typeface="標楷體" pitchFamily="65" charset="-120"/>
              <a:cs typeface="Times New Roman" pitchFamily="18" charset="0"/>
            </a:endParaRPr>
          </a:p>
          <a:p>
            <a:endParaRPr lang="zh-TW" altLang="en-US" dirty="0"/>
          </a:p>
        </p:txBody>
      </p:sp>
      <p:pic>
        <p:nvPicPr>
          <p:cNvPr id="8" name="圖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5787"/>
            <a:ext cx="4013867" cy="1052968"/>
          </a:xfrm>
          <a:prstGeom prst="rect">
            <a:avLst/>
          </a:prstGeom>
        </p:spPr>
      </p:pic>
      <p:sp>
        <p:nvSpPr>
          <p:cNvPr id="9" name="內容版面配置區 4"/>
          <p:cNvSpPr txBox="1">
            <a:spLocks/>
          </p:cNvSpPr>
          <p:nvPr/>
        </p:nvSpPr>
        <p:spPr>
          <a:xfrm>
            <a:off x="1909762" y="2127848"/>
            <a:ext cx="8935021" cy="4411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endParaRPr lang="en-US" altLang="zh-TW" dirty="0" smtClean="0"/>
          </a:p>
          <a:p>
            <a:pPr marL="0" indent="0">
              <a:buFont typeface="Wingdings" panose="05000000000000000000" pitchFamily="2" charset="2"/>
              <a:buNone/>
              <a:defRPr/>
            </a:pPr>
            <a:endParaRPr lang="en-US" altLang="zh-TW" sz="2000" dirty="0" smtClean="0"/>
          </a:p>
          <a:p>
            <a:pPr marL="0" indent="0">
              <a:buFont typeface="Wingdings" panose="05000000000000000000" pitchFamily="2" charset="2"/>
              <a:buNone/>
              <a:defRPr/>
            </a:pPr>
            <a:endParaRPr lang="en-US" altLang="zh-TW" dirty="0" smtClean="0"/>
          </a:p>
          <a:p>
            <a:pPr marL="0" indent="0">
              <a:buFont typeface="Wingdings" panose="05000000000000000000" pitchFamily="2" charset="2"/>
              <a:buNone/>
              <a:defRPr/>
            </a:pPr>
            <a:endParaRPr lang="zh-TW" altLang="en-US" dirty="0"/>
          </a:p>
        </p:txBody>
      </p:sp>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78894" y="2460345"/>
            <a:ext cx="6084888" cy="39957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圓角矩形 12"/>
          <p:cNvSpPr>
            <a:spLocks noChangeArrowheads="1"/>
          </p:cNvSpPr>
          <p:nvPr/>
        </p:nvSpPr>
        <p:spPr bwMode="auto">
          <a:xfrm>
            <a:off x="6746875" y="3041269"/>
            <a:ext cx="1863725" cy="378587"/>
          </a:xfrm>
          <a:prstGeom prst="roundRect">
            <a:avLst>
              <a:gd name="adj" fmla="val 16667"/>
            </a:avLst>
          </a:prstGeom>
          <a:noFill/>
          <a:ln w="28575" algn="ctr">
            <a:solidFill>
              <a:srgbClr val="0070C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lr>
                <a:srgbClr val="FF0000"/>
              </a:buClr>
              <a:buFont typeface="Wingdings" panose="05000000000000000000" pitchFamily="2" charset="2"/>
              <a:buChar char="Ø"/>
              <a:defRPr kumimoji="1" sz="3200">
                <a:solidFill>
                  <a:schemeClr val="tx1"/>
                </a:solidFill>
                <a:latin typeface="標楷體" panose="03000509000000000000" pitchFamily="65" charset="-120"/>
                <a:ea typeface="標楷體" panose="03000509000000000000" pitchFamily="65" charset="-120"/>
              </a:defRPr>
            </a:lvl1pPr>
            <a:lvl2pPr marL="742950" indent="-285750" eaLnBrk="0" hangingPunct="0">
              <a:spcBef>
                <a:spcPct val="20000"/>
              </a:spcBef>
              <a:buChar char="–"/>
              <a:defRPr kumimoji="1" sz="2800">
                <a:solidFill>
                  <a:schemeClr val="tx1"/>
                </a:solidFill>
                <a:latin typeface="標楷體" panose="03000509000000000000" pitchFamily="65" charset="-120"/>
                <a:ea typeface="標楷體" panose="03000509000000000000" pitchFamily="65" charset="-120"/>
              </a:defRPr>
            </a:lvl2pPr>
            <a:lvl3pPr marL="1143000" indent="-228600" eaLnBrk="0" hangingPunct="0">
              <a:spcBef>
                <a:spcPct val="20000"/>
              </a:spcBef>
              <a:buChar char="•"/>
              <a:defRPr kumimoji="1" sz="2400">
                <a:solidFill>
                  <a:schemeClr val="tx1"/>
                </a:solidFill>
                <a:latin typeface="標楷體" panose="03000509000000000000" pitchFamily="65" charset="-120"/>
                <a:ea typeface="標楷體" panose="03000509000000000000" pitchFamily="65" charset="-120"/>
              </a:defRPr>
            </a:lvl3pPr>
            <a:lvl4pPr marL="1600200" indent="-228600" eaLnBrk="0" hangingPunct="0">
              <a:spcBef>
                <a:spcPct val="20000"/>
              </a:spcBef>
              <a:buChar char="–"/>
              <a:defRPr kumimoji="1" sz="2000">
                <a:solidFill>
                  <a:schemeClr val="tx1"/>
                </a:solidFill>
                <a:latin typeface="標楷體" panose="03000509000000000000" pitchFamily="65" charset="-120"/>
                <a:ea typeface="標楷體" panose="03000509000000000000" pitchFamily="65" charset="-120"/>
              </a:defRPr>
            </a:lvl4pPr>
            <a:lvl5pPr marL="2057400" indent="-228600" eaLnBrk="0" hangingPunct="0">
              <a:spcBef>
                <a:spcPct val="20000"/>
              </a:spcBef>
              <a:buChar char="»"/>
              <a:defRPr kumimoji="1" sz="2000">
                <a:solidFill>
                  <a:schemeClr val="tx1"/>
                </a:solidFill>
                <a:latin typeface="標楷體" panose="03000509000000000000" pitchFamily="65" charset="-120"/>
                <a:ea typeface="標楷體" panose="03000509000000000000" pitchFamily="65" charset="-120"/>
              </a:defRPr>
            </a:lvl5pPr>
            <a:lvl6pPr marL="2514600" indent="-228600" eaLnBrk="0" fontAlgn="base" hangingPunct="0">
              <a:spcBef>
                <a:spcPct val="20000"/>
              </a:spcBef>
              <a:spcAft>
                <a:spcPct val="0"/>
              </a:spcAft>
              <a:buChar char="»"/>
              <a:defRPr kumimoji="1" sz="2000">
                <a:solidFill>
                  <a:schemeClr val="tx1"/>
                </a:solidFill>
                <a:latin typeface="標楷體" panose="03000509000000000000" pitchFamily="65" charset="-120"/>
                <a:ea typeface="標楷體" panose="03000509000000000000" pitchFamily="65" charset="-120"/>
              </a:defRPr>
            </a:lvl6pPr>
            <a:lvl7pPr marL="2971800" indent="-228600" eaLnBrk="0" fontAlgn="base" hangingPunct="0">
              <a:spcBef>
                <a:spcPct val="20000"/>
              </a:spcBef>
              <a:spcAft>
                <a:spcPct val="0"/>
              </a:spcAft>
              <a:buChar char="»"/>
              <a:defRPr kumimoji="1" sz="2000">
                <a:solidFill>
                  <a:schemeClr val="tx1"/>
                </a:solidFill>
                <a:latin typeface="標楷體" panose="03000509000000000000" pitchFamily="65" charset="-120"/>
                <a:ea typeface="標楷體" panose="03000509000000000000" pitchFamily="65" charset="-120"/>
              </a:defRPr>
            </a:lvl7pPr>
            <a:lvl8pPr marL="3429000" indent="-228600" eaLnBrk="0" fontAlgn="base" hangingPunct="0">
              <a:spcBef>
                <a:spcPct val="20000"/>
              </a:spcBef>
              <a:spcAft>
                <a:spcPct val="0"/>
              </a:spcAft>
              <a:buChar char="»"/>
              <a:defRPr kumimoji="1" sz="2000">
                <a:solidFill>
                  <a:schemeClr val="tx1"/>
                </a:solidFill>
                <a:latin typeface="標楷體" panose="03000509000000000000" pitchFamily="65" charset="-120"/>
                <a:ea typeface="標楷體" panose="03000509000000000000" pitchFamily="65" charset="-120"/>
              </a:defRPr>
            </a:lvl8pPr>
            <a:lvl9pPr marL="3886200" indent="-228600" eaLnBrk="0" fontAlgn="base" hangingPunct="0">
              <a:spcBef>
                <a:spcPct val="20000"/>
              </a:spcBef>
              <a:spcAft>
                <a:spcPct val="0"/>
              </a:spcAft>
              <a:buChar char="»"/>
              <a:defRPr kumimoji="1" sz="2000">
                <a:solidFill>
                  <a:schemeClr val="tx1"/>
                </a:solidFill>
                <a:latin typeface="標楷體" panose="03000509000000000000" pitchFamily="65" charset="-120"/>
                <a:ea typeface="標楷體" panose="03000509000000000000" pitchFamily="65" charset="-120"/>
              </a:defRPr>
            </a:lvl9pPr>
          </a:lstStyle>
          <a:p>
            <a:pPr eaLnBrk="1" hangingPunct="1">
              <a:spcBef>
                <a:spcPct val="0"/>
              </a:spcBef>
              <a:buClrTx/>
              <a:buFontTx/>
              <a:buNone/>
            </a:pPr>
            <a:endParaRPr lang="zh-TW" altLang="en-US" sz="2400">
              <a:latin typeface="Times New Roman" panose="02020603050405020304" pitchFamily="18" charset="0"/>
              <a:ea typeface="新細明體" panose="02020500000000000000" pitchFamily="18" charset="-120"/>
            </a:endParaRPr>
          </a:p>
        </p:txBody>
      </p:sp>
      <p:sp>
        <p:nvSpPr>
          <p:cNvPr id="15" name="橢圓 14"/>
          <p:cNvSpPr/>
          <p:nvPr/>
        </p:nvSpPr>
        <p:spPr>
          <a:xfrm>
            <a:off x="3278566" y="3259359"/>
            <a:ext cx="2002536" cy="488529"/>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6" name="橢圓 15"/>
          <p:cNvSpPr/>
          <p:nvPr/>
        </p:nvSpPr>
        <p:spPr>
          <a:xfrm>
            <a:off x="6608064" y="2714175"/>
            <a:ext cx="2002536" cy="488529"/>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7" name="橢圓 16"/>
          <p:cNvSpPr/>
          <p:nvPr/>
        </p:nvSpPr>
        <p:spPr>
          <a:xfrm>
            <a:off x="3012599" y="3795823"/>
            <a:ext cx="3427530" cy="540203"/>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8" name="橢圓 17"/>
          <p:cNvSpPr/>
          <p:nvPr/>
        </p:nvSpPr>
        <p:spPr>
          <a:xfrm>
            <a:off x="3282703" y="5895212"/>
            <a:ext cx="3427530" cy="540203"/>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9" name="橢圓 18"/>
          <p:cNvSpPr/>
          <p:nvPr/>
        </p:nvSpPr>
        <p:spPr>
          <a:xfrm>
            <a:off x="6457360" y="4283928"/>
            <a:ext cx="2204859" cy="1524508"/>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1" name="橢圓形圖說文字 20"/>
          <p:cNvSpPr>
            <a:spLocks noChangeArrowheads="1"/>
          </p:cNvSpPr>
          <p:nvPr/>
        </p:nvSpPr>
        <p:spPr bwMode="auto">
          <a:xfrm>
            <a:off x="9117151" y="3419856"/>
            <a:ext cx="1703388" cy="1098550"/>
          </a:xfrm>
          <a:prstGeom prst="wedgeEllipseCallout">
            <a:avLst>
              <a:gd name="adj1" fmla="val -80403"/>
              <a:gd name="adj2" fmla="val -51181"/>
            </a:avLst>
          </a:prstGeom>
          <a:solidFill>
            <a:srgbClr val="FFC000"/>
          </a:solidFill>
          <a:ln w="9525" algn="ctr">
            <a:solidFill>
              <a:schemeClr val="tx1"/>
            </a:solidFill>
            <a:round/>
            <a:headEnd/>
            <a:tailEnd/>
          </a:ln>
        </p:spPr>
        <p:txBody>
          <a:bodyPr/>
          <a:lstStyle>
            <a:lvl1pPr eaLnBrk="0" hangingPunct="0">
              <a:spcBef>
                <a:spcPct val="20000"/>
              </a:spcBef>
              <a:buClr>
                <a:srgbClr val="FF0000"/>
              </a:buClr>
              <a:buFont typeface="Wingdings" panose="05000000000000000000" pitchFamily="2" charset="2"/>
              <a:buChar char="Ø"/>
              <a:defRPr kumimoji="1" sz="3200">
                <a:solidFill>
                  <a:schemeClr val="tx1"/>
                </a:solidFill>
                <a:latin typeface="標楷體" panose="03000509000000000000" pitchFamily="65" charset="-120"/>
                <a:ea typeface="標楷體" panose="03000509000000000000" pitchFamily="65" charset="-120"/>
              </a:defRPr>
            </a:lvl1pPr>
            <a:lvl2pPr marL="742950" indent="-285750" eaLnBrk="0" hangingPunct="0">
              <a:spcBef>
                <a:spcPct val="20000"/>
              </a:spcBef>
              <a:buChar char="–"/>
              <a:defRPr kumimoji="1" sz="2800">
                <a:solidFill>
                  <a:schemeClr val="tx1"/>
                </a:solidFill>
                <a:latin typeface="標楷體" panose="03000509000000000000" pitchFamily="65" charset="-120"/>
                <a:ea typeface="標楷體" panose="03000509000000000000" pitchFamily="65" charset="-120"/>
              </a:defRPr>
            </a:lvl2pPr>
            <a:lvl3pPr marL="1143000" indent="-228600" eaLnBrk="0" hangingPunct="0">
              <a:spcBef>
                <a:spcPct val="20000"/>
              </a:spcBef>
              <a:buChar char="•"/>
              <a:defRPr kumimoji="1" sz="2400">
                <a:solidFill>
                  <a:schemeClr val="tx1"/>
                </a:solidFill>
                <a:latin typeface="標楷體" panose="03000509000000000000" pitchFamily="65" charset="-120"/>
                <a:ea typeface="標楷體" panose="03000509000000000000" pitchFamily="65" charset="-120"/>
              </a:defRPr>
            </a:lvl3pPr>
            <a:lvl4pPr marL="1600200" indent="-228600" eaLnBrk="0" hangingPunct="0">
              <a:spcBef>
                <a:spcPct val="20000"/>
              </a:spcBef>
              <a:buChar char="–"/>
              <a:defRPr kumimoji="1" sz="2000">
                <a:solidFill>
                  <a:schemeClr val="tx1"/>
                </a:solidFill>
                <a:latin typeface="標楷體" panose="03000509000000000000" pitchFamily="65" charset="-120"/>
                <a:ea typeface="標楷體" panose="03000509000000000000" pitchFamily="65" charset="-120"/>
              </a:defRPr>
            </a:lvl4pPr>
            <a:lvl5pPr marL="2057400" indent="-228600" eaLnBrk="0" hangingPunct="0">
              <a:spcBef>
                <a:spcPct val="20000"/>
              </a:spcBef>
              <a:buChar char="»"/>
              <a:defRPr kumimoji="1" sz="2000">
                <a:solidFill>
                  <a:schemeClr val="tx1"/>
                </a:solidFill>
                <a:latin typeface="標楷體" panose="03000509000000000000" pitchFamily="65" charset="-120"/>
                <a:ea typeface="標楷體" panose="03000509000000000000" pitchFamily="65" charset="-120"/>
              </a:defRPr>
            </a:lvl5pPr>
            <a:lvl6pPr marL="2514600" indent="-228600" eaLnBrk="0" fontAlgn="base" hangingPunct="0">
              <a:spcBef>
                <a:spcPct val="20000"/>
              </a:spcBef>
              <a:spcAft>
                <a:spcPct val="0"/>
              </a:spcAft>
              <a:buChar char="»"/>
              <a:defRPr kumimoji="1" sz="2000">
                <a:solidFill>
                  <a:schemeClr val="tx1"/>
                </a:solidFill>
                <a:latin typeface="標楷體" panose="03000509000000000000" pitchFamily="65" charset="-120"/>
                <a:ea typeface="標楷體" panose="03000509000000000000" pitchFamily="65" charset="-120"/>
              </a:defRPr>
            </a:lvl6pPr>
            <a:lvl7pPr marL="2971800" indent="-228600" eaLnBrk="0" fontAlgn="base" hangingPunct="0">
              <a:spcBef>
                <a:spcPct val="20000"/>
              </a:spcBef>
              <a:spcAft>
                <a:spcPct val="0"/>
              </a:spcAft>
              <a:buChar char="»"/>
              <a:defRPr kumimoji="1" sz="2000">
                <a:solidFill>
                  <a:schemeClr val="tx1"/>
                </a:solidFill>
                <a:latin typeface="標楷體" panose="03000509000000000000" pitchFamily="65" charset="-120"/>
                <a:ea typeface="標楷體" panose="03000509000000000000" pitchFamily="65" charset="-120"/>
              </a:defRPr>
            </a:lvl7pPr>
            <a:lvl8pPr marL="3429000" indent="-228600" eaLnBrk="0" fontAlgn="base" hangingPunct="0">
              <a:spcBef>
                <a:spcPct val="20000"/>
              </a:spcBef>
              <a:spcAft>
                <a:spcPct val="0"/>
              </a:spcAft>
              <a:buChar char="»"/>
              <a:defRPr kumimoji="1" sz="2000">
                <a:solidFill>
                  <a:schemeClr val="tx1"/>
                </a:solidFill>
                <a:latin typeface="標楷體" panose="03000509000000000000" pitchFamily="65" charset="-120"/>
                <a:ea typeface="標楷體" panose="03000509000000000000" pitchFamily="65" charset="-120"/>
              </a:defRPr>
            </a:lvl8pPr>
            <a:lvl9pPr marL="3886200" indent="-228600" eaLnBrk="0" fontAlgn="base" hangingPunct="0">
              <a:spcBef>
                <a:spcPct val="20000"/>
              </a:spcBef>
              <a:spcAft>
                <a:spcPct val="0"/>
              </a:spcAft>
              <a:buChar char="»"/>
              <a:defRPr kumimoji="1" sz="2000">
                <a:solidFill>
                  <a:schemeClr val="tx1"/>
                </a:solidFill>
                <a:latin typeface="標楷體" panose="03000509000000000000" pitchFamily="65" charset="-120"/>
                <a:ea typeface="標楷體" panose="03000509000000000000" pitchFamily="65" charset="-120"/>
              </a:defRPr>
            </a:lvl9pPr>
          </a:lstStyle>
          <a:p>
            <a:pPr eaLnBrk="1" hangingPunct="1">
              <a:spcBef>
                <a:spcPct val="0"/>
              </a:spcBef>
              <a:buClrTx/>
              <a:buFontTx/>
              <a:buNone/>
            </a:pPr>
            <a:r>
              <a:rPr lang="zh-TW" altLang="en-US" sz="1600" b="1" u="none" dirty="0"/>
              <a:t>不要再填學校統編了</a:t>
            </a:r>
            <a:r>
              <a:rPr lang="en-US" altLang="zh-TW" sz="1600" b="1" u="none" dirty="0"/>
              <a:t>!</a:t>
            </a:r>
            <a:endParaRPr lang="zh-TW" altLang="en-US" sz="1600" b="1" u="none" dirty="0"/>
          </a:p>
        </p:txBody>
      </p:sp>
    </p:spTree>
    <p:extLst>
      <p:ext uri="{BB962C8B-B14F-4D97-AF65-F5344CB8AC3E}">
        <p14:creationId xmlns:p14="http://schemas.microsoft.com/office/powerpoint/2010/main" val="3100157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838200" y="632070"/>
            <a:ext cx="10515600" cy="1325563"/>
          </a:xfrm>
        </p:spPr>
        <p:txBody>
          <a:bodyPr>
            <a:noAutofit/>
          </a:bodyPr>
          <a:lstStyle/>
          <a:p>
            <a:pPr algn="ctr"/>
            <a:r>
              <a:rPr lang="zh-TW" altLang="en-US" sz="4000" b="1" dirty="0">
                <a:latin typeface="標楷體" panose="03000509000000000000" pitchFamily="65" charset="-120"/>
                <a:ea typeface="標楷體" panose="03000509000000000000" pitchFamily="65" charset="-120"/>
              </a:rPr>
              <a:t>二、政府支出憑證處理要點</a:t>
            </a:r>
            <a:r>
              <a:rPr lang="en-US" altLang="zh-TW" sz="4000" b="1" dirty="0" smtClean="0">
                <a:latin typeface="標楷體" panose="03000509000000000000" pitchFamily="65" charset="-120"/>
                <a:ea typeface="標楷體" panose="03000509000000000000" pitchFamily="65" charset="-120"/>
              </a:rPr>
              <a:t>(6/15)</a:t>
            </a:r>
            <a:endParaRPr lang="zh-TW" altLang="en-US" sz="4000" b="1" dirty="0">
              <a:latin typeface="標楷體" panose="03000509000000000000" pitchFamily="65" charset="-120"/>
              <a:ea typeface="標楷體" panose="03000509000000000000" pitchFamily="65" charset="-120"/>
            </a:endParaRPr>
          </a:p>
        </p:txBody>
      </p:sp>
      <p:sp>
        <p:nvSpPr>
          <p:cNvPr id="3" name="投影片編號版面配置區 2"/>
          <p:cNvSpPr>
            <a:spLocks noGrp="1"/>
          </p:cNvSpPr>
          <p:nvPr>
            <p:ph type="sldNum" sz="quarter" idx="12"/>
          </p:nvPr>
        </p:nvSpPr>
        <p:spPr/>
        <p:txBody>
          <a:bodyPr/>
          <a:lstStyle/>
          <a:p>
            <a:pPr algn="ctr"/>
            <a:fld id="{79B44AEE-BA3D-4760-80D7-75703F0B2E6D}" type="slidenum">
              <a:rPr lang="zh-TW" altLang="en-US" sz="1400" smtClean="0">
                <a:solidFill>
                  <a:schemeClr val="tx1"/>
                </a:solidFill>
              </a:rPr>
              <a:pPr algn="ctr"/>
              <a:t>16</a:t>
            </a:fld>
            <a:endParaRPr lang="zh-TW" altLang="en-US" sz="1400" dirty="0">
              <a:solidFill>
                <a:schemeClr val="tx1"/>
              </a:solidFill>
            </a:endParaRPr>
          </a:p>
        </p:txBody>
      </p:sp>
      <p:sp>
        <p:nvSpPr>
          <p:cNvPr id="4" name="文字版面配置區 3"/>
          <p:cNvSpPr>
            <a:spLocks noGrp="1"/>
          </p:cNvSpPr>
          <p:nvPr>
            <p:ph type="body" idx="4294967295"/>
          </p:nvPr>
        </p:nvSpPr>
        <p:spPr>
          <a:xfrm>
            <a:off x="0" y="1681163"/>
            <a:ext cx="5157788" cy="823912"/>
          </a:xfrm>
        </p:spPr>
        <p:txBody>
          <a:bodyPr/>
          <a:lstStyle/>
          <a:p>
            <a:pPr marL="0" lvl="0" indent="0">
              <a:buNone/>
            </a:pPr>
            <a:endParaRPr kumimoji="1" lang="zh-TW" altLang="en-US" dirty="0" smtClean="0">
              <a:solidFill>
                <a:srgbClr val="000000"/>
              </a:solidFill>
              <a:latin typeface="標楷體" pitchFamily="65" charset="-120"/>
              <a:ea typeface="標楷體" pitchFamily="65" charset="-120"/>
              <a:cs typeface="Times New Roman" pitchFamily="18" charset="0"/>
            </a:endParaRPr>
          </a:p>
          <a:p>
            <a:endParaRPr lang="zh-TW" altLang="en-US" dirty="0"/>
          </a:p>
        </p:txBody>
      </p:sp>
      <p:pic>
        <p:nvPicPr>
          <p:cNvPr id="8" name="圖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5787"/>
            <a:ext cx="4013867" cy="1052968"/>
          </a:xfrm>
          <a:prstGeom prst="rect">
            <a:avLst/>
          </a:prstGeom>
        </p:spPr>
      </p:pic>
      <p:sp>
        <p:nvSpPr>
          <p:cNvPr id="9" name="內容版面配置區 4"/>
          <p:cNvSpPr txBox="1">
            <a:spLocks/>
          </p:cNvSpPr>
          <p:nvPr/>
        </p:nvSpPr>
        <p:spPr>
          <a:xfrm>
            <a:off x="1909762" y="1713293"/>
            <a:ext cx="8935021" cy="48256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endParaRPr lang="en-US" altLang="zh-TW" dirty="0" smtClean="0"/>
          </a:p>
          <a:p>
            <a:pPr marL="0" indent="0">
              <a:buFont typeface="Wingdings" panose="05000000000000000000" pitchFamily="2" charset="2"/>
              <a:buNone/>
              <a:defRPr/>
            </a:pPr>
            <a:endParaRPr lang="en-US" altLang="zh-TW" sz="2000" dirty="0" smtClean="0"/>
          </a:p>
          <a:p>
            <a:pPr marL="0" indent="0">
              <a:buFont typeface="Wingdings" panose="05000000000000000000" pitchFamily="2" charset="2"/>
              <a:buNone/>
              <a:defRPr/>
            </a:pPr>
            <a:endParaRPr lang="en-US" altLang="zh-TW" dirty="0" smtClean="0"/>
          </a:p>
          <a:p>
            <a:pPr marL="0" indent="0">
              <a:buFont typeface="Wingdings" panose="05000000000000000000" pitchFamily="2" charset="2"/>
              <a:buNone/>
              <a:defRPr/>
            </a:pPr>
            <a:endParaRPr lang="zh-TW" altLang="en-US" dirty="0"/>
          </a:p>
        </p:txBody>
      </p:sp>
      <p:pic>
        <p:nvPicPr>
          <p:cNvPr id="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76074" y="2366291"/>
            <a:ext cx="6427787" cy="3581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橢圓 4"/>
          <p:cNvSpPr/>
          <p:nvPr/>
        </p:nvSpPr>
        <p:spPr>
          <a:xfrm>
            <a:off x="3337560" y="2721015"/>
            <a:ext cx="2002536" cy="488529"/>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4" name="橢圓 13"/>
          <p:cNvSpPr/>
          <p:nvPr/>
        </p:nvSpPr>
        <p:spPr>
          <a:xfrm>
            <a:off x="5410390" y="2608496"/>
            <a:ext cx="2002536" cy="488529"/>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5" name="橢圓 14"/>
          <p:cNvSpPr/>
          <p:nvPr/>
        </p:nvSpPr>
        <p:spPr>
          <a:xfrm>
            <a:off x="2652441" y="3425484"/>
            <a:ext cx="4230139" cy="488529"/>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7" name="橢圓 16"/>
          <p:cNvSpPr/>
          <p:nvPr/>
        </p:nvSpPr>
        <p:spPr>
          <a:xfrm>
            <a:off x="3077497" y="5220928"/>
            <a:ext cx="3805084" cy="432619"/>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8" name="橢圓 17"/>
          <p:cNvSpPr/>
          <p:nvPr/>
        </p:nvSpPr>
        <p:spPr>
          <a:xfrm>
            <a:off x="6627480" y="4241534"/>
            <a:ext cx="1799397" cy="1370500"/>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141839042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838200" y="632070"/>
            <a:ext cx="10515600" cy="1325563"/>
          </a:xfrm>
        </p:spPr>
        <p:txBody>
          <a:bodyPr>
            <a:noAutofit/>
          </a:bodyPr>
          <a:lstStyle/>
          <a:p>
            <a:pPr algn="ctr"/>
            <a:r>
              <a:rPr lang="zh-TW" altLang="en-US" sz="4000" b="1" dirty="0">
                <a:latin typeface="標楷體" panose="03000509000000000000" pitchFamily="65" charset="-120"/>
                <a:ea typeface="標楷體" panose="03000509000000000000" pitchFamily="65" charset="-120"/>
              </a:rPr>
              <a:t>二、政府支出憑證處理要點</a:t>
            </a:r>
            <a:r>
              <a:rPr lang="en-US" altLang="zh-TW" sz="4000" b="1" dirty="0" smtClean="0">
                <a:latin typeface="標楷體" panose="03000509000000000000" pitchFamily="65" charset="-120"/>
                <a:ea typeface="標楷體" panose="03000509000000000000" pitchFamily="65" charset="-120"/>
              </a:rPr>
              <a:t>(7/15)</a:t>
            </a:r>
            <a:endParaRPr lang="zh-TW" altLang="en-US" sz="4000" b="1" dirty="0">
              <a:latin typeface="標楷體" panose="03000509000000000000" pitchFamily="65" charset="-120"/>
              <a:ea typeface="標楷體" panose="03000509000000000000" pitchFamily="65" charset="-120"/>
            </a:endParaRPr>
          </a:p>
        </p:txBody>
      </p:sp>
      <p:sp>
        <p:nvSpPr>
          <p:cNvPr id="3" name="投影片編號版面配置區 2"/>
          <p:cNvSpPr>
            <a:spLocks noGrp="1"/>
          </p:cNvSpPr>
          <p:nvPr>
            <p:ph type="sldNum" sz="quarter" idx="12"/>
          </p:nvPr>
        </p:nvSpPr>
        <p:spPr/>
        <p:txBody>
          <a:bodyPr/>
          <a:lstStyle/>
          <a:p>
            <a:pPr algn="ctr"/>
            <a:fld id="{79B44AEE-BA3D-4760-80D7-75703F0B2E6D}" type="slidenum">
              <a:rPr lang="zh-TW" altLang="en-US" sz="1400" smtClean="0">
                <a:solidFill>
                  <a:schemeClr val="tx1"/>
                </a:solidFill>
              </a:rPr>
              <a:pPr algn="ctr"/>
              <a:t>17</a:t>
            </a:fld>
            <a:endParaRPr lang="zh-TW" altLang="en-US" sz="1400" dirty="0">
              <a:solidFill>
                <a:schemeClr val="tx1"/>
              </a:solidFill>
            </a:endParaRPr>
          </a:p>
        </p:txBody>
      </p:sp>
      <p:sp>
        <p:nvSpPr>
          <p:cNvPr id="4" name="文字版面配置區 3"/>
          <p:cNvSpPr>
            <a:spLocks noGrp="1"/>
          </p:cNvSpPr>
          <p:nvPr>
            <p:ph type="body" idx="4294967295"/>
          </p:nvPr>
        </p:nvSpPr>
        <p:spPr>
          <a:xfrm>
            <a:off x="0" y="1681163"/>
            <a:ext cx="5157788" cy="823912"/>
          </a:xfrm>
        </p:spPr>
        <p:txBody>
          <a:bodyPr/>
          <a:lstStyle/>
          <a:p>
            <a:pPr marL="0" lvl="0" indent="0">
              <a:buNone/>
            </a:pPr>
            <a:endParaRPr kumimoji="1" lang="zh-TW" altLang="en-US" dirty="0" smtClean="0">
              <a:solidFill>
                <a:srgbClr val="000000"/>
              </a:solidFill>
              <a:latin typeface="標楷體" pitchFamily="65" charset="-120"/>
              <a:ea typeface="標楷體" pitchFamily="65" charset="-120"/>
              <a:cs typeface="Times New Roman" pitchFamily="18" charset="0"/>
            </a:endParaRPr>
          </a:p>
          <a:p>
            <a:endParaRPr lang="zh-TW" altLang="en-US" dirty="0"/>
          </a:p>
        </p:txBody>
      </p:sp>
      <p:pic>
        <p:nvPicPr>
          <p:cNvPr id="8" name="圖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5787"/>
            <a:ext cx="4013867" cy="1052968"/>
          </a:xfrm>
          <a:prstGeom prst="rect">
            <a:avLst/>
          </a:prstGeom>
        </p:spPr>
      </p:pic>
      <p:sp>
        <p:nvSpPr>
          <p:cNvPr id="9" name="內容版面配置區 4"/>
          <p:cNvSpPr txBox="1">
            <a:spLocks/>
          </p:cNvSpPr>
          <p:nvPr/>
        </p:nvSpPr>
        <p:spPr>
          <a:xfrm>
            <a:off x="1909762" y="1713293"/>
            <a:ext cx="8935021" cy="48256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endParaRPr lang="en-US" altLang="zh-TW" dirty="0" smtClean="0"/>
          </a:p>
          <a:p>
            <a:pPr marL="0" indent="0">
              <a:buFont typeface="Wingdings" panose="05000000000000000000" pitchFamily="2" charset="2"/>
              <a:buNone/>
              <a:defRPr/>
            </a:pPr>
            <a:endParaRPr lang="en-US" altLang="zh-TW" sz="2000" dirty="0" smtClean="0"/>
          </a:p>
          <a:p>
            <a:pPr marL="0" indent="0">
              <a:buFont typeface="Wingdings" panose="05000000000000000000" pitchFamily="2" charset="2"/>
              <a:buNone/>
              <a:defRPr/>
            </a:pPr>
            <a:endParaRPr lang="en-US" altLang="zh-TW" dirty="0" smtClean="0"/>
          </a:p>
          <a:p>
            <a:pPr marL="0" indent="0">
              <a:buFont typeface="Wingdings" panose="05000000000000000000" pitchFamily="2" charset="2"/>
              <a:buNone/>
              <a:defRPr/>
            </a:pPr>
            <a:endParaRPr lang="zh-TW" altLang="en-US" dirty="0"/>
          </a:p>
        </p:txBody>
      </p:sp>
      <p:pic>
        <p:nvPicPr>
          <p:cNvPr id="1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7487" y="2209059"/>
            <a:ext cx="6337300" cy="3313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3295" y="2756501"/>
            <a:ext cx="5943600" cy="3657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橢圓 5"/>
          <p:cNvSpPr/>
          <p:nvPr/>
        </p:nvSpPr>
        <p:spPr>
          <a:xfrm>
            <a:off x="4013867" y="3195484"/>
            <a:ext cx="2209952" cy="552404"/>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0" name="橢圓 19"/>
          <p:cNvSpPr/>
          <p:nvPr/>
        </p:nvSpPr>
        <p:spPr>
          <a:xfrm>
            <a:off x="6306476" y="3313211"/>
            <a:ext cx="1430876" cy="552404"/>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1" name="橢圓 20"/>
          <p:cNvSpPr/>
          <p:nvPr/>
        </p:nvSpPr>
        <p:spPr>
          <a:xfrm>
            <a:off x="3558359" y="3910669"/>
            <a:ext cx="3648685" cy="552404"/>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2" name="橢圓 21"/>
          <p:cNvSpPr/>
          <p:nvPr/>
        </p:nvSpPr>
        <p:spPr>
          <a:xfrm>
            <a:off x="3661598" y="5776436"/>
            <a:ext cx="3648685" cy="422161"/>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3" name="橢圓 22"/>
          <p:cNvSpPr/>
          <p:nvPr/>
        </p:nvSpPr>
        <p:spPr>
          <a:xfrm>
            <a:off x="6972860" y="4735757"/>
            <a:ext cx="2010944" cy="1343124"/>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4" name="橢圓 23"/>
          <p:cNvSpPr/>
          <p:nvPr/>
        </p:nvSpPr>
        <p:spPr>
          <a:xfrm>
            <a:off x="7265883" y="6069612"/>
            <a:ext cx="1858452" cy="367015"/>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1334484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838200" y="632070"/>
            <a:ext cx="10515600" cy="1325563"/>
          </a:xfrm>
        </p:spPr>
        <p:txBody>
          <a:bodyPr>
            <a:noAutofit/>
          </a:bodyPr>
          <a:lstStyle/>
          <a:p>
            <a:pPr algn="ctr"/>
            <a:r>
              <a:rPr lang="zh-TW" altLang="en-US" sz="4000" b="1" dirty="0">
                <a:latin typeface="標楷體" panose="03000509000000000000" pitchFamily="65" charset="-120"/>
                <a:ea typeface="標楷體" panose="03000509000000000000" pitchFamily="65" charset="-120"/>
              </a:rPr>
              <a:t>二、政府支出憑證處理要點</a:t>
            </a:r>
            <a:r>
              <a:rPr lang="en-US" altLang="zh-TW" sz="4000" b="1" dirty="0" smtClean="0">
                <a:latin typeface="標楷體" panose="03000509000000000000" pitchFamily="65" charset="-120"/>
                <a:ea typeface="標楷體" panose="03000509000000000000" pitchFamily="65" charset="-120"/>
              </a:rPr>
              <a:t>(8/15)</a:t>
            </a:r>
            <a:endParaRPr lang="zh-TW" altLang="en-US" sz="4000" b="1" dirty="0">
              <a:latin typeface="標楷體" panose="03000509000000000000" pitchFamily="65" charset="-120"/>
              <a:ea typeface="標楷體" panose="03000509000000000000" pitchFamily="65" charset="-120"/>
            </a:endParaRPr>
          </a:p>
        </p:txBody>
      </p:sp>
      <p:sp>
        <p:nvSpPr>
          <p:cNvPr id="3" name="投影片編號版面配置區 2"/>
          <p:cNvSpPr>
            <a:spLocks noGrp="1"/>
          </p:cNvSpPr>
          <p:nvPr>
            <p:ph type="sldNum" sz="quarter" idx="12"/>
          </p:nvPr>
        </p:nvSpPr>
        <p:spPr/>
        <p:txBody>
          <a:bodyPr/>
          <a:lstStyle/>
          <a:p>
            <a:pPr algn="ctr"/>
            <a:fld id="{79B44AEE-BA3D-4760-80D7-75703F0B2E6D}" type="slidenum">
              <a:rPr lang="zh-TW" altLang="en-US" sz="1400" smtClean="0">
                <a:solidFill>
                  <a:schemeClr val="tx1"/>
                </a:solidFill>
              </a:rPr>
              <a:pPr algn="ctr"/>
              <a:t>18</a:t>
            </a:fld>
            <a:endParaRPr lang="zh-TW" altLang="en-US" sz="1400" dirty="0">
              <a:solidFill>
                <a:schemeClr val="tx1"/>
              </a:solidFill>
            </a:endParaRPr>
          </a:p>
        </p:txBody>
      </p:sp>
      <p:sp>
        <p:nvSpPr>
          <p:cNvPr id="4" name="文字版面配置區 3"/>
          <p:cNvSpPr>
            <a:spLocks noGrp="1"/>
          </p:cNvSpPr>
          <p:nvPr>
            <p:ph type="body" idx="4294967295"/>
          </p:nvPr>
        </p:nvSpPr>
        <p:spPr>
          <a:xfrm>
            <a:off x="0" y="1681163"/>
            <a:ext cx="5157788" cy="823912"/>
          </a:xfrm>
        </p:spPr>
        <p:txBody>
          <a:bodyPr/>
          <a:lstStyle/>
          <a:p>
            <a:pPr marL="0" lvl="0" indent="0">
              <a:buNone/>
            </a:pPr>
            <a:endParaRPr kumimoji="1" lang="zh-TW" altLang="en-US" dirty="0" smtClean="0">
              <a:solidFill>
                <a:srgbClr val="000000"/>
              </a:solidFill>
              <a:latin typeface="標楷體" pitchFamily="65" charset="-120"/>
              <a:ea typeface="標楷體" pitchFamily="65" charset="-120"/>
              <a:cs typeface="Times New Roman" pitchFamily="18" charset="0"/>
            </a:endParaRPr>
          </a:p>
          <a:p>
            <a:endParaRPr lang="zh-TW" altLang="en-US" dirty="0"/>
          </a:p>
        </p:txBody>
      </p:sp>
      <p:pic>
        <p:nvPicPr>
          <p:cNvPr id="8" name="圖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5787"/>
            <a:ext cx="4013867" cy="1052968"/>
          </a:xfrm>
          <a:prstGeom prst="rect">
            <a:avLst/>
          </a:prstGeom>
        </p:spPr>
      </p:pic>
      <p:sp>
        <p:nvSpPr>
          <p:cNvPr id="9" name="內容版面配置區 4"/>
          <p:cNvSpPr txBox="1">
            <a:spLocks/>
          </p:cNvSpPr>
          <p:nvPr/>
        </p:nvSpPr>
        <p:spPr>
          <a:xfrm>
            <a:off x="1909762" y="1713293"/>
            <a:ext cx="8935021" cy="48256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endParaRPr lang="en-US" altLang="zh-TW" dirty="0" smtClean="0"/>
          </a:p>
          <a:p>
            <a:pPr marL="0" indent="0">
              <a:buFont typeface="Wingdings" panose="05000000000000000000" pitchFamily="2" charset="2"/>
              <a:buNone/>
              <a:defRPr/>
            </a:pPr>
            <a:endParaRPr lang="en-US" altLang="zh-TW" sz="2000" dirty="0" smtClean="0"/>
          </a:p>
          <a:p>
            <a:pPr marL="0" indent="0">
              <a:buFont typeface="Wingdings" panose="05000000000000000000" pitchFamily="2" charset="2"/>
              <a:buNone/>
              <a:defRPr/>
            </a:pPr>
            <a:endParaRPr lang="en-US" altLang="zh-TW" dirty="0" smtClean="0"/>
          </a:p>
          <a:p>
            <a:pPr marL="0" indent="0">
              <a:buFont typeface="Wingdings" panose="05000000000000000000" pitchFamily="2" charset="2"/>
              <a:buNone/>
              <a:defRPr/>
            </a:pPr>
            <a:endParaRPr lang="zh-TW" altLang="en-US" dirty="0"/>
          </a:p>
        </p:txBody>
      </p:sp>
      <p:pic>
        <p:nvPicPr>
          <p:cNvPr id="1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68551" y="1967524"/>
            <a:ext cx="2397125" cy="45614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73954" y="1945232"/>
            <a:ext cx="2601912" cy="4593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橢圓 4"/>
          <p:cNvSpPr/>
          <p:nvPr/>
        </p:nvSpPr>
        <p:spPr>
          <a:xfrm>
            <a:off x="4190637" y="2026835"/>
            <a:ext cx="914400" cy="323173"/>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5" name="橢圓 24"/>
          <p:cNvSpPr/>
          <p:nvPr/>
        </p:nvSpPr>
        <p:spPr>
          <a:xfrm>
            <a:off x="8091812" y="2096039"/>
            <a:ext cx="914400" cy="336266"/>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6" name="橢圓 25"/>
          <p:cNvSpPr/>
          <p:nvPr/>
        </p:nvSpPr>
        <p:spPr>
          <a:xfrm>
            <a:off x="7158392" y="3038856"/>
            <a:ext cx="1051543" cy="412956"/>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8" name="橢圓 27"/>
          <p:cNvSpPr/>
          <p:nvPr/>
        </p:nvSpPr>
        <p:spPr>
          <a:xfrm>
            <a:off x="6723983" y="3541410"/>
            <a:ext cx="1051543" cy="412956"/>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9" name="橢圓 28"/>
          <p:cNvSpPr/>
          <p:nvPr/>
        </p:nvSpPr>
        <p:spPr>
          <a:xfrm>
            <a:off x="7158391" y="5652161"/>
            <a:ext cx="1051543" cy="616224"/>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70427947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838200" y="632070"/>
            <a:ext cx="10515600" cy="1325563"/>
          </a:xfrm>
        </p:spPr>
        <p:txBody>
          <a:bodyPr>
            <a:noAutofit/>
          </a:bodyPr>
          <a:lstStyle/>
          <a:p>
            <a:pPr algn="ctr"/>
            <a:r>
              <a:rPr lang="zh-TW" altLang="en-US" sz="4000" b="1" dirty="0">
                <a:latin typeface="標楷體" panose="03000509000000000000" pitchFamily="65" charset="-120"/>
                <a:ea typeface="標楷體" panose="03000509000000000000" pitchFamily="65" charset="-120"/>
              </a:rPr>
              <a:t>二、政府支出憑證處理要點</a:t>
            </a:r>
            <a:r>
              <a:rPr lang="en-US" altLang="zh-TW" sz="4000" b="1" dirty="0" smtClean="0">
                <a:latin typeface="標楷體" panose="03000509000000000000" pitchFamily="65" charset="-120"/>
                <a:ea typeface="標楷體" panose="03000509000000000000" pitchFamily="65" charset="-120"/>
              </a:rPr>
              <a:t>(9/15)</a:t>
            </a:r>
            <a:endParaRPr lang="zh-TW" altLang="en-US" sz="4000" b="1" dirty="0">
              <a:latin typeface="標楷體" panose="03000509000000000000" pitchFamily="65" charset="-120"/>
              <a:ea typeface="標楷體" panose="03000509000000000000" pitchFamily="65" charset="-120"/>
            </a:endParaRPr>
          </a:p>
        </p:txBody>
      </p:sp>
      <p:sp>
        <p:nvSpPr>
          <p:cNvPr id="3" name="投影片編號版面配置區 2"/>
          <p:cNvSpPr>
            <a:spLocks noGrp="1"/>
          </p:cNvSpPr>
          <p:nvPr>
            <p:ph type="sldNum" sz="quarter" idx="12"/>
          </p:nvPr>
        </p:nvSpPr>
        <p:spPr/>
        <p:txBody>
          <a:bodyPr/>
          <a:lstStyle/>
          <a:p>
            <a:pPr algn="ctr"/>
            <a:fld id="{79B44AEE-BA3D-4760-80D7-75703F0B2E6D}" type="slidenum">
              <a:rPr lang="zh-TW" altLang="en-US" sz="1400" smtClean="0">
                <a:solidFill>
                  <a:schemeClr val="tx1"/>
                </a:solidFill>
              </a:rPr>
              <a:pPr algn="ctr"/>
              <a:t>19</a:t>
            </a:fld>
            <a:endParaRPr lang="zh-TW" altLang="en-US" sz="1400" dirty="0">
              <a:solidFill>
                <a:schemeClr val="tx1"/>
              </a:solidFill>
            </a:endParaRPr>
          </a:p>
        </p:txBody>
      </p:sp>
      <p:sp>
        <p:nvSpPr>
          <p:cNvPr id="4" name="文字版面配置區 3"/>
          <p:cNvSpPr>
            <a:spLocks noGrp="1"/>
          </p:cNvSpPr>
          <p:nvPr>
            <p:ph type="body" idx="4294967295"/>
          </p:nvPr>
        </p:nvSpPr>
        <p:spPr>
          <a:xfrm>
            <a:off x="0" y="1681163"/>
            <a:ext cx="5157788" cy="823912"/>
          </a:xfrm>
        </p:spPr>
        <p:txBody>
          <a:bodyPr/>
          <a:lstStyle/>
          <a:p>
            <a:pPr marL="0" lvl="0" indent="0">
              <a:buNone/>
            </a:pPr>
            <a:endParaRPr kumimoji="1" lang="zh-TW" altLang="en-US" dirty="0" smtClean="0">
              <a:solidFill>
                <a:srgbClr val="000000"/>
              </a:solidFill>
              <a:latin typeface="標楷體" pitchFamily="65" charset="-120"/>
              <a:ea typeface="標楷體" pitchFamily="65" charset="-120"/>
              <a:cs typeface="Times New Roman" pitchFamily="18" charset="0"/>
            </a:endParaRPr>
          </a:p>
          <a:p>
            <a:endParaRPr lang="zh-TW" altLang="en-US" dirty="0"/>
          </a:p>
        </p:txBody>
      </p:sp>
      <p:pic>
        <p:nvPicPr>
          <p:cNvPr id="8" name="圖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5787"/>
            <a:ext cx="4013867" cy="1052968"/>
          </a:xfrm>
          <a:prstGeom prst="rect">
            <a:avLst/>
          </a:prstGeom>
        </p:spPr>
      </p:pic>
      <p:sp>
        <p:nvSpPr>
          <p:cNvPr id="9" name="內容版面配置區 4"/>
          <p:cNvSpPr txBox="1">
            <a:spLocks/>
          </p:cNvSpPr>
          <p:nvPr/>
        </p:nvSpPr>
        <p:spPr>
          <a:xfrm>
            <a:off x="1909762" y="1713293"/>
            <a:ext cx="8935021" cy="48256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endParaRPr lang="en-US" altLang="zh-TW" dirty="0" smtClean="0"/>
          </a:p>
          <a:p>
            <a:pPr marL="0" indent="0">
              <a:buFont typeface="Wingdings" panose="05000000000000000000" pitchFamily="2" charset="2"/>
              <a:buNone/>
              <a:defRPr/>
            </a:pPr>
            <a:endParaRPr lang="en-US" altLang="zh-TW" sz="2000" dirty="0" smtClean="0"/>
          </a:p>
          <a:p>
            <a:pPr marL="0" indent="0">
              <a:buFont typeface="Wingdings" panose="05000000000000000000" pitchFamily="2" charset="2"/>
              <a:buNone/>
              <a:defRPr/>
            </a:pPr>
            <a:endParaRPr lang="en-US" altLang="zh-TW" dirty="0" smtClean="0"/>
          </a:p>
          <a:p>
            <a:pPr marL="0" indent="0">
              <a:buFont typeface="Wingdings" panose="05000000000000000000" pitchFamily="2" charset="2"/>
              <a:buNone/>
              <a:defRPr/>
            </a:pPr>
            <a:endParaRPr lang="zh-TW" altLang="en-US" dirty="0"/>
          </a:p>
        </p:txBody>
      </p:sp>
      <p:pic>
        <p:nvPicPr>
          <p:cNvPr id="1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65509" y="1989763"/>
            <a:ext cx="1739900" cy="45812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橢圓形圖說文字 15"/>
          <p:cNvSpPr>
            <a:spLocks noChangeArrowheads="1"/>
          </p:cNvSpPr>
          <p:nvPr/>
        </p:nvSpPr>
        <p:spPr bwMode="auto">
          <a:xfrm>
            <a:off x="6611783" y="3667432"/>
            <a:ext cx="4007056" cy="1199536"/>
          </a:xfrm>
          <a:prstGeom prst="wedgeEllipseCallout">
            <a:avLst>
              <a:gd name="adj1" fmla="val -70588"/>
              <a:gd name="adj2" fmla="val -17743"/>
            </a:avLst>
          </a:prstGeom>
          <a:solidFill>
            <a:srgbClr val="FFC000"/>
          </a:solidFill>
          <a:ln w="9525" algn="ctr">
            <a:solidFill>
              <a:schemeClr val="tx1"/>
            </a:solidFill>
            <a:round/>
            <a:headEnd/>
            <a:tailEnd/>
          </a:ln>
        </p:spPr>
        <p:txBody>
          <a:bodyPr/>
          <a:lstStyle>
            <a:lvl1pPr eaLnBrk="0" hangingPunct="0">
              <a:spcBef>
                <a:spcPct val="20000"/>
              </a:spcBef>
              <a:buClr>
                <a:srgbClr val="FF0000"/>
              </a:buClr>
              <a:buFont typeface="Wingdings" panose="05000000000000000000" pitchFamily="2" charset="2"/>
              <a:buChar char="Ø"/>
              <a:defRPr kumimoji="1" sz="3200">
                <a:solidFill>
                  <a:schemeClr val="tx1"/>
                </a:solidFill>
                <a:latin typeface="標楷體" panose="03000509000000000000" pitchFamily="65" charset="-120"/>
                <a:ea typeface="標楷體" panose="03000509000000000000" pitchFamily="65" charset="-120"/>
              </a:defRPr>
            </a:lvl1pPr>
            <a:lvl2pPr marL="742950" indent="-285750" eaLnBrk="0" hangingPunct="0">
              <a:spcBef>
                <a:spcPct val="20000"/>
              </a:spcBef>
              <a:buChar char="–"/>
              <a:defRPr kumimoji="1" sz="2800">
                <a:solidFill>
                  <a:schemeClr val="tx1"/>
                </a:solidFill>
                <a:latin typeface="標楷體" panose="03000509000000000000" pitchFamily="65" charset="-120"/>
                <a:ea typeface="標楷體" panose="03000509000000000000" pitchFamily="65" charset="-120"/>
              </a:defRPr>
            </a:lvl2pPr>
            <a:lvl3pPr marL="1143000" indent="-228600" eaLnBrk="0" hangingPunct="0">
              <a:spcBef>
                <a:spcPct val="20000"/>
              </a:spcBef>
              <a:buChar char="•"/>
              <a:defRPr kumimoji="1" sz="2400">
                <a:solidFill>
                  <a:schemeClr val="tx1"/>
                </a:solidFill>
                <a:latin typeface="標楷體" panose="03000509000000000000" pitchFamily="65" charset="-120"/>
                <a:ea typeface="標楷體" panose="03000509000000000000" pitchFamily="65" charset="-120"/>
              </a:defRPr>
            </a:lvl3pPr>
            <a:lvl4pPr marL="1600200" indent="-228600" eaLnBrk="0" hangingPunct="0">
              <a:spcBef>
                <a:spcPct val="20000"/>
              </a:spcBef>
              <a:buChar char="–"/>
              <a:defRPr kumimoji="1" sz="2000">
                <a:solidFill>
                  <a:schemeClr val="tx1"/>
                </a:solidFill>
                <a:latin typeface="標楷體" panose="03000509000000000000" pitchFamily="65" charset="-120"/>
                <a:ea typeface="標楷體" panose="03000509000000000000" pitchFamily="65" charset="-120"/>
              </a:defRPr>
            </a:lvl4pPr>
            <a:lvl5pPr marL="2057400" indent="-228600" eaLnBrk="0" hangingPunct="0">
              <a:spcBef>
                <a:spcPct val="20000"/>
              </a:spcBef>
              <a:buChar char="»"/>
              <a:defRPr kumimoji="1" sz="2000">
                <a:solidFill>
                  <a:schemeClr val="tx1"/>
                </a:solidFill>
                <a:latin typeface="標楷體" panose="03000509000000000000" pitchFamily="65" charset="-120"/>
                <a:ea typeface="標楷體" panose="03000509000000000000" pitchFamily="65" charset="-120"/>
              </a:defRPr>
            </a:lvl5pPr>
            <a:lvl6pPr marL="2514600" indent="-228600" eaLnBrk="0" fontAlgn="base" hangingPunct="0">
              <a:spcBef>
                <a:spcPct val="20000"/>
              </a:spcBef>
              <a:spcAft>
                <a:spcPct val="0"/>
              </a:spcAft>
              <a:buChar char="»"/>
              <a:defRPr kumimoji="1" sz="2000">
                <a:solidFill>
                  <a:schemeClr val="tx1"/>
                </a:solidFill>
                <a:latin typeface="標楷體" panose="03000509000000000000" pitchFamily="65" charset="-120"/>
                <a:ea typeface="標楷體" panose="03000509000000000000" pitchFamily="65" charset="-120"/>
              </a:defRPr>
            </a:lvl6pPr>
            <a:lvl7pPr marL="2971800" indent="-228600" eaLnBrk="0" fontAlgn="base" hangingPunct="0">
              <a:spcBef>
                <a:spcPct val="20000"/>
              </a:spcBef>
              <a:spcAft>
                <a:spcPct val="0"/>
              </a:spcAft>
              <a:buChar char="»"/>
              <a:defRPr kumimoji="1" sz="2000">
                <a:solidFill>
                  <a:schemeClr val="tx1"/>
                </a:solidFill>
                <a:latin typeface="標楷體" panose="03000509000000000000" pitchFamily="65" charset="-120"/>
                <a:ea typeface="標楷體" panose="03000509000000000000" pitchFamily="65" charset="-120"/>
              </a:defRPr>
            </a:lvl7pPr>
            <a:lvl8pPr marL="3429000" indent="-228600" eaLnBrk="0" fontAlgn="base" hangingPunct="0">
              <a:spcBef>
                <a:spcPct val="20000"/>
              </a:spcBef>
              <a:spcAft>
                <a:spcPct val="0"/>
              </a:spcAft>
              <a:buChar char="»"/>
              <a:defRPr kumimoji="1" sz="2000">
                <a:solidFill>
                  <a:schemeClr val="tx1"/>
                </a:solidFill>
                <a:latin typeface="標楷體" panose="03000509000000000000" pitchFamily="65" charset="-120"/>
                <a:ea typeface="標楷體" panose="03000509000000000000" pitchFamily="65" charset="-120"/>
              </a:defRPr>
            </a:lvl8pPr>
            <a:lvl9pPr marL="3886200" indent="-228600" eaLnBrk="0" fontAlgn="base" hangingPunct="0">
              <a:spcBef>
                <a:spcPct val="20000"/>
              </a:spcBef>
              <a:spcAft>
                <a:spcPct val="0"/>
              </a:spcAft>
              <a:buChar char="»"/>
              <a:defRPr kumimoji="1" sz="2000">
                <a:solidFill>
                  <a:schemeClr val="tx1"/>
                </a:solidFill>
                <a:latin typeface="標楷體" panose="03000509000000000000" pitchFamily="65" charset="-120"/>
                <a:ea typeface="標楷體" panose="03000509000000000000" pitchFamily="65" charset="-120"/>
              </a:defRPr>
            </a:lvl9pPr>
          </a:lstStyle>
          <a:p>
            <a:pPr eaLnBrk="1" hangingPunct="1">
              <a:spcBef>
                <a:spcPct val="0"/>
              </a:spcBef>
              <a:buClrTx/>
              <a:buFontTx/>
              <a:buNone/>
            </a:pPr>
            <a:r>
              <a:rPr lang="zh-TW" altLang="en-US" sz="1800" b="1" u="none" dirty="0" smtClean="0">
                <a:solidFill>
                  <a:srgbClr val="0000FF"/>
                </a:solidFill>
              </a:rPr>
              <a:t>品名</a:t>
            </a:r>
            <a:r>
              <a:rPr lang="zh-TW" altLang="en-US" sz="1800" b="1" u="none" dirty="0" smtClean="0"/>
              <a:t>僅列代號或非本國文，應由經手人加註或擇要譯註品名。</a:t>
            </a:r>
            <a:endParaRPr lang="zh-TW" altLang="en-US" sz="1800" b="1" u="none" dirty="0"/>
          </a:p>
        </p:txBody>
      </p:sp>
    </p:spTree>
    <p:extLst>
      <p:ext uri="{BB962C8B-B14F-4D97-AF65-F5344CB8AC3E}">
        <p14:creationId xmlns:p14="http://schemas.microsoft.com/office/powerpoint/2010/main" val="2843054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831850" y="913956"/>
            <a:ext cx="10515600" cy="985838"/>
          </a:xfrm>
        </p:spPr>
        <p:txBody>
          <a:bodyPr/>
          <a:lstStyle/>
          <a:p>
            <a:pPr algn="ctr"/>
            <a:r>
              <a:rPr lang="zh-TW" altLang="en-US" b="1" dirty="0" smtClean="0">
                <a:latin typeface="標楷體" panose="03000509000000000000" pitchFamily="65" charset="-120"/>
                <a:ea typeface="標楷體" panose="03000509000000000000" pitchFamily="65" charset="-120"/>
              </a:rPr>
              <a:t>課 程 大 綱</a:t>
            </a:r>
            <a:endParaRPr lang="zh-TW" altLang="en-US" b="1" dirty="0">
              <a:latin typeface="標楷體" panose="03000509000000000000" pitchFamily="65" charset="-120"/>
              <a:ea typeface="標楷體" panose="03000509000000000000" pitchFamily="65" charset="-120"/>
            </a:endParaRPr>
          </a:p>
        </p:txBody>
      </p:sp>
      <p:sp>
        <p:nvSpPr>
          <p:cNvPr id="3" name="文字版面配置區 2"/>
          <p:cNvSpPr>
            <a:spLocks noGrp="1"/>
          </p:cNvSpPr>
          <p:nvPr>
            <p:ph type="body" idx="1"/>
          </p:nvPr>
        </p:nvSpPr>
        <p:spPr>
          <a:xfrm>
            <a:off x="564778" y="2144684"/>
            <a:ext cx="11421034" cy="4312112"/>
          </a:xfrm>
        </p:spPr>
        <p:txBody>
          <a:bodyPr>
            <a:normAutofit/>
          </a:bodyPr>
          <a:lstStyle/>
          <a:p>
            <a:pPr>
              <a:lnSpc>
                <a:spcPts val="4000"/>
              </a:lnSpc>
            </a:pPr>
            <a:r>
              <a:rPr lang="zh-TW" altLang="en-US" sz="4000" b="1" dirty="0" smtClean="0">
                <a:solidFill>
                  <a:schemeClr val="tx1"/>
                </a:solidFill>
                <a:latin typeface="標楷體" panose="03000509000000000000" pitchFamily="65" charset="-120"/>
                <a:ea typeface="標楷體" panose="03000509000000000000" pitchFamily="65" charset="-120"/>
              </a:rPr>
              <a:t>壹、本校校務基金概況</a:t>
            </a:r>
            <a:endParaRPr lang="en-US" altLang="zh-TW" sz="4000" b="1" dirty="0" smtClean="0">
              <a:solidFill>
                <a:schemeClr val="tx1"/>
              </a:solidFill>
              <a:latin typeface="標楷體" panose="03000509000000000000" pitchFamily="65" charset="-120"/>
              <a:ea typeface="標楷體" panose="03000509000000000000" pitchFamily="65" charset="-120"/>
            </a:endParaRPr>
          </a:p>
          <a:p>
            <a:pPr>
              <a:lnSpc>
                <a:spcPts val="4000"/>
              </a:lnSpc>
            </a:pPr>
            <a:r>
              <a:rPr lang="zh-TW" altLang="en-US" sz="4000" b="1" dirty="0" smtClean="0">
                <a:solidFill>
                  <a:schemeClr val="tx1"/>
                </a:solidFill>
                <a:latin typeface="標楷體" panose="03000509000000000000" pitchFamily="65" charset="-120"/>
                <a:ea typeface="標楷體" panose="03000509000000000000" pitchFamily="65" charset="-120"/>
              </a:rPr>
              <a:t>貳、</a:t>
            </a:r>
            <a:r>
              <a:rPr lang="zh-TW" altLang="zh-TW" sz="4000" b="1" dirty="0" smtClean="0">
                <a:solidFill>
                  <a:schemeClr val="tx1"/>
                </a:solidFill>
                <a:latin typeface="標楷體" panose="03000509000000000000" pitchFamily="65" charset="-120"/>
                <a:ea typeface="標楷體" panose="03000509000000000000" pitchFamily="65" charset="-120"/>
              </a:rPr>
              <a:t>政府</a:t>
            </a:r>
            <a:r>
              <a:rPr lang="zh-TW" altLang="zh-TW" sz="4000" b="1" dirty="0">
                <a:solidFill>
                  <a:schemeClr val="tx1"/>
                </a:solidFill>
                <a:latin typeface="標楷體" panose="03000509000000000000" pitchFamily="65" charset="-120"/>
                <a:ea typeface="標楷體" panose="03000509000000000000" pitchFamily="65" charset="-120"/>
              </a:rPr>
              <a:t>支出憑證處理</a:t>
            </a:r>
            <a:r>
              <a:rPr lang="zh-TW" altLang="zh-TW" sz="4000" b="1" dirty="0" smtClean="0">
                <a:solidFill>
                  <a:schemeClr val="tx1"/>
                </a:solidFill>
                <a:latin typeface="標楷體" panose="03000509000000000000" pitchFamily="65" charset="-120"/>
                <a:ea typeface="標楷體" panose="03000509000000000000" pitchFamily="65" charset="-120"/>
              </a:rPr>
              <a:t>要點及預算</a:t>
            </a:r>
            <a:r>
              <a:rPr lang="zh-TW" altLang="zh-TW" sz="4000" b="1" dirty="0">
                <a:solidFill>
                  <a:schemeClr val="tx1"/>
                </a:solidFill>
                <a:latin typeface="標楷體" panose="03000509000000000000" pitchFamily="65" charset="-120"/>
                <a:ea typeface="標楷體" panose="03000509000000000000" pitchFamily="65" charset="-120"/>
              </a:rPr>
              <a:t>執行等宣導</a:t>
            </a:r>
            <a:r>
              <a:rPr lang="zh-TW" altLang="zh-TW" sz="4000" b="1" dirty="0" smtClean="0">
                <a:solidFill>
                  <a:schemeClr val="tx1"/>
                </a:solidFill>
                <a:latin typeface="標楷體" panose="03000509000000000000" pitchFamily="65" charset="-120"/>
                <a:ea typeface="標楷體" panose="03000509000000000000" pitchFamily="65" charset="-120"/>
              </a:rPr>
              <a:t>事項</a:t>
            </a:r>
            <a:endParaRPr lang="en-US" altLang="zh-TW" sz="4000" b="1" dirty="0" smtClean="0">
              <a:solidFill>
                <a:schemeClr val="tx1"/>
              </a:solidFill>
              <a:latin typeface="標楷體" panose="03000509000000000000" pitchFamily="65" charset="-120"/>
              <a:ea typeface="標楷體" panose="03000509000000000000" pitchFamily="65" charset="-120"/>
            </a:endParaRPr>
          </a:p>
          <a:p>
            <a:pPr>
              <a:lnSpc>
                <a:spcPts val="4000"/>
              </a:lnSpc>
            </a:pPr>
            <a:r>
              <a:rPr lang="zh-TW" altLang="en-US" sz="4000" b="1" dirty="0" smtClean="0">
                <a:solidFill>
                  <a:schemeClr val="tx1"/>
                </a:solidFill>
                <a:latin typeface="標楷體" panose="03000509000000000000" pitchFamily="65" charset="-120"/>
                <a:ea typeface="標楷體" panose="03000509000000000000" pitchFamily="65" charset="-120"/>
              </a:rPr>
              <a:t>參、補助計畫等相關業務宣導</a:t>
            </a:r>
            <a:endParaRPr lang="en-US" altLang="zh-TW" sz="4000" b="1" dirty="0" smtClean="0">
              <a:solidFill>
                <a:schemeClr val="tx1"/>
              </a:solidFill>
              <a:latin typeface="標楷體" panose="03000509000000000000" pitchFamily="65" charset="-120"/>
              <a:ea typeface="標楷體" panose="03000509000000000000" pitchFamily="65" charset="-120"/>
            </a:endParaRPr>
          </a:p>
          <a:p>
            <a:pPr>
              <a:lnSpc>
                <a:spcPts val="4000"/>
              </a:lnSpc>
            </a:pPr>
            <a:r>
              <a:rPr lang="zh-TW" altLang="en-US" sz="4000" b="1" dirty="0">
                <a:solidFill>
                  <a:schemeClr val="tx1"/>
                </a:solidFill>
                <a:latin typeface="標楷體" panose="03000509000000000000" pitchFamily="65" charset="-120"/>
                <a:ea typeface="標楷體" panose="03000509000000000000" pitchFamily="65" charset="-120"/>
              </a:rPr>
              <a:t>肆</a:t>
            </a:r>
            <a:r>
              <a:rPr lang="zh-TW" altLang="en-US" sz="4000" b="1" dirty="0" smtClean="0">
                <a:solidFill>
                  <a:schemeClr val="tx1"/>
                </a:solidFill>
                <a:latin typeface="標楷體" panose="03000509000000000000" pitchFamily="65" charset="-120"/>
                <a:ea typeface="標楷體" panose="03000509000000000000" pitchFamily="65" charset="-120"/>
              </a:rPr>
              <a:t>、</a:t>
            </a:r>
            <a:r>
              <a:rPr lang="en-US" altLang="zh-TW" sz="4000" b="1" dirty="0" smtClean="0">
                <a:solidFill>
                  <a:schemeClr val="tx1"/>
                </a:solidFill>
                <a:latin typeface="標楷體" panose="03000509000000000000" pitchFamily="65" charset="-120"/>
                <a:ea typeface="標楷體" panose="03000509000000000000" pitchFamily="65" charset="-120"/>
              </a:rPr>
              <a:t>Q</a:t>
            </a:r>
            <a:r>
              <a:rPr lang="zh-TW" altLang="en-US" sz="4000" b="1" dirty="0" smtClean="0">
                <a:solidFill>
                  <a:schemeClr val="tx1"/>
                </a:solidFill>
                <a:latin typeface="標楷體" panose="03000509000000000000" pitchFamily="65" charset="-120"/>
                <a:ea typeface="標楷體" panose="03000509000000000000" pitchFamily="65" charset="-120"/>
              </a:rPr>
              <a:t> </a:t>
            </a:r>
            <a:r>
              <a:rPr lang="en-US" altLang="zh-TW" sz="4000" b="1" dirty="0" smtClean="0">
                <a:solidFill>
                  <a:schemeClr val="tx1"/>
                </a:solidFill>
                <a:latin typeface="標楷體" panose="03000509000000000000" pitchFamily="65" charset="-120"/>
                <a:ea typeface="標楷體" panose="03000509000000000000" pitchFamily="65" charset="-120"/>
              </a:rPr>
              <a:t>&amp;</a:t>
            </a:r>
            <a:r>
              <a:rPr lang="zh-TW" altLang="en-US" sz="4000" b="1" dirty="0" smtClean="0">
                <a:solidFill>
                  <a:schemeClr val="tx1"/>
                </a:solidFill>
                <a:latin typeface="標楷體" panose="03000509000000000000" pitchFamily="65" charset="-120"/>
                <a:ea typeface="標楷體" panose="03000509000000000000" pitchFamily="65" charset="-120"/>
              </a:rPr>
              <a:t> </a:t>
            </a:r>
            <a:r>
              <a:rPr lang="en-US" altLang="zh-TW" sz="4000" b="1" dirty="0" smtClean="0">
                <a:solidFill>
                  <a:schemeClr val="tx1"/>
                </a:solidFill>
                <a:latin typeface="標楷體" panose="03000509000000000000" pitchFamily="65" charset="-120"/>
                <a:ea typeface="標楷體" panose="03000509000000000000" pitchFamily="65" charset="-120"/>
              </a:rPr>
              <a:t>A</a:t>
            </a:r>
            <a:endParaRPr lang="zh-TW" altLang="en-US" sz="4000" b="1" dirty="0">
              <a:solidFill>
                <a:schemeClr val="tx1"/>
              </a:solidFill>
              <a:latin typeface="標楷體" panose="03000509000000000000" pitchFamily="65" charset="-120"/>
              <a:ea typeface="標楷體" panose="03000509000000000000" pitchFamily="65" charset="-120"/>
            </a:endParaRPr>
          </a:p>
        </p:txBody>
      </p:sp>
      <p:pic>
        <p:nvPicPr>
          <p:cNvPr id="7" name="圖片 6"/>
          <p:cNvPicPr>
            <a:picLocks noChangeAspect="1"/>
          </p:cNvPicPr>
          <p:nvPr/>
        </p:nvPicPr>
        <p:blipFill rotWithShape="1">
          <a:blip r:embed="rId2">
            <a:extLst>
              <a:ext uri="{28A0092B-C50C-407E-A947-70E740481C1C}">
                <a14:useLocalDpi xmlns:a14="http://schemas.microsoft.com/office/drawing/2010/main" val="0"/>
              </a:ext>
            </a:extLst>
          </a:blip>
          <a:srcRect r="76009" b="-136"/>
          <a:stretch/>
        </p:blipFill>
        <p:spPr>
          <a:xfrm>
            <a:off x="8983804" y="3747888"/>
            <a:ext cx="3125337" cy="3005770"/>
          </a:xfrm>
          <a:prstGeom prst="rect">
            <a:avLst/>
          </a:prstGeom>
          <a:effectLst>
            <a:glow rad="127000">
              <a:schemeClr val="accent1">
                <a:lumMod val="20000"/>
                <a:lumOff val="80000"/>
              </a:schemeClr>
            </a:glow>
          </a:effectLst>
        </p:spPr>
      </p:pic>
      <p:pic>
        <p:nvPicPr>
          <p:cNvPr id="8" name="圖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6393" y="15620"/>
            <a:ext cx="4013867" cy="1052968"/>
          </a:xfrm>
          <a:prstGeom prst="rect">
            <a:avLst/>
          </a:prstGeom>
        </p:spPr>
      </p:pic>
      <p:sp>
        <p:nvSpPr>
          <p:cNvPr id="6" name="Rectangle 7"/>
          <p:cNvSpPr>
            <a:spLocks noGrp="1" noChangeArrowheads="1"/>
          </p:cNvSpPr>
          <p:nvPr>
            <p:ph type="sldNum" sz="quarter" idx="12"/>
          </p:nvPr>
        </p:nvSpPr>
        <p:spPr>
          <a:xfrm>
            <a:off x="5397953" y="6456796"/>
            <a:ext cx="1905000" cy="296862"/>
          </a:xfrm>
        </p:spPr>
        <p:txBody>
          <a:bodyPr/>
          <a:lstStyle>
            <a:lvl1pPr eaLnBrk="0" hangingPunct="0">
              <a:defRPr kumimoji="1" sz="2400" u="sng">
                <a:solidFill>
                  <a:schemeClr val="tx1"/>
                </a:solidFill>
                <a:latin typeface="Times New Roman" panose="02020603050405020304" pitchFamily="18" charset="0"/>
                <a:ea typeface="新細明體" panose="02020500000000000000" pitchFamily="18" charset="-120"/>
              </a:defRPr>
            </a:lvl1pPr>
            <a:lvl2pPr marL="742950" indent="-285750" eaLnBrk="0" hangingPunct="0">
              <a:defRPr kumimoji="1" sz="2400" u="sng">
                <a:solidFill>
                  <a:schemeClr val="tx1"/>
                </a:solidFill>
                <a:latin typeface="Times New Roman" panose="02020603050405020304" pitchFamily="18" charset="0"/>
                <a:ea typeface="新細明體" panose="02020500000000000000" pitchFamily="18" charset="-120"/>
              </a:defRPr>
            </a:lvl2pPr>
            <a:lvl3pPr marL="1143000" indent="-228600" eaLnBrk="0" hangingPunct="0">
              <a:defRPr kumimoji="1" sz="2400" u="sng">
                <a:solidFill>
                  <a:schemeClr val="tx1"/>
                </a:solidFill>
                <a:latin typeface="Times New Roman" panose="02020603050405020304" pitchFamily="18" charset="0"/>
                <a:ea typeface="新細明體" panose="02020500000000000000" pitchFamily="18" charset="-120"/>
              </a:defRPr>
            </a:lvl3pPr>
            <a:lvl4pPr marL="1600200" indent="-228600" eaLnBrk="0" hangingPunct="0">
              <a:defRPr kumimoji="1" sz="2400" u="sng">
                <a:solidFill>
                  <a:schemeClr val="tx1"/>
                </a:solidFill>
                <a:latin typeface="Times New Roman" panose="02020603050405020304" pitchFamily="18" charset="0"/>
                <a:ea typeface="新細明體" panose="02020500000000000000" pitchFamily="18" charset="-120"/>
              </a:defRPr>
            </a:lvl4pPr>
            <a:lvl5pPr marL="2057400" indent="-228600" eaLnBrk="0" hangingPunct="0">
              <a:defRPr kumimoji="1" sz="2400" u="sng">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u="sng">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u="sng">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u="sng">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u="sng">
                <a:solidFill>
                  <a:schemeClr val="tx1"/>
                </a:solidFill>
                <a:latin typeface="Times New Roman" panose="02020603050405020304" pitchFamily="18" charset="0"/>
                <a:ea typeface="新細明體" panose="02020500000000000000" pitchFamily="18" charset="-120"/>
              </a:defRPr>
            </a:lvl9pPr>
          </a:lstStyle>
          <a:p>
            <a:pPr algn="ctr" eaLnBrk="1" hangingPunct="1"/>
            <a:r>
              <a:rPr lang="en-US" altLang="zh-TW" sz="1400" u="none" dirty="0">
                <a:latin typeface="標楷體" panose="03000509000000000000" pitchFamily="65" charset="-120"/>
                <a:ea typeface="標楷體" panose="03000509000000000000" pitchFamily="65" charset="-120"/>
              </a:rPr>
              <a:t>2</a:t>
            </a:r>
          </a:p>
        </p:txBody>
      </p:sp>
    </p:spTree>
    <p:extLst>
      <p:ext uri="{BB962C8B-B14F-4D97-AF65-F5344CB8AC3E}">
        <p14:creationId xmlns:p14="http://schemas.microsoft.com/office/powerpoint/2010/main" val="333498064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838200" y="632070"/>
            <a:ext cx="10515600" cy="1325563"/>
          </a:xfrm>
        </p:spPr>
        <p:txBody>
          <a:bodyPr>
            <a:noAutofit/>
          </a:bodyPr>
          <a:lstStyle/>
          <a:p>
            <a:pPr algn="ctr"/>
            <a:r>
              <a:rPr lang="zh-TW" altLang="en-US" sz="4000" b="1" dirty="0">
                <a:latin typeface="標楷體" panose="03000509000000000000" pitchFamily="65" charset="-120"/>
                <a:ea typeface="標楷體" panose="03000509000000000000" pitchFamily="65" charset="-120"/>
              </a:rPr>
              <a:t>二、政府支出憑證處理要點</a:t>
            </a:r>
            <a:r>
              <a:rPr lang="en-US" altLang="zh-TW" sz="4000" b="1" dirty="0" smtClean="0">
                <a:latin typeface="標楷體" panose="03000509000000000000" pitchFamily="65" charset="-120"/>
                <a:ea typeface="標楷體" panose="03000509000000000000" pitchFamily="65" charset="-120"/>
              </a:rPr>
              <a:t>(10/15)</a:t>
            </a:r>
            <a:endParaRPr lang="zh-TW" altLang="en-US" sz="4000" b="1" dirty="0">
              <a:latin typeface="標楷體" panose="03000509000000000000" pitchFamily="65" charset="-120"/>
              <a:ea typeface="標楷體" panose="03000509000000000000" pitchFamily="65" charset="-120"/>
            </a:endParaRPr>
          </a:p>
        </p:txBody>
      </p:sp>
      <p:sp>
        <p:nvSpPr>
          <p:cNvPr id="3" name="投影片編號版面配置區 2"/>
          <p:cNvSpPr>
            <a:spLocks noGrp="1"/>
          </p:cNvSpPr>
          <p:nvPr>
            <p:ph type="sldNum" sz="quarter" idx="12"/>
          </p:nvPr>
        </p:nvSpPr>
        <p:spPr/>
        <p:txBody>
          <a:bodyPr/>
          <a:lstStyle/>
          <a:p>
            <a:pPr algn="ctr"/>
            <a:fld id="{79B44AEE-BA3D-4760-80D7-75703F0B2E6D}" type="slidenum">
              <a:rPr lang="zh-TW" altLang="en-US" sz="1400" smtClean="0">
                <a:solidFill>
                  <a:schemeClr val="tx1"/>
                </a:solidFill>
              </a:rPr>
              <a:pPr algn="ctr"/>
              <a:t>20</a:t>
            </a:fld>
            <a:endParaRPr lang="zh-TW" altLang="en-US" sz="1400" dirty="0">
              <a:solidFill>
                <a:schemeClr val="tx1"/>
              </a:solidFill>
            </a:endParaRPr>
          </a:p>
        </p:txBody>
      </p:sp>
      <p:sp>
        <p:nvSpPr>
          <p:cNvPr id="4" name="文字版面配置區 3"/>
          <p:cNvSpPr>
            <a:spLocks noGrp="1"/>
          </p:cNvSpPr>
          <p:nvPr>
            <p:ph type="body" idx="4294967295"/>
          </p:nvPr>
        </p:nvSpPr>
        <p:spPr>
          <a:xfrm>
            <a:off x="0" y="1681163"/>
            <a:ext cx="5157788" cy="823912"/>
          </a:xfrm>
        </p:spPr>
        <p:txBody>
          <a:bodyPr/>
          <a:lstStyle/>
          <a:p>
            <a:pPr marL="0" lvl="0" indent="0">
              <a:buNone/>
            </a:pPr>
            <a:endParaRPr kumimoji="1" lang="zh-TW" altLang="en-US" dirty="0" smtClean="0">
              <a:solidFill>
                <a:srgbClr val="000000"/>
              </a:solidFill>
              <a:latin typeface="標楷體" pitchFamily="65" charset="-120"/>
              <a:ea typeface="標楷體" pitchFamily="65" charset="-120"/>
              <a:cs typeface="Times New Roman" pitchFamily="18" charset="0"/>
            </a:endParaRPr>
          </a:p>
          <a:p>
            <a:endParaRPr lang="zh-TW" altLang="en-US" dirty="0"/>
          </a:p>
        </p:txBody>
      </p:sp>
      <p:pic>
        <p:nvPicPr>
          <p:cNvPr id="8" name="圖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5787"/>
            <a:ext cx="4013867" cy="1052968"/>
          </a:xfrm>
          <a:prstGeom prst="rect">
            <a:avLst/>
          </a:prstGeom>
        </p:spPr>
      </p:pic>
      <p:sp>
        <p:nvSpPr>
          <p:cNvPr id="9" name="內容版面配置區 4"/>
          <p:cNvSpPr txBox="1">
            <a:spLocks/>
          </p:cNvSpPr>
          <p:nvPr/>
        </p:nvSpPr>
        <p:spPr>
          <a:xfrm>
            <a:off x="2046699" y="1713293"/>
            <a:ext cx="8935021" cy="48256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endParaRPr lang="en-US" altLang="zh-TW" dirty="0" smtClean="0"/>
          </a:p>
          <a:p>
            <a:pPr marL="0" indent="0">
              <a:buFont typeface="Wingdings" panose="05000000000000000000" pitchFamily="2" charset="2"/>
              <a:buNone/>
              <a:defRPr/>
            </a:pPr>
            <a:endParaRPr lang="en-US" altLang="zh-TW" sz="2000" dirty="0" smtClean="0"/>
          </a:p>
          <a:p>
            <a:pPr marL="0" indent="0">
              <a:buFont typeface="Wingdings" panose="05000000000000000000" pitchFamily="2" charset="2"/>
              <a:buNone/>
              <a:defRPr/>
            </a:pPr>
            <a:endParaRPr lang="en-US" altLang="zh-TW" dirty="0" smtClean="0"/>
          </a:p>
          <a:p>
            <a:pPr marL="0" indent="0">
              <a:buFont typeface="Wingdings" panose="05000000000000000000" pitchFamily="2" charset="2"/>
              <a:buNone/>
              <a:defRPr/>
            </a:pPr>
            <a:endParaRPr lang="zh-TW" altLang="en-US" dirty="0"/>
          </a:p>
        </p:txBody>
      </p:sp>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4083" y="1820487"/>
            <a:ext cx="7604591" cy="44275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橢圓 4"/>
          <p:cNvSpPr/>
          <p:nvPr/>
        </p:nvSpPr>
        <p:spPr>
          <a:xfrm>
            <a:off x="4902149" y="2093119"/>
            <a:ext cx="1193851" cy="521110"/>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2" name="橢圓 11"/>
          <p:cNvSpPr/>
          <p:nvPr/>
        </p:nvSpPr>
        <p:spPr>
          <a:xfrm>
            <a:off x="2298326" y="2570072"/>
            <a:ext cx="1621554" cy="521110"/>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3" name="橢圓 12"/>
          <p:cNvSpPr/>
          <p:nvPr/>
        </p:nvSpPr>
        <p:spPr>
          <a:xfrm>
            <a:off x="1594838" y="3245847"/>
            <a:ext cx="2514754" cy="680902"/>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4" name="橢圓 13"/>
          <p:cNvSpPr/>
          <p:nvPr/>
        </p:nvSpPr>
        <p:spPr>
          <a:xfrm>
            <a:off x="1851726" y="5658438"/>
            <a:ext cx="2514754" cy="453912"/>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7" name="橢圓 16"/>
          <p:cNvSpPr/>
          <p:nvPr/>
        </p:nvSpPr>
        <p:spPr>
          <a:xfrm>
            <a:off x="6816828" y="5000814"/>
            <a:ext cx="426549" cy="871944"/>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8" name="橢圓 17"/>
          <p:cNvSpPr/>
          <p:nvPr/>
        </p:nvSpPr>
        <p:spPr>
          <a:xfrm>
            <a:off x="7370677" y="5342445"/>
            <a:ext cx="1426525" cy="858499"/>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 name="雲朵形圖說文字 5"/>
          <p:cNvSpPr/>
          <p:nvPr/>
        </p:nvSpPr>
        <p:spPr>
          <a:xfrm>
            <a:off x="9440301" y="2118309"/>
            <a:ext cx="2603823" cy="1597396"/>
          </a:xfrm>
          <a:prstGeom prst="cloudCallout">
            <a:avLst>
              <a:gd name="adj1" fmla="val -118191"/>
              <a:gd name="adj2" fmla="val -37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t>如由網路下載列印，經手人不需簽章</a:t>
            </a:r>
            <a:endParaRPr lang="zh-TW" altLang="en-US" dirty="0"/>
          </a:p>
        </p:txBody>
      </p:sp>
    </p:spTree>
    <p:extLst>
      <p:ext uri="{BB962C8B-B14F-4D97-AF65-F5344CB8AC3E}">
        <p14:creationId xmlns:p14="http://schemas.microsoft.com/office/powerpoint/2010/main" val="4028138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838200" y="632070"/>
            <a:ext cx="10515600" cy="1325563"/>
          </a:xfrm>
        </p:spPr>
        <p:txBody>
          <a:bodyPr>
            <a:noAutofit/>
          </a:bodyPr>
          <a:lstStyle/>
          <a:p>
            <a:pPr algn="ctr"/>
            <a:r>
              <a:rPr lang="zh-TW" altLang="en-US" sz="4000" b="1" dirty="0">
                <a:latin typeface="標楷體" panose="03000509000000000000" pitchFamily="65" charset="-120"/>
                <a:ea typeface="標楷體" panose="03000509000000000000" pitchFamily="65" charset="-120"/>
              </a:rPr>
              <a:t>二、政府支出憑證處理要點</a:t>
            </a:r>
            <a:r>
              <a:rPr lang="en-US" altLang="zh-TW" sz="4000" b="1" dirty="0">
                <a:latin typeface="標楷體" panose="03000509000000000000" pitchFamily="65" charset="-120"/>
                <a:ea typeface="標楷體" panose="03000509000000000000" pitchFamily="65" charset="-120"/>
              </a:rPr>
              <a:t>(</a:t>
            </a:r>
            <a:r>
              <a:rPr lang="en-US" altLang="zh-TW" sz="4000" b="1" dirty="0" smtClean="0">
                <a:latin typeface="標楷體" panose="03000509000000000000" pitchFamily="65" charset="-120"/>
                <a:ea typeface="標楷體" panose="03000509000000000000" pitchFamily="65" charset="-120"/>
              </a:rPr>
              <a:t>11/15)</a:t>
            </a:r>
            <a:endParaRPr lang="zh-TW" altLang="en-US" sz="4000" b="1" dirty="0">
              <a:latin typeface="標楷體" panose="03000509000000000000" pitchFamily="65" charset="-120"/>
              <a:ea typeface="標楷體" panose="03000509000000000000" pitchFamily="65" charset="-120"/>
            </a:endParaRPr>
          </a:p>
        </p:txBody>
      </p:sp>
      <p:sp>
        <p:nvSpPr>
          <p:cNvPr id="3" name="投影片編號版面配置區 2"/>
          <p:cNvSpPr>
            <a:spLocks noGrp="1"/>
          </p:cNvSpPr>
          <p:nvPr>
            <p:ph type="sldNum" sz="quarter" idx="12"/>
          </p:nvPr>
        </p:nvSpPr>
        <p:spPr/>
        <p:txBody>
          <a:bodyPr/>
          <a:lstStyle/>
          <a:p>
            <a:pPr algn="ctr"/>
            <a:fld id="{79B44AEE-BA3D-4760-80D7-75703F0B2E6D}" type="slidenum">
              <a:rPr lang="zh-TW" altLang="en-US" sz="1400" smtClean="0">
                <a:solidFill>
                  <a:schemeClr val="tx1"/>
                </a:solidFill>
              </a:rPr>
              <a:pPr algn="ctr"/>
              <a:t>21</a:t>
            </a:fld>
            <a:endParaRPr lang="zh-TW" altLang="en-US" sz="1400" dirty="0">
              <a:solidFill>
                <a:schemeClr val="tx1"/>
              </a:solidFill>
            </a:endParaRPr>
          </a:p>
        </p:txBody>
      </p:sp>
      <p:sp>
        <p:nvSpPr>
          <p:cNvPr id="4" name="文字版面配置區 3"/>
          <p:cNvSpPr>
            <a:spLocks noGrp="1"/>
          </p:cNvSpPr>
          <p:nvPr>
            <p:ph type="body" idx="4294967295"/>
          </p:nvPr>
        </p:nvSpPr>
        <p:spPr>
          <a:xfrm>
            <a:off x="0" y="1681163"/>
            <a:ext cx="5157788" cy="823912"/>
          </a:xfrm>
        </p:spPr>
        <p:txBody>
          <a:bodyPr/>
          <a:lstStyle/>
          <a:p>
            <a:pPr marL="0" lvl="0" indent="0">
              <a:buNone/>
            </a:pPr>
            <a:endParaRPr kumimoji="1" lang="zh-TW" altLang="en-US" dirty="0" smtClean="0">
              <a:solidFill>
                <a:srgbClr val="000000"/>
              </a:solidFill>
              <a:latin typeface="標楷體" pitchFamily="65" charset="-120"/>
              <a:ea typeface="標楷體" pitchFamily="65" charset="-120"/>
              <a:cs typeface="Times New Roman" pitchFamily="18" charset="0"/>
            </a:endParaRPr>
          </a:p>
          <a:p>
            <a:endParaRPr lang="zh-TW" altLang="en-US" dirty="0"/>
          </a:p>
        </p:txBody>
      </p:sp>
      <p:pic>
        <p:nvPicPr>
          <p:cNvPr id="8" name="圖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5787"/>
            <a:ext cx="4013867" cy="1052968"/>
          </a:xfrm>
          <a:prstGeom prst="rect">
            <a:avLst/>
          </a:prstGeom>
        </p:spPr>
      </p:pic>
      <p:sp>
        <p:nvSpPr>
          <p:cNvPr id="9" name="內容版面配置區 4"/>
          <p:cNvSpPr txBox="1">
            <a:spLocks/>
          </p:cNvSpPr>
          <p:nvPr/>
        </p:nvSpPr>
        <p:spPr>
          <a:xfrm>
            <a:off x="1909762" y="1713293"/>
            <a:ext cx="8935021" cy="48256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endParaRPr lang="en-US" altLang="zh-TW" dirty="0" smtClean="0"/>
          </a:p>
          <a:p>
            <a:pPr marL="0" indent="0">
              <a:buFont typeface="Wingdings" panose="05000000000000000000" pitchFamily="2" charset="2"/>
              <a:buNone/>
              <a:defRPr/>
            </a:pPr>
            <a:endParaRPr lang="en-US" altLang="zh-TW" sz="2000" dirty="0" smtClean="0"/>
          </a:p>
          <a:p>
            <a:pPr marL="0" indent="0">
              <a:buFont typeface="Wingdings" panose="05000000000000000000" pitchFamily="2" charset="2"/>
              <a:buNone/>
              <a:defRPr/>
            </a:pPr>
            <a:endParaRPr lang="en-US" altLang="zh-TW" dirty="0" smtClean="0"/>
          </a:p>
          <a:p>
            <a:pPr marL="0" indent="0">
              <a:buFont typeface="Wingdings" panose="05000000000000000000" pitchFamily="2" charset="2"/>
              <a:buNone/>
              <a:defRPr/>
            </a:pPr>
            <a:endParaRPr lang="zh-TW" altLang="en-US" dirty="0"/>
          </a:p>
        </p:txBody>
      </p:sp>
      <p:pic>
        <p:nvPicPr>
          <p:cNvPr id="1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23539" y="1838632"/>
            <a:ext cx="2601913" cy="49150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圓角矩形 15"/>
          <p:cNvSpPr/>
          <p:nvPr/>
        </p:nvSpPr>
        <p:spPr bwMode="auto">
          <a:xfrm>
            <a:off x="4390228" y="1917587"/>
            <a:ext cx="2268537" cy="503237"/>
          </a:xfrm>
          <a:prstGeom prst="roundRect">
            <a:avLst/>
          </a:prstGeom>
          <a:noFill/>
          <a:ln w="28575" cap="flat" cmpd="sng" algn="ctr">
            <a:solidFill>
              <a:srgbClr val="0000FF"/>
            </a:solidFill>
            <a:prstDash val="solid"/>
            <a:round/>
            <a:headEnd type="none" w="med" len="med"/>
            <a:tailEnd type="none" w="med" len="med"/>
          </a:ln>
          <a:effectLst/>
          <a:extLst/>
        </p:spPr>
        <p:txBody>
          <a:bodyPr/>
          <a:lstStyle/>
          <a:p>
            <a:pPr>
              <a:defRPr/>
            </a:pPr>
            <a:endParaRPr lang="zh-TW" altLang="en-US"/>
          </a:p>
        </p:txBody>
      </p:sp>
      <p:sp>
        <p:nvSpPr>
          <p:cNvPr id="20" name="雲朵形圖說文字 19"/>
          <p:cNvSpPr>
            <a:spLocks noChangeArrowheads="1"/>
          </p:cNvSpPr>
          <p:nvPr/>
        </p:nvSpPr>
        <p:spPr bwMode="auto">
          <a:xfrm>
            <a:off x="7578598" y="2169205"/>
            <a:ext cx="2938615" cy="1728787"/>
          </a:xfrm>
          <a:prstGeom prst="cloudCallout">
            <a:avLst>
              <a:gd name="adj1" fmla="val -79310"/>
              <a:gd name="adj2" fmla="val -41356"/>
            </a:avLst>
          </a:prstGeom>
          <a:solidFill>
            <a:schemeClr val="accent1">
              <a:lumMod val="40000"/>
              <a:lumOff val="60000"/>
            </a:schemeClr>
          </a:solidFill>
          <a:ln w="9525" algn="ctr">
            <a:solidFill>
              <a:schemeClr val="tx1"/>
            </a:solidFill>
            <a:round/>
            <a:headEnd/>
            <a:tailEnd/>
          </a:ln>
          <a:effectLst/>
        </p:spPr>
        <p:txBody>
          <a:bodyPr/>
          <a:lstStyle>
            <a:lvl1pPr eaLnBrk="0" hangingPunct="0">
              <a:spcBef>
                <a:spcPct val="20000"/>
              </a:spcBef>
              <a:buClr>
                <a:srgbClr val="FF0000"/>
              </a:buClr>
              <a:buFont typeface="Wingdings" panose="05000000000000000000" pitchFamily="2" charset="2"/>
              <a:buChar char="Ø"/>
              <a:defRPr kumimoji="1" sz="3200">
                <a:solidFill>
                  <a:schemeClr val="tx1"/>
                </a:solidFill>
                <a:latin typeface="標楷體" panose="03000509000000000000" pitchFamily="65" charset="-120"/>
                <a:ea typeface="標楷體" panose="03000509000000000000" pitchFamily="65" charset="-120"/>
              </a:defRPr>
            </a:lvl1pPr>
            <a:lvl2pPr marL="742950" indent="-285750" eaLnBrk="0" hangingPunct="0">
              <a:spcBef>
                <a:spcPct val="20000"/>
              </a:spcBef>
              <a:buChar char="–"/>
              <a:defRPr kumimoji="1" sz="2800">
                <a:solidFill>
                  <a:schemeClr val="tx1"/>
                </a:solidFill>
                <a:latin typeface="標楷體" panose="03000509000000000000" pitchFamily="65" charset="-120"/>
                <a:ea typeface="標楷體" panose="03000509000000000000" pitchFamily="65" charset="-120"/>
              </a:defRPr>
            </a:lvl2pPr>
            <a:lvl3pPr marL="1143000" indent="-228600" eaLnBrk="0" hangingPunct="0">
              <a:spcBef>
                <a:spcPct val="20000"/>
              </a:spcBef>
              <a:buChar char="•"/>
              <a:defRPr kumimoji="1" sz="2400">
                <a:solidFill>
                  <a:schemeClr val="tx1"/>
                </a:solidFill>
                <a:latin typeface="標楷體" panose="03000509000000000000" pitchFamily="65" charset="-120"/>
                <a:ea typeface="標楷體" panose="03000509000000000000" pitchFamily="65" charset="-120"/>
              </a:defRPr>
            </a:lvl3pPr>
            <a:lvl4pPr marL="1600200" indent="-228600" eaLnBrk="0" hangingPunct="0">
              <a:spcBef>
                <a:spcPct val="20000"/>
              </a:spcBef>
              <a:buChar char="–"/>
              <a:defRPr kumimoji="1" sz="2000">
                <a:solidFill>
                  <a:schemeClr val="tx1"/>
                </a:solidFill>
                <a:latin typeface="標楷體" panose="03000509000000000000" pitchFamily="65" charset="-120"/>
                <a:ea typeface="標楷體" panose="03000509000000000000" pitchFamily="65" charset="-120"/>
              </a:defRPr>
            </a:lvl4pPr>
            <a:lvl5pPr marL="2057400" indent="-228600" eaLnBrk="0" hangingPunct="0">
              <a:spcBef>
                <a:spcPct val="20000"/>
              </a:spcBef>
              <a:buChar char="»"/>
              <a:defRPr kumimoji="1" sz="2000">
                <a:solidFill>
                  <a:schemeClr val="tx1"/>
                </a:solidFill>
                <a:latin typeface="標楷體" panose="03000509000000000000" pitchFamily="65" charset="-120"/>
                <a:ea typeface="標楷體" panose="03000509000000000000" pitchFamily="65" charset="-120"/>
              </a:defRPr>
            </a:lvl5pPr>
            <a:lvl6pPr marL="2514600" indent="-228600" eaLnBrk="0" fontAlgn="base" hangingPunct="0">
              <a:spcBef>
                <a:spcPct val="20000"/>
              </a:spcBef>
              <a:spcAft>
                <a:spcPct val="0"/>
              </a:spcAft>
              <a:buChar char="»"/>
              <a:defRPr kumimoji="1" sz="2000">
                <a:solidFill>
                  <a:schemeClr val="tx1"/>
                </a:solidFill>
                <a:latin typeface="標楷體" panose="03000509000000000000" pitchFamily="65" charset="-120"/>
                <a:ea typeface="標楷體" panose="03000509000000000000" pitchFamily="65" charset="-120"/>
              </a:defRPr>
            </a:lvl6pPr>
            <a:lvl7pPr marL="2971800" indent="-228600" eaLnBrk="0" fontAlgn="base" hangingPunct="0">
              <a:spcBef>
                <a:spcPct val="20000"/>
              </a:spcBef>
              <a:spcAft>
                <a:spcPct val="0"/>
              </a:spcAft>
              <a:buChar char="»"/>
              <a:defRPr kumimoji="1" sz="2000">
                <a:solidFill>
                  <a:schemeClr val="tx1"/>
                </a:solidFill>
                <a:latin typeface="標楷體" panose="03000509000000000000" pitchFamily="65" charset="-120"/>
                <a:ea typeface="標楷體" panose="03000509000000000000" pitchFamily="65" charset="-120"/>
              </a:defRPr>
            </a:lvl7pPr>
            <a:lvl8pPr marL="3429000" indent="-228600" eaLnBrk="0" fontAlgn="base" hangingPunct="0">
              <a:spcBef>
                <a:spcPct val="20000"/>
              </a:spcBef>
              <a:spcAft>
                <a:spcPct val="0"/>
              </a:spcAft>
              <a:buChar char="»"/>
              <a:defRPr kumimoji="1" sz="2000">
                <a:solidFill>
                  <a:schemeClr val="tx1"/>
                </a:solidFill>
                <a:latin typeface="標楷體" panose="03000509000000000000" pitchFamily="65" charset="-120"/>
                <a:ea typeface="標楷體" panose="03000509000000000000" pitchFamily="65" charset="-120"/>
              </a:defRPr>
            </a:lvl8pPr>
            <a:lvl9pPr marL="3886200" indent="-228600" eaLnBrk="0" fontAlgn="base" hangingPunct="0">
              <a:spcBef>
                <a:spcPct val="20000"/>
              </a:spcBef>
              <a:spcAft>
                <a:spcPct val="0"/>
              </a:spcAft>
              <a:buChar char="»"/>
              <a:defRPr kumimoji="1" sz="2000">
                <a:solidFill>
                  <a:schemeClr val="tx1"/>
                </a:solidFill>
                <a:latin typeface="標楷體" panose="03000509000000000000" pitchFamily="65" charset="-120"/>
                <a:ea typeface="標楷體" panose="03000509000000000000" pitchFamily="65" charset="-120"/>
              </a:defRPr>
            </a:lvl9pPr>
          </a:lstStyle>
          <a:p>
            <a:pPr eaLnBrk="1" hangingPunct="1">
              <a:spcBef>
                <a:spcPct val="0"/>
              </a:spcBef>
              <a:buClrTx/>
              <a:buFontTx/>
              <a:buNone/>
            </a:pPr>
            <a:r>
              <a:rPr lang="zh-TW" altLang="en-US" sz="2400" u="none" dirty="0">
                <a:solidFill>
                  <a:srgbClr val="FF0000"/>
                </a:solidFill>
              </a:rPr>
              <a:t>不用再手寫統一發票號碼了</a:t>
            </a:r>
            <a:r>
              <a:rPr lang="en-US" altLang="zh-TW" sz="2400" u="none" dirty="0">
                <a:solidFill>
                  <a:srgbClr val="FF0000"/>
                </a:solidFill>
              </a:rPr>
              <a:t>!</a:t>
            </a:r>
            <a:endParaRPr lang="zh-TW" altLang="en-US" sz="2400" u="none" dirty="0">
              <a:solidFill>
                <a:srgbClr val="FF0000"/>
              </a:solidFill>
            </a:endParaRPr>
          </a:p>
        </p:txBody>
      </p:sp>
      <p:sp>
        <p:nvSpPr>
          <p:cNvPr id="6" name="橢圓 5"/>
          <p:cNvSpPr/>
          <p:nvPr/>
        </p:nvSpPr>
        <p:spPr>
          <a:xfrm>
            <a:off x="4373407" y="3147724"/>
            <a:ext cx="2174078" cy="612039"/>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1" name="橢圓 20"/>
          <p:cNvSpPr/>
          <p:nvPr/>
        </p:nvSpPr>
        <p:spPr>
          <a:xfrm>
            <a:off x="4177566" y="4940505"/>
            <a:ext cx="2693858" cy="1415845"/>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3944541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1000"/>
                                        <p:tgtEl>
                                          <p:spTgt spid="20"/>
                                        </p:tgtEl>
                                      </p:cBhvr>
                                    </p:animEffect>
                                    <p:anim calcmode="lin" valueType="num">
                                      <p:cBhvr>
                                        <p:cTn id="14" dur="1000" fill="hold"/>
                                        <p:tgtEl>
                                          <p:spTgt spid="20"/>
                                        </p:tgtEl>
                                        <p:attrNameLst>
                                          <p:attrName>ppt_x</p:attrName>
                                        </p:attrNameLst>
                                      </p:cBhvr>
                                      <p:tavLst>
                                        <p:tav tm="0">
                                          <p:val>
                                            <p:strVal val="#ppt_x"/>
                                          </p:val>
                                        </p:tav>
                                        <p:tav tm="100000">
                                          <p:val>
                                            <p:strVal val="#ppt_x"/>
                                          </p:val>
                                        </p:tav>
                                      </p:tavLst>
                                    </p:anim>
                                    <p:anim calcmode="lin" valueType="num">
                                      <p:cBhvr>
                                        <p:cTn id="15"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338349" y="446544"/>
            <a:ext cx="10515600" cy="1325563"/>
          </a:xfrm>
        </p:spPr>
        <p:txBody>
          <a:bodyPr>
            <a:noAutofit/>
          </a:bodyPr>
          <a:lstStyle/>
          <a:p>
            <a:pPr algn="ctr"/>
            <a:r>
              <a:rPr lang="zh-TW" altLang="en-US" sz="4000" b="1" dirty="0">
                <a:latin typeface="標楷體" panose="03000509000000000000" pitchFamily="65" charset="-120"/>
                <a:ea typeface="標楷體" panose="03000509000000000000" pitchFamily="65" charset="-120"/>
              </a:rPr>
              <a:t>二、政府支出憑證處理要點</a:t>
            </a:r>
            <a:r>
              <a:rPr lang="en-US" altLang="zh-TW" sz="4000" b="1" dirty="0">
                <a:latin typeface="標楷體" panose="03000509000000000000" pitchFamily="65" charset="-120"/>
                <a:ea typeface="標楷體" panose="03000509000000000000" pitchFamily="65" charset="-120"/>
              </a:rPr>
              <a:t>(</a:t>
            </a:r>
            <a:r>
              <a:rPr lang="en-US" altLang="zh-TW" sz="4000" b="1" dirty="0" smtClean="0">
                <a:latin typeface="標楷體" panose="03000509000000000000" pitchFamily="65" charset="-120"/>
                <a:ea typeface="標楷體" panose="03000509000000000000" pitchFamily="65" charset="-120"/>
              </a:rPr>
              <a:t>12/15)</a:t>
            </a:r>
            <a:endParaRPr lang="zh-TW" altLang="en-US" sz="4000" b="1" dirty="0">
              <a:latin typeface="標楷體" panose="03000509000000000000" pitchFamily="65" charset="-120"/>
              <a:ea typeface="標楷體" panose="03000509000000000000" pitchFamily="65" charset="-120"/>
            </a:endParaRPr>
          </a:p>
        </p:txBody>
      </p:sp>
      <p:sp>
        <p:nvSpPr>
          <p:cNvPr id="4" name="文字版面配置區 3"/>
          <p:cNvSpPr>
            <a:spLocks noGrp="1"/>
          </p:cNvSpPr>
          <p:nvPr>
            <p:ph idx="1"/>
          </p:nvPr>
        </p:nvSpPr>
        <p:spPr>
          <a:xfrm>
            <a:off x="357447" y="1378330"/>
            <a:ext cx="11496502" cy="4527047"/>
          </a:xfrm>
        </p:spPr>
        <p:txBody>
          <a:bodyPr>
            <a:normAutofit fontScale="85000" lnSpcReduction="20000"/>
          </a:bodyPr>
          <a:lstStyle/>
          <a:p>
            <a:pPr>
              <a:defRPr/>
            </a:pPr>
            <a:r>
              <a:rPr lang="zh-TW" altLang="en-US" dirty="0">
                <a:latin typeface="標楷體" panose="03000509000000000000" pitchFamily="65" charset="-120"/>
                <a:ea typeface="標楷體" panose="03000509000000000000" pitchFamily="65" charset="-120"/>
              </a:rPr>
              <a:t>支出憑證之取得</a:t>
            </a: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其他注意事項</a:t>
            </a:r>
            <a:endParaRPr lang="en-US" altLang="zh-TW" dirty="0">
              <a:latin typeface="標楷體" panose="03000509000000000000" pitchFamily="65" charset="-120"/>
              <a:ea typeface="標楷體" panose="03000509000000000000" pitchFamily="65" charset="-120"/>
            </a:endParaRPr>
          </a:p>
          <a:p>
            <a:pPr marL="0" indent="0">
              <a:buFont typeface="Wingdings" panose="05000000000000000000" pitchFamily="2" charset="2"/>
              <a:buNone/>
              <a:defRPr/>
            </a:pPr>
            <a:r>
              <a:rPr lang="en-US" altLang="zh-TW" dirty="0">
                <a:latin typeface="標楷體" panose="03000509000000000000" pitchFamily="65" charset="-120"/>
                <a:ea typeface="標楷體" panose="03000509000000000000" pitchFamily="65" charset="-120"/>
              </a:rPr>
              <a:t>1.</a:t>
            </a:r>
            <a:r>
              <a:rPr lang="zh-TW" altLang="en-US" dirty="0">
                <a:latin typeface="標楷體" panose="03000509000000000000" pitchFamily="65" charset="-120"/>
                <a:ea typeface="標楷體" panose="03000509000000000000" pitchFamily="65" charset="-120"/>
              </a:rPr>
              <a:t>國外或大陸地區、香港、澳門出具之支出憑證，未能符合本要點規定</a:t>
            </a:r>
            <a:endParaRPr lang="en-US" altLang="zh-TW" dirty="0">
              <a:latin typeface="標楷體" panose="03000509000000000000" pitchFamily="65" charset="-120"/>
              <a:ea typeface="標楷體" panose="03000509000000000000" pitchFamily="65" charset="-120"/>
            </a:endParaRPr>
          </a:p>
          <a:p>
            <a:pPr marL="0" indent="0">
              <a:buFont typeface="Wingdings" panose="05000000000000000000" pitchFamily="2" charset="2"/>
              <a:buNone/>
              <a:defRPr/>
            </a:pPr>
            <a:r>
              <a:rPr lang="zh-TW" altLang="en-US" dirty="0">
                <a:latin typeface="標楷體" panose="03000509000000000000" pitchFamily="65" charset="-120"/>
                <a:ea typeface="標楷體" panose="03000509000000000000" pitchFamily="65" charset="-120"/>
              </a:rPr>
              <a:t>  者，得依其慣例提出，由申請人或經手人加註說明，並簽名。</a:t>
            </a:r>
            <a:endParaRPr lang="en-US" altLang="zh-TW" dirty="0">
              <a:latin typeface="標楷體" panose="03000509000000000000" pitchFamily="65" charset="-120"/>
              <a:ea typeface="標楷體" panose="03000509000000000000" pitchFamily="65" charset="-120"/>
            </a:endParaRPr>
          </a:p>
          <a:p>
            <a:pPr marL="0" indent="0">
              <a:buFont typeface="Wingdings" panose="05000000000000000000" pitchFamily="2" charset="2"/>
              <a:buNone/>
              <a:defRPr/>
            </a:pPr>
            <a:r>
              <a:rPr lang="zh-TW" altLang="en-US" dirty="0">
                <a:latin typeface="標楷體" panose="03000509000000000000" pitchFamily="65" charset="-120"/>
                <a:ea typeface="標楷體" panose="03000509000000000000" pitchFamily="65" charset="-120"/>
                <a:sym typeface="Wingdings" panose="05000000000000000000" pitchFamily="2" charset="2"/>
              </a:rPr>
              <a:t>  </a:t>
            </a:r>
            <a:r>
              <a:rPr lang="en-US" altLang="zh-TW" dirty="0">
                <a:latin typeface="標楷體" panose="03000509000000000000" pitchFamily="65" charset="-120"/>
                <a:ea typeface="標楷體" panose="03000509000000000000" pitchFamily="65" charset="-120"/>
                <a:sym typeface="Wingdings" panose="05000000000000000000" pitchFamily="2" charset="2"/>
              </a:rPr>
              <a:t></a:t>
            </a:r>
            <a:r>
              <a:rPr lang="en-US" altLang="zh-TW" b="1" dirty="0">
                <a:solidFill>
                  <a:schemeClr val="accent6"/>
                </a:solidFill>
                <a:latin typeface="標楷體" panose="03000509000000000000" pitchFamily="65" charset="-120"/>
                <a:ea typeface="標楷體" panose="03000509000000000000" pitchFamily="65" charset="-120"/>
                <a:sym typeface="Wingdings" panose="05000000000000000000" pitchFamily="2" charset="2"/>
              </a:rPr>
              <a:t>Invoice</a:t>
            </a:r>
            <a:endParaRPr lang="en-US" altLang="zh-TW" b="1" dirty="0">
              <a:solidFill>
                <a:schemeClr val="accent6"/>
              </a:solidFill>
              <a:latin typeface="標楷體" panose="03000509000000000000" pitchFamily="65" charset="-120"/>
              <a:ea typeface="標楷體" panose="03000509000000000000" pitchFamily="65" charset="-120"/>
            </a:endParaRPr>
          </a:p>
          <a:p>
            <a:pPr marL="0" indent="0">
              <a:buFont typeface="Wingdings" panose="05000000000000000000" pitchFamily="2" charset="2"/>
              <a:buNone/>
              <a:defRPr/>
            </a:pPr>
            <a:r>
              <a:rPr lang="en-US" altLang="zh-TW" dirty="0">
                <a:latin typeface="標楷體" panose="03000509000000000000" pitchFamily="65" charset="-120"/>
                <a:ea typeface="標楷體" panose="03000509000000000000" pitchFamily="65" charset="-120"/>
              </a:rPr>
              <a:t>2.</a:t>
            </a:r>
            <a:r>
              <a:rPr lang="zh-TW" altLang="en-US" dirty="0">
                <a:latin typeface="標楷體" panose="03000509000000000000" pitchFamily="65" charset="-120"/>
                <a:ea typeface="標楷體" panose="03000509000000000000" pitchFamily="65" charset="-120"/>
              </a:rPr>
              <a:t>各機關透過網路完成交易，應取得第四點第一項、第五點或第十點所</a:t>
            </a:r>
            <a:endParaRPr lang="en-US" altLang="zh-TW" dirty="0">
              <a:latin typeface="標楷體" panose="03000509000000000000" pitchFamily="65" charset="-120"/>
              <a:ea typeface="標楷體" panose="03000509000000000000" pitchFamily="65" charset="-120"/>
            </a:endParaRPr>
          </a:p>
          <a:p>
            <a:pPr marL="0" indent="0">
              <a:buFont typeface="Wingdings" panose="05000000000000000000" pitchFamily="2" charset="2"/>
              <a:buNone/>
              <a:defRPr/>
            </a:pPr>
            <a:r>
              <a:rPr lang="en-US" altLang="zh-TW" dirty="0">
                <a:latin typeface="標楷體" panose="03000509000000000000" pitchFamily="65" charset="-120"/>
                <a:ea typeface="標楷體" panose="03000509000000000000" pitchFamily="65" charset="-120"/>
              </a:rPr>
              <a:t>  </a:t>
            </a:r>
            <a:r>
              <a:rPr lang="zh-TW" altLang="en-US" dirty="0">
                <a:latin typeface="標楷體" panose="03000509000000000000" pitchFamily="65" charset="-120"/>
                <a:ea typeface="標楷體" panose="03000509000000000000" pitchFamily="65" charset="-120"/>
              </a:rPr>
              <a:t>定支出憑證。但因特殊情形不能取得者，得以獲有記載事項足資證明 </a:t>
            </a:r>
            <a:endParaRPr lang="en-US" altLang="zh-TW" dirty="0">
              <a:latin typeface="標楷體" panose="03000509000000000000" pitchFamily="65" charset="-120"/>
              <a:ea typeface="標楷體" panose="03000509000000000000" pitchFamily="65" charset="-120"/>
            </a:endParaRPr>
          </a:p>
          <a:p>
            <a:pPr marL="0" indent="0">
              <a:buFont typeface="Wingdings" panose="05000000000000000000" pitchFamily="2" charset="2"/>
              <a:buNone/>
              <a:defRPr/>
            </a:pPr>
            <a:r>
              <a:rPr lang="en-US" altLang="zh-TW" dirty="0">
                <a:latin typeface="標楷體" panose="03000509000000000000" pitchFamily="65" charset="-120"/>
                <a:ea typeface="標楷體" panose="03000509000000000000" pitchFamily="65" charset="-120"/>
              </a:rPr>
              <a:t>  </a:t>
            </a:r>
            <a:r>
              <a:rPr lang="zh-TW" altLang="en-US" dirty="0">
                <a:latin typeface="標楷體" panose="03000509000000000000" pitchFamily="65" charset="-120"/>
                <a:ea typeface="標楷體" panose="03000509000000000000" pitchFamily="65" charset="-120"/>
              </a:rPr>
              <a:t>支付事實之電子憑證作為支出憑證。</a:t>
            </a:r>
            <a:r>
              <a:rPr lang="en-US" altLang="zh-TW" dirty="0">
                <a:latin typeface="標楷體" panose="03000509000000000000" pitchFamily="65" charset="-120"/>
                <a:ea typeface="標楷體" panose="03000509000000000000" pitchFamily="65" charset="-120"/>
                <a:sym typeface="Wingdings" panose="05000000000000000000" pitchFamily="2" charset="2"/>
              </a:rPr>
              <a:t></a:t>
            </a:r>
            <a:r>
              <a:rPr lang="zh-TW" altLang="en-US" b="1" dirty="0">
                <a:solidFill>
                  <a:schemeClr val="accent6"/>
                </a:solidFill>
                <a:latin typeface="標楷體" panose="03000509000000000000" pitchFamily="65" charset="-120"/>
                <a:ea typeface="標楷體" panose="03000509000000000000" pitchFamily="65" charset="-120"/>
                <a:sym typeface="Wingdings" panose="05000000000000000000" pitchFamily="2" charset="2"/>
              </a:rPr>
              <a:t>透過航空公司官網購買機票</a:t>
            </a:r>
            <a:endParaRPr lang="en-US" altLang="zh-TW" b="1" dirty="0">
              <a:solidFill>
                <a:schemeClr val="accent6"/>
              </a:solidFill>
              <a:latin typeface="標楷體" panose="03000509000000000000" pitchFamily="65" charset="-120"/>
              <a:ea typeface="標楷體" panose="03000509000000000000" pitchFamily="65" charset="-120"/>
              <a:sym typeface="Wingdings" panose="05000000000000000000" pitchFamily="2" charset="2"/>
            </a:endParaRPr>
          </a:p>
          <a:p>
            <a:pPr marL="0" indent="0">
              <a:buFont typeface="Wingdings" panose="05000000000000000000" pitchFamily="2" charset="2"/>
              <a:buNone/>
              <a:defRPr/>
            </a:pPr>
            <a:r>
              <a:rPr lang="en-US" altLang="zh-TW" dirty="0">
                <a:latin typeface="標楷體" panose="03000509000000000000" pitchFamily="65" charset="-120"/>
                <a:ea typeface="標楷體" panose="03000509000000000000" pitchFamily="65" charset="-120"/>
                <a:sym typeface="Wingdings" panose="05000000000000000000" pitchFamily="2" charset="2"/>
              </a:rPr>
              <a:t>3.</a:t>
            </a:r>
            <a:r>
              <a:rPr lang="zh-TW" altLang="en-US" dirty="0">
                <a:solidFill>
                  <a:srgbClr val="FF0000"/>
                </a:solidFill>
                <a:latin typeface="標楷體" panose="03000509000000000000" pitchFamily="65" charset="-120"/>
                <a:ea typeface="標楷體" panose="03000509000000000000" pitchFamily="65" charset="-120"/>
                <a:sym typeface="Wingdings" panose="05000000000000000000" pitchFamily="2" charset="2"/>
              </a:rPr>
              <a:t>支出憑證遺失或供其他用途者，應取得其影本或其他可資證明之文件</a:t>
            </a:r>
            <a:endParaRPr lang="en-US" altLang="zh-TW" dirty="0">
              <a:solidFill>
                <a:srgbClr val="FF0000"/>
              </a:solidFill>
              <a:latin typeface="標楷體" panose="03000509000000000000" pitchFamily="65" charset="-120"/>
              <a:ea typeface="標楷體" panose="03000509000000000000" pitchFamily="65" charset="-120"/>
              <a:sym typeface="Wingdings" panose="05000000000000000000" pitchFamily="2" charset="2"/>
            </a:endParaRPr>
          </a:p>
          <a:p>
            <a:pPr marL="0" indent="0">
              <a:buFont typeface="Wingdings" panose="05000000000000000000" pitchFamily="2" charset="2"/>
              <a:buNone/>
              <a:defRPr/>
            </a:pPr>
            <a:r>
              <a:rPr lang="zh-TW" altLang="en-US" dirty="0">
                <a:solidFill>
                  <a:srgbClr val="FF0000"/>
                </a:solidFill>
                <a:latin typeface="標楷體" panose="03000509000000000000" pitchFamily="65" charset="-120"/>
                <a:ea typeface="標楷體" panose="03000509000000000000" pitchFamily="65" charset="-120"/>
                <a:sym typeface="Wingdings" panose="05000000000000000000" pitchFamily="2" charset="2"/>
              </a:rPr>
              <a:t>  ，由經手人註明無法提出原本之原因，並簽名。</a:t>
            </a:r>
          </a:p>
          <a:p>
            <a:pPr marL="0" indent="0">
              <a:buFont typeface="Wingdings" panose="05000000000000000000" pitchFamily="2" charset="2"/>
              <a:buNone/>
              <a:defRPr/>
            </a:pPr>
            <a:r>
              <a:rPr lang="zh-TW" altLang="en-US" dirty="0">
                <a:latin typeface="標楷體" panose="03000509000000000000" pitchFamily="65" charset="-120"/>
                <a:ea typeface="標楷體" panose="03000509000000000000" pitchFamily="65" charset="-120"/>
                <a:sym typeface="Wingdings" panose="05000000000000000000" pitchFamily="2" charset="2"/>
              </a:rPr>
              <a:t>  因特殊情形不能取得前項影本或其他可資證明之文件者，應由經手人</a:t>
            </a:r>
            <a:endParaRPr lang="en-US" altLang="zh-TW" dirty="0">
              <a:latin typeface="標楷體" panose="03000509000000000000" pitchFamily="65" charset="-120"/>
              <a:ea typeface="標楷體" panose="03000509000000000000" pitchFamily="65" charset="-120"/>
              <a:sym typeface="Wingdings" panose="05000000000000000000" pitchFamily="2" charset="2"/>
            </a:endParaRPr>
          </a:p>
          <a:p>
            <a:pPr marL="0" indent="0">
              <a:buFont typeface="Wingdings" panose="05000000000000000000" pitchFamily="2" charset="2"/>
              <a:buNone/>
              <a:defRPr/>
            </a:pPr>
            <a:r>
              <a:rPr lang="zh-TW" altLang="en-US" dirty="0">
                <a:latin typeface="標楷體" panose="03000509000000000000" pitchFamily="65" charset="-120"/>
                <a:ea typeface="標楷體" panose="03000509000000000000" pitchFamily="65" charset="-120"/>
                <a:sym typeface="Wingdings" panose="05000000000000000000" pitchFamily="2" charset="2"/>
              </a:rPr>
              <a:t>  </a:t>
            </a:r>
            <a:r>
              <a:rPr lang="zh-TW" altLang="en-US" dirty="0" smtClean="0">
                <a:latin typeface="標楷體" panose="03000509000000000000" pitchFamily="65" charset="-120"/>
                <a:ea typeface="標楷體" panose="03000509000000000000" pitchFamily="65" charset="-120"/>
                <a:sym typeface="Wingdings" panose="05000000000000000000" pitchFamily="2" charset="2"/>
              </a:rPr>
              <a:t>開具</a:t>
            </a:r>
            <a:r>
              <a:rPr lang="zh-TW" altLang="en-US" b="1" dirty="0">
                <a:solidFill>
                  <a:schemeClr val="accent2"/>
                </a:solidFill>
                <a:latin typeface="標楷體" panose="03000509000000000000" pitchFamily="65" charset="-120"/>
                <a:ea typeface="標楷體" panose="03000509000000000000" pitchFamily="65" charset="-120"/>
                <a:sym typeface="Wingdings" panose="05000000000000000000" pitchFamily="2" charset="2"/>
                <a:hlinkClick r:id="rId2" action="ppaction://hlinkfile"/>
              </a:rPr>
              <a:t>支出證明單</a:t>
            </a:r>
            <a:r>
              <a:rPr lang="zh-TW" altLang="en-US" dirty="0">
                <a:latin typeface="標楷體" panose="03000509000000000000" pitchFamily="65" charset="-120"/>
                <a:ea typeface="標楷體" panose="03000509000000000000" pitchFamily="65" charset="-120"/>
                <a:sym typeface="Wingdings" panose="05000000000000000000" pitchFamily="2" charset="2"/>
              </a:rPr>
              <a:t>，</a:t>
            </a:r>
            <a:r>
              <a:rPr lang="zh-TW" altLang="en-US" dirty="0">
                <a:solidFill>
                  <a:srgbClr val="FF0000"/>
                </a:solidFill>
                <a:latin typeface="標楷體" panose="03000509000000000000" pitchFamily="65" charset="-120"/>
                <a:ea typeface="標楷體" panose="03000509000000000000" pitchFamily="65" charset="-120"/>
                <a:sym typeface="Wingdings" panose="05000000000000000000" pitchFamily="2" charset="2"/>
              </a:rPr>
              <a:t>書明不能取得原因，並簽名</a:t>
            </a:r>
            <a:r>
              <a:rPr lang="zh-TW" altLang="en-US" dirty="0" smtClean="0">
                <a:solidFill>
                  <a:srgbClr val="FF0000"/>
                </a:solidFill>
                <a:latin typeface="標楷體" panose="03000509000000000000" pitchFamily="65" charset="-120"/>
                <a:ea typeface="標楷體" panose="03000509000000000000" pitchFamily="65" charset="-120"/>
                <a:sym typeface="Wingdings" panose="05000000000000000000" pitchFamily="2" charset="2"/>
              </a:rPr>
              <a:t>。</a:t>
            </a:r>
            <a:endParaRPr lang="en-US" altLang="zh-TW" dirty="0" smtClean="0">
              <a:solidFill>
                <a:srgbClr val="FF0000"/>
              </a:solidFill>
              <a:latin typeface="標楷體" panose="03000509000000000000" pitchFamily="65" charset="-120"/>
              <a:ea typeface="標楷體" panose="03000509000000000000" pitchFamily="65" charset="-120"/>
              <a:sym typeface="Wingdings" panose="05000000000000000000" pitchFamily="2" charset="2"/>
            </a:endParaRPr>
          </a:p>
          <a:p>
            <a:pPr marL="0" indent="0">
              <a:buFont typeface="Wingdings" panose="05000000000000000000" pitchFamily="2" charset="2"/>
              <a:buNone/>
              <a:defRPr/>
            </a:pPr>
            <a:endParaRPr lang="en-US" altLang="zh-TW" dirty="0">
              <a:solidFill>
                <a:srgbClr val="FF0000"/>
              </a:solidFill>
              <a:latin typeface="標楷體" panose="03000509000000000000" pitchFamily="65" charset="-120"/>
              <a:ea typeface="標楷體" panose="03000509000000000000" pitchFamily="65" charset="-120"/>
              <a:sym typeface="Wingdings" panose="05000000000000000000" pitchFamily="2" charset="2"/>
            </a:endParaRPr>
          </a:p>
          <a:p>
            <a:pPr marL="0" indent="0">
              <a:buFont typeface="Wingdings" panose="05000000000000000000" pitchFamily="2" charset="2"/>
              <a:buNone/>
              <a:defRPr/>
            </a:pPr>
            <a:endParaRPr lang="en-US" altLang="zh-TW" dirty="0">
              <a:solidFill>
                <a:srgbClr val="FF0000"/>
              </a:solidFill>
              <a:latin typeface="標楷體" panose="03000509000000000000" pitchFamily="65" charset="-120"/>
              <a:ea typeface="標楷體" panose="03000509000000000000" pitchFamily="65" charset="-120"/>
              <a:sym typeface="Wingdings" panose="05000000000000000000" pitchFamily="2" charset="2"/>
            </a:endParaRPr>
          </a:p>
        </p:txBody>
      </p:sp>
      <p:sp>
        <p:nvSpPr>
          <p:cNvPr id="3" name="投影片編號版面配置區 2"/>
          <p:cNvSpPr>
            <a:spLocks noGrp="1"/>
          </p:cNvSpPr>
          <p:nvPr>
            <p:ph type="sldNum" sz="quarter" idx="12"/>
          </p:nvPr>
        </p:nvSpPr>
        <p:spPr/>
        <p:txBody>
          <a:bodyPr/>
          <a:lstStyle/>
          <a:p>
            <a:pPr algn="ctr"/>
            <a:fld id="{79B44AEE-BA3D-4760-80D7-75703F0B2E6D}" type="slidenum">
              <a:rPr lang="zh-TW" altLang="en-US" sz="1400" smtClean="0">
                <a:solidFill>
                  <a:schemeClr val="tx1"/>
                </a:solidFill>
              </a:rPr>
              <a:pPr algn="ctr"/>
              <a:t>22</a:t>
            </a:fld>
            <a:endParaRPr lang="zh-TW" altLang="en-US" sz="1400" dirty="0">
              <a:solidFill>
                <a:schemeClr val="tx1"/>
              </a:solidFill>
            </a:endParaRPr>
          </a:p>
        </p:txBody>
      </p:sp>
      <p:pic>
        <p:nvPicPr>
          <p:cNvPr id="8" name="圖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502" y="20253"/>
            <a:ext cx="4013867" cy="852583"/>
          </a:xfrm>
          <a:prstGeom prst="rect">
            <a:avLst/>
          </a:prstGeom>
        </p:spPr>
      </p:pic>
      <p:sp>
        <p:nvSpPr>
          <p:cNvPr id="9" name="內容版面配置區 4"/>
          <p:cNvSpPr txBox="1">
            <a:spLocks/>
          </p:cNvSpPr>
          <p:nvPr/>
        </p:nvSpPr>
        <p:spPr>
          <a:xfrm>
            <a:off x="556928" y="1713293"/>
            <a:ext cx="10989450" cy="48256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endParaRPr lang="en-US" altLang="zh-TW" dirty="0" smtClean="0"/>
          </a:p>
          <a:p>
            <a:pPr marL="0" indent="0">
              <a:buFont typeface="Wingdings" panose="05000000000000000000" pitchFamily="2" charset="2"/>
              <a:buNone/>
              <a:defRPr/>
            </a:pPr>
            <a:endParaRPr lang="en-US" altLang="zh-TW" sz="2000" dirty="0" smtClean="0"/>
          </a:p>
          <a:p>
            <a:pPr marL="0" indent="0">
              <a:buFont typeface="Wingdings" panose="05000000000000000000" pitchFamily="2" charset="2"/>
              <a:buNone/>
              <a:defRPr/>
            </a:pPr>
            <a:endParaRPr lang="en-US" altLang="zh-TW" dirty="0" smtClean="0"/>
          </a:p>
          <a:p>
            <a:pPr marL="0" indent="0">
              <a:buFont typeface="Wingdings" panose="05000000000000000000" pitchFamily="2" charset="2"/>
              <a:buNone/>
              <a:defRPr/>
            </a:pPr>
            <a:endParaRPr lang="zh-TW" altLang="en-US" dirty="0"/>
          </a:p>
        </p:txBody>
      </p:sp>
      <p:pic>
        <p:nvPicPr>
          <p:cNvPr id="1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21373" y="5659438"/>
            <a:ext cx="1584325" cy="12144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雲朵形圖說文字 13"/>
          <p:cNvSpPr>
            <a:spLocks noChangeArrowheads="1"/>
          </p:cNvSpPr>
          <p:nvPr/>
        </p:nvSpPr>
        <p:spPr bwMode="auto">
          <a:xfrm>
            <a:off x="1434148" y="5597594"/>
            <a:ext cx="2339975" cy="1169987"/>
          </a:xfrm>
          <a:prstGeom prst="cloudCallout">
            <a:avLst>
              <a:gd name="adj1" fmla="val 73338"/>
              <a:gd name="adj2" fmla="val -6009"/>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lr>
                <a:srgbClr val="FF0000"/>
              </a:buClr>
              <a:buFont typeface="Wingdings" panose="05000000000000000000" pitchFamily="2" charset="2"/>
              <a:buChar char="Ø"/>
              <a:defRPr kumimoji="1" sz="3200">
                <a:solidFill>
                  <a:schemeClr val="tx1"/>
                </a:solidFill>
                <a:latin typeface="標楷體" panose="03000509000000000000" pitchFamily="65" charset="-120"/>
                <a:ea typeface="標楷體" panose="03000509000000000000" pitchFamily="65" charset="-120"/>
              </a:defRPr>
            </a:lvl1pPr>
            <a:lvl2pPr marL="742950" indent="-285750" eaLnBrk="0" hangingPunct="0">
              <a:spcBef>
                <a:spcPct val="20000"/>
              </a:spcBef>
              <a:buChar char="–"/>
              <a:defRPr kumimoji="1" sz="2800">
                <a:solidFill>
                  <a:schemeClr val="tx1"/>
                </a:solidFill>
                <a:latin typeface="標楷體" panose="03000509000000000000" pitchFamily="65" charset="-120"/>
                <a:ea typeface="標楷體" panose="03000509000000000000" pitchFamily="65" charset="-120"/>
              </a:defRPr>
            </a:lvl2pPr>
            <a:lvl3pPr marL="1143000" indent="-228600" eaLnBrk="0" hangingPunct="0">
              <a:spcBef>
                <a:spcPct val="20000"/>
              </a:spcBef>
              <a:buChar char="•"/>
              <a:defRPr kumimoji="1" sz="2400">
                <a:solidFill>
                  <a:schemeClr val="tx1"/>
                </a:solidFill>
                <a:latin typeface="標楷體" panose="03000509000000000000" pitchFamily="65" charset="-120"/>
                <a:ea typeface="標楷體" panose="03000509000000000000" pitchFamily="65" charset="-120"/>
              </a:defRPr>
            </a:lvl3pPr>
            <a:lvl4pPr marL="1600200" indent="-228600" eaLnBrk="0" hangingPunct="0">
              <a:spcBef>
                <a:spcPct val="20000"/>
              </a:spcBef>
              <a:buChar char="–"/>
              <a:defRPr kumimoji="1" sz="2000">
                <a:solidFill>
                  <a:schemeClr val="tx1"/>
                </a:solidFill>
                <a:latin typeface="標楷體" panose="03000509000000000000" pitchFamily="65" charset="-120"/>
                <a:ea typeface="標楷體" panose="03000509000000000000" pitchFamily="65" charset="-120"/>
              </a:defRPr>
            </a:lvl4pPr>
            <a:lvl5pPr marL="2057400" indent="-228600" eaLnBrk="0" hangingPunct="0">
              <a:spcBef>
                <a:spcPct val="20000"/>
              </a:spcBef>
              <a:buChar char="»"/>
              <a:defRPr kumimoji="1" sz="2000">
                <a:solidFill>
                  <a:schemeClr val="tx1"/>
                </a:solidFill>
                <a:latin typeface="標楷體" panose="03000509000000000000" pitchFamily="65" charset="-120"/>
                <a:ea typeface="標楷體" panose="03000509000000000000" pitchFamily="65" charset="-120"/>
              </a:defRPr>
            </a:lvl5pPr>
            <a:lvl6pPr marL="2514600" indent="-228600" eaLnBrk="0" fontAlgn="base" hangingPunct="0">
              <a:spcBef>
                <a:spcPct val="20000"/>
              </a:spcBef>
              <a:spcAft>
                <a:spcPct val="0"/>
              </a:spcAft>
              <a:buChar char="»"/>
              <a:defRPr kumimoji="1" sz="2000">
                <a:solidFill>
                  <a:schemeClr val="tx1"/>
                </a:solidFill>
                <a:latin typeface="標楷體" panose="03000509000000000000" pitchFamily="65" charset="-120"/>
                <a:ea typeface="標楷體" panose="03000509000000000000" pitchFamily="65" charset="-120"/>
              </a:defRPr>
            </a:lvl6pPr>
            <a:lvl7pPr marL="2971800" indent="-228600" eaLnBrk="0" fontAlgn="base" hangingPunct="0">
              <a:spcBef>
                <a:spcPct val="20000"/>
              </a:spcBef>
              <a:spcAft>
                <a:spcPct val="0"/>
              </a:spcAft>
              <a:buChar char="»"/>
              <a:defRPr kumimoji="1" sz="2000">
                <a:solidFill>
                  <a:schemeClr val="tx1"/>
                </a:solidFill>
                <a:latin typeface="標楷體" panose="03000509000000000000" pitchFamily="65" charset="-120"/>
                <a:ea typeface="標楷體" panose="03000509000000000000" pitchFamily="65" charset="-120"/>
              </a:defRPr>
            </a:lvl7pPr>
            <a:lvl8pPr marL="3429000" indent="-228600" eaLnBrk="0" fontAlgn="base" hangingPunct="0">
              <a:spcBef>
                <a:spcPct val="20000"/>
              </a:spcBef>
              <a:spcAft>
                <a:spcPct val="0"/>
              </a:spcAft>
              <a:buChar char="»"/>
              <a:defRPr kumimoji="1" sz="2000">
                <a:solidFill>
                  <a:schemeClr val="tx1"/>
                </a:solidFill>
                <a:latin typeface="標楷體" panose="03000509000000000000" pitchFamily="65" charset="-120"/>
                <a:ea typeface="標楷體" panose="03000509000000000000" pitchFamily="65" charset="-120"/>
              </a:defRPr>
            </a:lvl8pPr>
            <a:lvl9pPr marL="3886200" indent="-228600" eaLnBrk="0" fontAlgn="base" hangingPunct="0">
              <a:spcBef>
                <a:spcPct val="20000"/>
              </a:spcBef>
              <a:spcAft>
                <a:spcPct val="0"/>
              </a:spcAft>
              <a:buChar char="»"/>
              <a:defRPr kumimoji="1" sz="2000">
                <a:solidFill>
                  <a:schemeClr val="tx1"/>
                </a:solidFill>
                <a:latin typeface="標楷體" panose="03000509000000000000" pitchFamily="65" charset="-120"/>
                <a:ea typeface="標楷體" panose="03000509000000000000" pitchFamily="65" charset="-120"/>
              </a:defRPr>
            </a:lvl9pPr>
          </a:lstStyle>
          <a:p>
            <a:pPr eaLnBrk="1" hangingPunct="1">
              <a:spcBef>
                <a:spcPct val="0"/>
              </a:spcBef>
              <a:buClrTx/>
              <a:buFontTx/>
              <a:buNone/>
            </a:pPr>
            <a:r>
              <a:rPr lang="zh-TW" altLang="en-US" sz="2000" u="none"/>
              <a:t>支出憑證的優先順序</a:t>
            </a:r>
          </a:p>
        </p:txBody>
      </p:sp>
      <p:sp>
        <p:nvSpPr>
          <p:cNvPr id="17" name="圓角矩形圖說文字 16"/>
          <p:cNvSpPr>
            <a:spLocks noChangeArrowheads="1"/>
          </p:cNvSpPr>
          <p:nvPr/>
        </p:nvSpPr>
        <p:spPr bwMode="auto">
          <a:xfrm>
            <a:off x="6707491" y="5497512"/>
            <a:ext cx="3421062" cy="1223963"/>
          </a:xfrm>
          <a:prstGeom prst="wedgeRoundRectCallout">
            <a:avLst>
              <a:gd name="adj1" fmla="val -65352"/>
              <a:gd name="adj2" fmla="val 8417"/>
              <a:gd name="adj3" fmla="val 16667"/>
            </a:avLst>
          </a:prstGeom>
          <a:solidFill>
            <a:srgbClr val="FFFF99"/>
          </a:solidFill>
          <a:ln w="9525" algn="ctr">
            <a:solidFill>
              <a:schemeClr val="tx1"/>
            </a:solidFill>
            <a:round/>
            <a:headEnd/>
            <a:tailEnd/>
          </a:ln>
        </p:spPr>
        <p:txBody>
          <a:bodyPr/>
          <a:lstStyle>
            <a:lvl1pPr eaLnBrk="0" hangingPunct="0">
              <a:spcBef>
                <a:spcPct val="20000"/>
              </a:spcBef>
              <a:buClr>
                <a:srgbClr val="FF0000"/>
              </a:buClr>
              <a:buFont typeface="Wingdings" panose="05000000000000000000" pitchFamily="2" charset="2"/>
              <a:buChar char="Ø"/>
              <a:defRPr kumimoji="1" sz="3200">
                <a:solidFill>
                  <a:schemeClr val="tx1"/>
                </a:solidFill>
                <a:latin typeface="標楷體" panose="03000509000000000000" pitchFamily="65" charset="-120"/>
                <a:ea typeface="標楷體" panose="03000509000000000000" pitchFamily="65" charset="-120"/>
              </a:defRPr>
            </a:lvl1pPr>
            <a:lvl2pPr marL="742950" indent="-285750" eaLnBrk="0" hangingPunct="0">
              <a:spcBef>
                <a:spcPct val="20000"/>
              </a:spcBef>
              <a:buChar char="–"/>
              <a:defRPr kumimoji="1" sz="2800">
                <a:solidFill>
                  <a:schemeClr val="tx1"/>
                </a:solidFill>
                <a:latin typeface="標楷體" panose="03000509000000000000" pitchFamily="65" charset="-120"/>
                <a:ea typeface="標楷體" panose="03000509000000000000" pitchFamily="65" charset="-120"/>
              </a:defRPr>
            </a:lvl2pPr>
            <a:lvl3pPr marL="1143000" indent="-228600" eaLnBrk="0" hangingPunct="0">
              <a:spcBef>
                <a:spcPct val="20000"/>
              </a:spcBef>
              <a:buChar char="•"/>
              <a:defRPr kumimoji="1" sz="2400">
                <a:solidFill>
                  <a:schemeClr val="tx1"/>
                </a:solidFill>
                <a:latin typeface="標楷體" panose="03000509000000000000" pitchFamily="65" charset="-120"/>
                <a:ea typeface="標楷體" panose="03000509000000000000" pitchFamily="65" charset="-120"/>
              </a:defRPr>
            </a:lvl3pPr>
            <a:lvl4pPr marL="1600200" indent="-228600" eaLnBrk="0" hangingPunct="0">
              <a:spcBef>
                <a:spcPct val="20000"/>
              </a:spcBef>
              <a:buChar char="–"/>
              <a:defRPr kumimoji="1" sz="2000">
                <a:solidFill>
                  <a:schemeClr val="tx1"/>
                </a:solidFill>
                <a:latin typeface="標楷體" panose="03000509000000000000" pitchFamily="65" charset="-120"/>
                <a:ea typeface="標楷體" panose="03000509000000000000" pitchFamily="65" charset="-120"/>
              </a:defRPr>
            </a:lvl4pPr>
            <a:lvl5pPr marL="2057400" indent="-228600" eaLnBrk="0" hangingPunct="0">
              <a:spcBef>
                <a:spcPct val="20000"/>
              </a:spcBef>
              <a:buChar char="»"/>
              <a:defRPr kumimoji="1" sz="2000">
                <a:solidFill>
                  <a:schemeClr val="tx1"/>
                </a:solidFill>
                <a:latin typeface="標楷體" panose="03000509000000000000" pitchFamily="65" charset="-120"/>
                <a:ea typeface="標楷體" panose="03000509000000000000" pitchFamily="65" charset="-120"/>
              </a:defRPr>
            </a:lvl5pPr>
            <a:lvl6pPr marL="2514600" indent="-228600" eaLnBrk="0" fontAlgn="base" hangingPunct="0">
              <a:spcBef>
                <a:spcPct val="20000"/>
              </a:spcBef>
              <a:spcAft>
                <a:spcPct val="0"/>
              </a:spcAft>
              <a:buChar char="»"/>
              <a:defRPr kumimoji="1" sz="2000">
                <a:solidFill>
                  <a:schemeClr val="tx1"/>
                </a:solidFill>
                <a:latin typeface="標楷體" panose="03000509000000000000" pitchFamily="65" charset="-120"/>
                <a:ea typeface="標楷體" panose="03000509000000000000" pitchFamily="65" charset="-120"/>
              </a:defRPr>
            </a:lvl6pPr>
            <a:lvl7pPr marL="2971800" indent="-228600" eaLnBrk="0" fontAlgn="base" hangingPunct="0">
              <a:spcBef>
                <a:spcPct val="20000"/>
              </a:spcBef>
              <a:spcAft>
                <a:spcPct val="0"/>
              </a:spcAft>
              <a:buChar char="»"/>
              <a:defRPr kumimoji="1" sz="2000">
                <a:solidFill>
                  <a:schemeClr val="tx1"/>
                </a:solidFill>
                <a:latin typeface="標楷體" panose="03000509000000000000" pitchFamily="65" charset="-120"/>
                <a:ea typeface="標楷體" panose="03000509000000000000" pitchFamily="65" charset="-120"/>
              </a:defRPr>
            </a:lvl7pPr>
            <a:lvl8pPr marL="3429000" indent="-228600" eaLnBrk="0" fontAlgn="base" hangingPunct="0">
              <a:spcBef>
                <a:spcPct val="20000"/>
              </a:spcBef>
              <a:spcAft>
                <a:spcPct val="0"/>
              </a:spcAft>
              <a:buChar char="»"/>
              <a:defRPr kumimoji="1" sz="2000">
                <a:solidFill>
                  <a:schemeClr val="tx1"/>
                </a:solidFill>
                <a:latin typeface="標楷體" panose="03000509000000000000" pitchFamily="65" charset="-120"/>
                <a:ea typeface="標楷體" panose="03000509000000000000" pitchFamily="65" charset="-120"/>
              </a:defRPr>
            </a:lvl8pPr>
            <a:lvl9pPr marL="3886200" indent="-228600" eaLnBrk="0" fontAlgn="base" hangingPunct="0">
              <a:spcBef>
                <a:spcPct val="20000"/>
              </a:spcBef>
              <a:spcAft>
                <a:spcPct val="0"/>
              </a:spcAft>
              <a:buChar char="»"/>
              <a:defRPr kumimoji="1" sz="2000">
                <a:solidFill>
                  <a:schemeClr val="tx1"/>
                </a:solidFill>
                <a:latin typeface="標楷體" panose="03000509000000000000" pitchFamily="65" charset="-120"/>
                <a:ea typeface="標楷體" panose="03000509000000000000" pitchFamily="65" charset="-120"/>
              </a:defRPr>
            </a:lvl9pPr>
          </a:lstStyle>
          <a:p>
            <a:pPr eaLnBrk="1" hangingPunct="1">
              <a:spcBef>
                <a:spcPct val="0"/>
              </a:spcBef>
              <a:buClrTx/>
              <a:buFontTx/>
              <a:buNone/>
            </a:pPr>
            <a:r>
              <a:rPr lang="en-US" altLang="zh-TW" sz="1600" u="none" dirty="0"/>
              <a:t>1.</a:t>
            </a:r>
            <a:r>
              <a:rPr lang="zh-TW" altLang="en-US" sz="1600" u="none" dirty="0"/>
              <a:t>支出憑證正本</a:t>
            </a:r>
            <a:endParaRPr lang="en-US" altLang="zh-TW" sz="1600" u="none" dirty="0"/>
          </a:p>
          <a:p>
            <a:pPr eaLnBrk="1" hangingPunct="1">
              <a:spcBef>
                <a:spcPct val="0"/>
              </a:spcBef>
              <a:buClrTx/>
              <a:buFontTx/>
              <a:buNone/>
            </a:pPr>
            <a:r>
              <a:rPr lang="zh-TW" altLang="en-US" sz="1600" u="none" dirty="0">
                <a:solidFill>
                  <a:srgbClr val="FF0000"/>
                </a:solidFill>
              </a:rPr>
              <a:t>遺失或供其他用途</a:t>
            </a:r>
          </a:p>
          <a:p>
            <a:pPr eaLnBrk="1" hangingPunct="1">
              <a:spcBef>
                <a:spcPct val="0"/>
              </a:spcBef>
              <a:buClrTx/>
              <a:buFontTx/>
              <a:buNone/>
            </a:pPr>
            <a:r>
              <a:rPr lang="en-US" altLang="zh-TW" sz="1600" u="none" dirty="0"/>
              <a:t>2.</a:t>
            </a:r>
            <a:r>
              <a:rPr lang="zh-TW" altLang="en-US" sz="1600" u="none" dirty="0"/>
              <a:t>影本或其他可資證明之文件</a:t>
            </a:r>
          </a:p>
          <a:p>
            <a:pPr eaLnBrk="1" hangingPunct="1">
              <a:spcBef>
                <a:spcPct val="0"/>
              </a:spcBef>
              <a:buClrTx/>
              <a:buFontTx/>
              <a:buNone/>
            </a:pPr>
            <a:r>
              <a:rPr lang="en-US" altLang="zh-TW" sz="1600" u="none" dirty="0"/>
              <a:t>3.</a:t>
            </a:r>
            <a:r>
              <a:rPr lang="zh-TW" altLang="en-US" sz="1600" u="none" dirty="0"/>
              <a:t>支出證明單</a:t>
            </a:r>
          </a:p>
          <a:p>
            <a:pPr eaLnBrk="1" hangingPunct="1">
              <a:spcBef>
                <a:spcPct val="0"/>
              </a:spcBef>
              <a:buClrTx/>
              <a:buFontTx/>
              <a:buNone/>
            </a:pPr>
            <a:endParaRPr lang="zh-TW" altLang="en-US" sz="2000" dirty="0">
              <a:latin typeface="Times New Roman" panose="02020603050405020304" pitchFamily="18" charset="0"/>
              <a:ea typeface="新細明體" panose="02020500000000000000" pitchFamily="18" charset="-120"/>
            </a:endParaRPr>
          </a:p>
        </p:txBody>
      </p:sp>
    </p:spTree>
    <p:extLst>
      <p:ext uri="{BB962C8B-B14F-4D97-AF65-F5344CB8AC3E}">
        <p14:creationId xmlns:p14="http://schemas.microsoft.com/office/powerpoint/2010/main" val="3380321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down)">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circle(in)">
                                      <p:cBhvr>
                                        <p:cTn id="19"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338349" y="446544"/>
            <a:ext cx="10515600" cy="1325563"/>
          </a:xfrm>
        </p:spPr>
        <p:txBody>
          <a:bodyPr>
            <a:noAutofit/>
          </a:bodyPr>
          <a:lstStyle/>
          <a:p>
            <a:pPr algn="ctr"/>
            <a:r>
              <a:rPr lang="zh-TW" altLang="en-US" sz="4000" b="1" dirty="0">
                <a:latin typeface="標楷體" panose="03000509000000000000" pitchFamily="65" charset="-120"/>
                <a:ea typeface="標楷體" panose="03000509000000000000" pitchFamily="65" charset="-120"/>
              </a:rPr>
              <a:t>二、政府支出憑證處理要點</a:t>
            </a:r>
            <a:r>
              <a:rPr lang="en-US" altLang="zh-TW" sz="4000" b="1" dirty="0">
                <a:latin typeface="標楷體" panose="03000509000000000000" pitchFamily="65" charset="-120"/>
                <a:ea typeface="標楷體" panose="03000509000000000000" pitchFamily="65" charset="-120"/>
              </a:rPr>
              <a:t>(</a:t>
            </a:r>
            <a:r>
              <a:rPr lang="en-US" altLang="zh-TW" sz="4000" b="1" dirty="0" smtClean="0">
                <a:latin typeface="標楷體" panose="03000509000000000000" pitchFamily="65" charset="-120"/>
                <a:ea typeface="標楷體" panose="03000509000000000000" pitchFamily="65" charset="-120"/>
              </a:rPr>
              <a:t>13/15)</a:t>
            </a:r>
            <a:endParaRPr lang="zh-TW" altLang="en-US" sz="4000" b="1" dirty="0">
              <a:latin typeface="標楷體" panose="03000509000000000000" pitchFamily="65" charset="-120"/>
              <a:ea typeface="標楷體" panose="03000509000000000000" pitchFamily="65" charset="-120"/>
            </a:endParaRPr>
          </a:p>
        </p:txBody>
      </p:sp>
      <p:sp>
        <p:nvSpPr>
          <p:cNvPr id="4" name="文字版面配置區 3"/>
          <p:cNvSpPr>
            <a:spLocks noGrp="1"/>
          </p:cNvSpPr>
          <p:nvPr>
            <p:ph idx="1"/>
          </p:nvPr>
        </p:nvSpPr>
        <p:spPr>
          <a:xfrm>
            <a:off x="357447" y="1378330"/>
            <a:ext cx="11496502" cy="4527047"/>
          </a:xfrm>
        </p:spPr>
        <p:txBody>
          <a:bodyPr>
            <a:normAutofit fontScale="77500" lnSpcReduction="20000"/>
          </a:bodyPr>
          <a:lstStyle/>
          <a:p>
            <a:pPr marL="0" indent="0">
              <a:buNone/>
              <a:defRPr/>
            </a:pPr>
            <a:r>
              <a:rPr lang="zh-TW" altLang="en-US" dirty="0">
                <a:latin typeface="標楷體" panose="03000509000000000000" pitchFamily="65" charset="-120"/>
                <a:ea typeface="標楷體" panose="03000509000000000000" pitchFamily="65" charset="-120"/>
              </a:rPr>
              <a:t>支出憑證之取得</a:t>
            </a: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其他注意事項</a:t>
            </a:r>
            <a:endParaRPr lang="en-US" altLang="zh-TW" dirty="0">
              <a:latin typeface="標楷體" panose="03000509000000000000" pitchFamily="65" charset="-120"/>
              <a:ea typeface="標楷體" panose="03000509000000000000" pitchFamily="65" charset="-120"/>
            </a:endParaRPr>
          </a:p>
          <a:p>
            <a:pPr marL="0" indent="0">
              <a:buFont typeface="Wingdings" panose="05000000000000000000" pitchFamily="2" charset="2"/>
              <a:buNone/>
              <a:defRPr/>
            </a:pPr>
            <a:r>
              <a:rPr lang="en-US" altLang="zh-TW" dirty="0">
                <a:latin typeface="標楷體" panose="03000509000000000000" pitchFamily="65" charset="-120"/>
                <a:ea typeface="標楷體" panose="03000509000000000000" pitchFamily="65" charset="-120"/>
              </a:rPr>
              <a:t>4.</a:t>
            </a:r>
            <a:r>
              <a:rPr lang="zh-TW" altLang="en-US" dirty="0">
                <a:latin typeface="標楷體" panose="03000509000000000000" pitchFamily="65" charset="-120"/>
                <a:ea typeface="標楷體" panose="03000509000000000000" pitchFamily="65" charset="-120"/>
              </a:rPr>
              <a:t>支出憑證之</a:t>
            </a:r>
            <a:r>
              <a:rPr lang="zh-TW" altLang="en-US" b="1" dirty="0">
                <a:solidFill>
                  <a:schemeClr val="accent6"/>
                </a:solidFill>
                <a:latin typeface="標楷體" panose="03000509000000000000" pitchFamily="65" charset="-120"/>
                <a:ea typeface="標楷體" panose="03000509000000000000" pitchFamily="65" charset="-120"/>
              </a:rPr>
              <a:t>總數</a:t>
            </a:r>
            <a:r>
              <a:rPr lang="zh-TW" altLang="en-US" dirty="0">
                <a:latin typeface="標楷體" panose="03000509000000000000" pitchFamily="65" charset="-120"/>
                <a:ea typeface="標楷體" panose="03000509000000000000" pitchFamily="65" charset="-120"/>
              </a:rPr>
              <a:t>應用</a:t>
            </a:r>
            <a:r>
              <a:rPr lang="zh-TW" altLang="en-US" b="1" dirty="0">
                <a:solidFill>
                  <a:srgbClr val="FF0000"/>
                </a:solidFill>
                <a:latin typeface="標楷體" panose="03000509000000000000" pitchFamily="65" charset="-120"/>
                <a:ea typeface="標楷體" panose="03000509000000000000" pitchFamily="65" charset="-120"/>
              </a:rPr>
              <a:t>大寫</a:t>
            </a:r>
            <a:r>
              <a:rPr lang="zh-TW" altLang="en-US" dirty="0">
                <a:latin typeface="標楷體" panose="03000509000000000000" pitchFamily="65" charset="-120"/>
                <a:ea typeface="標楷體" panose="03000509000000000000" pitchFamily="65" charset="-120"/>
              </a:rPr>
              <a:t>數字書寫。但採用機器作業、國外憑證無法</a:t>
            </a:r>
          </a:p>
          <a:p>
            <a:pPr marL="0" indent="0">
              <a:buFont typeface="Wingdings" panose="05000000000000000000" pitchFamily="2" charset="2"/>
              <a:buNone/>
              <a:defRPr/>
            </a:pPr>
            <a:r>
              <a:rPr lang="zh-TW" altLang="en-US" dirty="0">
                <a:latin typeface="標楷體" panose="03000509000000000000" pitchFamily="65" charset="-120"/>
                <a:ea typeface="標楷體" panose="03000509000000000000" pitchFamily="65" charset="-120"/>
              </a:rPr>
              <a:t>  用大寫數字表示或各機關衡酌有相關佐證資料可證明支出憑證所列金</a:t>
            </a:r>
          </a:p>
          <a:p>
            <a:pPr marL="0" indent="0">
              <a:buFont typeface="Wingdings" panose="05000000000000000000" pitchFamily="2" charset="2"/>
              <a:buNone/>
              <a:defRPr/>
            </a:pPr>
            <a:r>
              <a:rPr lang="zh-TW" altLang="en-US" dirty="0">
                <a:latin typeface="標楷體" panose="03000509000000000000" pitchFamily="65" charset="-120"/>
                <a:ea typeface="標楷體" panose="03000509000000000000" pitchFamily="65" charset="-120"/>
              </a:rPr>
              <a:t>  額之正確性者，不在此限。</a:t>
            </a:r>
            <a:endParaRPr lang="en-US" altLang="zh-TW" dirty="0">
              <a:latin typeface="標楷體" panose="03000509000000000000" pitchFamily="65" charset="-120"/>
              <a:ea typeface="標楷體" panose="03000509000000000000" pitchFamily="65" charset="-120"/>
            </a:endParaRPr>
          </a:p>
          <a:p>
            <a:pPr marL="0" indent="0">
              <a:buFont typeface="Wingdings" panose="05000000000000000000" pitchFamily="2" charset="2"/>
              <a:buNone/>
              <a:defRPr/>
            </a:pPr>
            <a:r>
              <a:rPr lang="en-US" altLang="zh-TW" dirty="0">
                <a:latin typeface="標楷體" panose="03000509000000000000" pitchFamily="65" charset="-120"/>
                <a:ea typeface="標楷體" panose="03000509000000000000" pitchFamily="65" charset="-120"/>
              </a:rPr>
              <a:t>5.</a:t>
            </a:r>
            <a:r>
              <a:rPr lang="zh-TW" altLang="en-US" dirty="0">
                <a:latin typeface="標楷體" panose="03000509000000000000" pitchFamily="65" charset="-120"/>
                <a:ea typeface="標楷體" panose="03000509000000000000" pitchFamily="65" charset="-120"/>
              </a:rPr>
              <a:t>支出憑證之總數書寫錯誤，應由原出具者劃線註銷更正，並於更正處</a:t>
            </a:r>
            <a:endParaRPr lang="en-US" altLang="zh-TW" dirty="0">
              <a:latin typeface="標楷體" panose="03000509000000000000" pitchFamily="65" charset="-120"/>
              <a:ea typeface="標楷體" panose="03000509000000000000" pitchFamily="65" charset="-120"/>
            </a:endParaRPr>
          </a:p>
          <a:p>
            <a:pPr marL="0" indent="0">
              <a:buFont typeface="Wingdings" panose="05000000000000000000" pitchFamily="2" charset="2"/>
              <a:buNone/>
              <a:defRPr/>
            </a:pPr>
            <a:r>
              <a:rPr lang="zh-TW" altLang="en-US" dirty="0">
                <a:latin typeface="標楷體" panose="03000509000000000000" pitchFamily="65" charset="-120"/>
                <a:ea typeface="標楷體" panose="03000509000000000000" pitchFamily="65" charset="-120"/>
              </a:rPr>
              <a:t>  簽名證明。</a:t>
            </a:r>
            <a:endParaRPr lang="en-US" altLang="zh-TW" dirty="0">
              <a:latin typeface="標楷體" panose="03000509000000000000" pitchFamily="65" charset="-120"/>
              <a:ea typeface="標楷體" panose="03000509000000000000" pitchFamily="65" charset="-120"/>
            </a:endParaRPr>
          </a:p>
          <a:p>
            <a:pPr marL="0" indent="0">
              <a:buFont typeface="Wingdings" panose="05000000000000000000" pitchFamily="2" charset="2"/>
              <a:buNone/>
              <a:defRPr/>
            </a:pPr>
            <a:r>
              <a:rPr lang="en-US" altLang="zh-TW" dirty="0">
                <a:latin typeface="標楷體" panose="03000509000000000000" pitchFamily="65" charset="-120"/>
                <a:ea typeface="標楷體" panose="03000509000000000000" pitchFamily="65" charset="-120"/>
              </a:rPr>
              <a:t>6.</a:t>
            </a:r>
            <a:r>
              <a:rPr lang="zh-TW" altLang="en-US" b="1" dirty="0">
                <a:solidFill>
                  <a:schemeClr val="accent2"/>
                </a:solidFill>
                <a:latin typeface="標楷體" panose="03000509000000000000" pitchFamily="65" charset="-120"/>
                <a:ea typeface="標楷體" panose="03000509000000000000" pitchFamily="65" charset="-120"/>
              </a:rPr>
              <a:t>統一發票</a:t>
            </a:r>
            <a:r>
              <a:rPr lang="zh-TW" altLang="en-US" dirty="0">
                <a:latin typeface="標楷體" panose="03000509000000000000" pitchFamily="65" charset="-120"/>
                <a:ea typeface="標楷體" panose="03000509000000000000" pitchFamily="65" charset="-120"/>
              </a:rPr>
              <a:t>書寫錯誤者，應依統一發票使用辦法規定另行開立。</a:t>
            </a:r>
            <a:endParaRPr lang="en-US" altLang="zh-TW" dirty="0">
              <a:latin typeface="標楷體" panose="03000509000000000000" pitchFamily="65" charset="-120"/>
              <a:ea typeface="標楷體" panose="03000509000000000000" pitchFamily="65" charset="-120"/>
            </a:endParaRPr>
          </a:p>
          <a:p>
            <a:pPr marL="0" indent="0">
              <a:buFont typeface="Wingdings" panose="05000000000000000000" pitchFamily="2" charset="2"/>
              <a:buNone/>
              <a:defRPr/>
            </a:pPr>
            <a:r>
              <a:rPr lang="en-US" altLang="zh-TW" dirty="0">
                <a:latin typeface="標楷體" panose="03000509000000000000" pitchFamily="65" charset="-120"/>
                <a:ea typeface="標楷體" panose="03000509000000000000" pitchFamily="65" charset="-120"/>
              </a:rPr>
              <a:t>7.</a:t>
            </a:r>
            <a:r>
              <a:rPr lang="zh-TW" altLang="en-US" dirty="0">
                <a:latin typeface="標楷體" panose="03000509000000000000" pitchFamily="65" charset="-120"/>
                <a:ea typeface="標楷體" panose="03000509000000000000" pitchFamily="65" charset="-120"/>
              </a:rPr>
              <a:t>以</a:t>
            </a:r>
            <a:r>
              <a:rPr lang="zh-TW" altLang="en-US" dirty="0">
                <a:solidFill>
                  <a:srgbClr val="FF0000"/>
                </a:solidFill>
                <a:latin typeface="標楷體" panose="03000509000000000000" pitchFamily="65" charset="-120"/>
                <a:ea typeface="標楷體" panose="03000509000000000000" pitchFamily="65" charset="-120"/>
              </a:rPr>
              <a:t>其他貨幣計價付款</a:t>
            </a:r>
            <a:r>
              <a:rPr lang="zh-TW" altLang="en-US" dirty="0">
                <a:latin typeface="標楷體" panose="03000509000000000000" pitchFamily="65" charset="-120"/>
                <a:ea typeface="標楷體" panose="03000509000000000000" pitchFamily="65" charset="-120"/>
              </a:rPr>
              <a:t>之交易事項，其</a:t>
            </a:r>
            <a:r>
              <a:rPr lang="zh-TW" altLang="en-US" dirty="0">
                <a:solidFill>
                  <a:srgbClr val="FF0000"/>
                </a:solidFill>
                <a:latin typeface="標楷體" panose="03000509000000000000" pitchFamily="65" charset="-120"/>
                <a:ea typeface="標楷體" panose="03000509000000000000" pitchFamily="65" charset="-120"/>
              </a:rPr>
              <a:t>支出憑證應註明折合率</a:t>
            </a:r>
            <a:r>
              <a:rPr lang="zh-TW" altLang="en-US" dirty="0">
                <a:latin typeface="標楷體" panose="03000509000000000000" pitchFamily="65" charset="-120"/>
                <a:ea typeface="標楷體" panose="03000509000000000000" pitchFamily="65" charset="-120"/>
              </a:rPr>
              <a:t>，除有特</a:t>
            </a:r>
            <a:endParaRPr lang="en-US" altLang="zh-TW" dirty="0">
              <a:latin typeface="標楷體" panose="03000509000000000000" pitchFamily="65" charset="-120"/>
              <a:ea typeface="標楷體" panose="03000509000000000000" pitchFamily="65" charset="-120"/>
            </a:endParaRPr>
          </a:p>
          <a:p>
            <a:pPr marL="0" indent="0">
              <a:buFont typeface="Wingdings" panose="05000000000000000000" pitchFamily="2" charset="2"/>
              <a:buNone/>
              <a:defRPr/>
            </a:pPr>
            <a:r>
              <a:rPr lang="zh-TW" altLang="en-US" dirty="0">
                <a:latin typeface="標楷體" panose="03000509000000000000" pitchFamily="65" charset="-120"/>
                <a:ea typeface="標楷體" panose="03000509000000000000" pitchFamily="65" charset="-120"/>
              </a:rPr>
              <a:t>  殊情形外，並應附兌換水單或其他匯率證明。</a:t>
            </a:r>
            <a:endParaRPr lang="en-US" altLang="zh-TW" dirty="0">
              <a:latin typeface="標楷體" panose="03000509000000000000" pitchFamily="65" charset="-120"/>
              <a:ea typeface="標楷體" panose="03000509000000000000" pitchFamily="65" charset="-120"/>
            </a:endParaRPr>
          </a:p>
          <a:p>
            <a:pPr marL="0" indent="0">
              <a:buFont typeface="Wingdings" panose="05000000000000000000" pitchFamily="2" charset="2"/>
              <a:buNone/>
              <a:defRPr/>
            </a:pPr>
            <a:r>
              <a:rPr lang="en-US" altLang="zh-TW" dirty="0">
                <a:latin typeface="標楷體" panose="03000509000000000000" pitchFamily="65" charset="-120"/>
                <a:ea typeface="標楷體" panose="03000509000000000000" pitchFamily="65" charset="-120"/>
              </a:rPr>
              <a:t>8.</a:t>
            </a:r>
            <a:r>
              <a:rPr lang="zh-TW" altLang="en-US" dirty="0">
                <a:solidFill>
                  <a:schemeClr val="accent2"/>
                </a:solidFill>
                <a:latin typeface="標楷體" panose="03000509000000000000" pitchFamily="65" charset="-120"/>
                <a:ea typeface="標楷體" panose="03000509000000000000" pitchFamily="65" charset="-120"/>
              </a:rPr>
              <a:t>支出憑證之應記明事項不明者，應通知補正。但不能補正者，應由經</a:t>
            </a:r>
            <a:endParaRPr lang="en-US" altLang="zh-TW" dirty="0">
              <a:solidFill>
                <a:schemeClr val="accent2"/>
              </a:solidFill>
              <a:latin typeface="標楷體" panose="03000509000000000000" pitchFamily="65" charset="-120"/>
              <a:ea typeface="標楷體" panose="03000509000000000000" pitchFamily="65" charset="-120"/>
            </a:endParaRPr>
          </a:p>
          <a:p>
            <a:pPr marL="0" indent="0">
              <a:buFont typeface="Wingdings" panose="05000000000000000000" pitchFamily="2" charset="2"/>
              <a:buNone/>
              <a:defRPr/>
            </a:pPr>
            <a:r>
              <a:rPr lang="zh-TW" altLang="en-US" dirty="0">
                <a:solidFill>
                  <a:schemeClr val="accent2"/>
                </a:solidFill>
                <a:latin typeface="標楷體" panose="03000509000000000000" pitchFamily="65" charset="-120"/>
                <a:ea typeface="標楷體" panose="03000509000000000000" pitchFamily="65" charset="-120"/>
              </a:rPr>
              <a:t>  手人詳細註明，並簽名證明之。</a:t>
            </a:r>
          </a:p>
          <a:p>
            <a:pPr marL="0" indent="0">
              <a:buFont typeface="Wingdings" panose="05000000000000000000" pitchFamily="2" charset="2"/>
              <a:buNone/>
              <a:defRPr/>
            </a:pPr>
            <a:r>
              <a:rPr lang="zh-TW" altLang="en-US" b="1" dirty="0">
                <a:solidFill>
                  <a:schemeClr val="accent5"/>
                </a:solidFill>
                <a:latin typeface="標楷體" panose="03000509000000000000" pitchFamily="65" charset="-120"/>
                <a:ea typeface="標楷體" panose="03000509000000000000" pitchFamily="65" charset="-120"/>
              </a:rPr>
              <a:t>  </a:t>
            </a:r>
            <a:r>
              <a:rPr lang="en-US" altLang="zh-TW" b="1" dirty="0" smtClean="0">
                <a:solidFill>
                  <a:schemeClr val="accent5"/>
                </a:solidFill>
                <a:latin typeface="標楷體" panose="03000509000000000000" pitchFamily="65" charset="-120"/>
                <a:ea typeface="標楷體" panose="03000509000000000000" pitchFamily="65" charset="-120"/>
              </a:rPr>
              <a:t>?</a:t>
            </a:r>
            <a:r>
              <a:rPr lang="zh-TW" altLang="en-US" b="1" dirty="0" smtClean="0">
                <a:solidFill>
                  <a:schemeClr val="accent5"/>
                </a:solidFill>
                <a:latin typeface="標楷體" panose="03000509000000000000" pitchFamily="65" charset="-120"/>
                <a:ea typeface="標楷體" panose="03000509000000000000" pitchFamily="65" charset="-120"/>
              </a:rPr>
              <a:t>如果</a:t>
            </a:r>
            <a:r>
              <a:rPr lang="zh-TW" altLang="en-US" b="1" dirty="0">
                <a:solidFill>
                  <a:schemeClr val="accent5"/>
                </a:solidFill>
                <a:latin typeface="標楷體" panose="03000509000000000000" pitchFamily="65" charset="-120"/>
                <a:ea typeface="標楷體" panose="03000509000000000000" pitchFamily="65" charset="-120"/>
              </a:rPr>
              <a:t>統一發票或收據忘記登打學校名稱或統編該如何處裡呢</a:t>
            </a:r>
            <a:r>
              <a:rPr lang="en-US" altLang="zh-TW" b="1" dirty="0" smtClean="0">
                <a:solidFill>
                  <a:schemeClr val="accent5"/>
                </a:solidFill>
                <a:latin typeface="標楷體" panose="03000509000000000000" pitchFamily="65" charset="-120"/>
                <a:ea typeface="標楷體" panose="03000509000000000000" pitchFamily="65" charset="-120"/>
              </a:rPr>
              <a:t>?</a:t>
            </a:r>
          </a:p>
          <a:p>
            <a:pPr marL="0" indent="0">
              <a:buFont typeface="Wingdings" panose="05000000000000000000" pitchFamily="2" charset="2"/>
              <a:buNone/>
              <a:defRPr/>
            </a:pPr>
            <a:endParaRPr lang="en-US" altLang="zh-TW" dirty="0">
              <a:solidFill>
                <a:srgbClr val="FF0000"/>
              </a:solidFill>
              <a:latin typeface="標楷體" panose="03000509000000000000" pitchFamily="65" charset="-120"/>
              <a:ea typeface="標楷體" panose="03000509000000000000" pitchFamily="65" charset="-120"/>
              <a:sym typeface="Wingdings" panose="05000000000000000000" pitchFamily="2" charset="2"/>
            </a:endParaRPr>
          </a:p>
        </p:txBody>
      </p:sp>
      <p:sp>
        <p:nvSpPr>
          <p:cNvPr id="3" name="投影片編號版面配置區 2"/>
          <p:cNvSpPr>
            <a:spLocks noGrp="1"/>
          </p:cNvSpPr>
          <p:nvPr>
            <p:ph type="sldNum" sz="quarter" idx="12"/>
          </p:nvPr>
        </p:nvSpPr>
        <p:spPr/>
        <p:txBody>
          <a:bodyPr/>
          <a:lstStyle/>
          <a:p>
            <a:pPr algn="ctr"/>
            <a:fld id="{79B44AEE-BA3D-4760-80D7-75703F0B2E6D}" type="slidenum">
              <a:rPr lang="zh-TW" altLang="en-US" sz="1400" smtClean="0">
                <a:solidFill>
                  <a:schemeClr val="tx1"/>
                </a:solidFill>
              </a:rPr>
              <a:pPr algn="ctr"/>
              <a:t>23</a:t>
            </a:fld>
            <a:endParaRPr lang="zh-TW" altLang="en-US" sz="1400" dirty="0">
              <a:solidFill>
                <a:schemeClr val="tx1"/>
              </a:solidFill>
            </a:endParaRPr>
          </a:p>
        </p:txBody>
      </p:sp>
      <p:pic>
        <p:nvPicPr>
          <p:cNvPr id="8" name="圖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502" y="20253"/>
            <a:ext cx="4013867" cy="852583"/>
          </a:xfrm>
          <a:prstGeom prst="rect">
            <a:avLst/>
          </a:prstGeom>
        </p:spPr>
      </p:pic>
      <p:sp>
        <p:nvSpPr>
          <p:cNvPr id="9" name="內容版面配置區 4"/>
          <p:cNvSpPr txBox="1">
            <a:spLocks/>
          </p:cNvSpPr>
          <p:nvPr/>
        </p:nvSpPr>
        <p:spPr>
          <a:xfrm>
            <a:off x="556928" y="1713293"/>
            <a:ext cx="10989450" cy="48256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endParaRPr lang="en-US" altLang="zh-TW" dirty="0" smtClean="0"/>
          </a:p>
          <a:p>
            <a:pPr marL="0" indent="0">
              <a:buFont typeface="Wingdings" panose="05000000000000000000" pitchFamily="2" charset="2"/>
              <a:buNone/>
              <a:defRPr/>
            </a:pPr>
            <a:endParaRPr lang="en-US" altLang="zh-TW" sz="2000" dirty="0" smtClean="0"/>
          </a:p>
          <a:p>
            <a:pPr marL="0" indent="0">
              <a:buFont typeface="Wingdings" panose="05000000000000000000" pitchFamily="2" charset="2"/>
              <a:buNone/>
              <a:defRPr/>
            </a:pPr>
            <a:endParaRPr lang="en-US" altLang="zh-TW" dirty="0" smtClean="0"/>
          </a:p>
          <a:p>
            <a:pPr marL="0" indent="0">
              <a:buFont typeface="Wingdings" panose="05000000000000000000" pitchFamily="2" charset="2"/>
              <a:buNone/>
              <a:defRPr/>
            </a:pPr>
            <a:endParaRPr lang="zh-TW" altLang="en-US" dirty="0"/>
          </a:p>
        </p:txBody>
      </p:sp>
      <p:sp>
        <p:nvSpPr>
          <p:cNvPr id="10" name="書卷 (水平) 9"/>
          <p:cNvSpPr>
            <a:spLocks noChangeArrowheads="1"/>
          </p:cNvSpPr>
          <p:nvPr/>
        </p:nvSpPr>
        <p:spPr bwMode="auto">
          <a:xfrm>
            <a:off x="1835150" y="5665788"/>
            <a:ext cx="5797550" cy="931862"/>
          </a:xfrm>
          <a:prstGeom prst="horizontalScroll">
            <a:avLst>
              <a:gd name="adj" fmla="val 12500"/>
            </a:avLst>
          </a:prstGeom>
          <a:solidFill>
            <a:srgbClr val="FFC000"/>
          </a:solidFill>
          <a:ln w="9525" algn="ctr">
            <a:solidFill>
              <a:schemeClr val="tx1"/>
            </a:solidFill>
            <a:round/>
            <a:headEnd/>
            <a:tailEnd/>
          </a:ln>
        </p:spPr>
        <p:txBody>
          <a:bodyPr/>
          <a:lstStyle>
            <a:lvl1pPr eaLnBrk="0" hangingPunct="0">
              <a:spcBef>
                <a:spcPct val="20000"/>
              </a:spcBef>
              <a:buClr>
                <a:srgbClr val="FF0000"/>
              </a:buClr>
              <a:buFont typeface="Wingdings" panose="05000000000000000000" pitchFamily="2" charset="2"/>
              <a:buChar char="Ø"/>
              <a:defRPr kumimoji="1" sz="3200">
                <a:solidFill>
                  <a:schemeClr val="tx1"/>
                </a:solidFill>
                <a:latin typeface="標楷體" panose="03000509000000000000" pitchFamily="65" charset="-120"/>
                <a:ea typeface="標楷體" panose="03000509000000000000" pitchFamily="65" charset="-120"/>
              </a:defRPr>
            </a:lvl1pPr>
            <a:lvl2pPr marL="742950" indent="-285750" eaLnBrk="0" hangingPunct="0">
              <a:spcBef>
                <a:spcPct val="20000"/>
              </a:spcBef>
              <a:buChar char="–"/>
              <a:defRPr kumimoji="1" sz="2800">
                <a:solidFill>
                  <a:schemeClr val="tx1"/>
                </a:solidFill>
                <a:latin typeface="標楷體" panose="03000509000000000000" pitchFamily="65" charset="-120"/>
                <a:ea typeface="標楷體" panose="03000509000000000000" pitchFamily="65" charset="-120"/>
              </a:defRPr>
            </a:lvl2pPr>
            <a:lvl3pPr marL="1143000" indent="-228600" eaLnBrk="0" hangingPunct="0">
              <a:spcBef>
                <a:spcPct val="20000"/>
              </a:spcBef>
              <a:buChar char="•"/>
              <a:defRPr kumimoji="1" sz="2400">
                <a:solidFill>
                  <a:schemeClr val="tx1"/>
                </a:solidFill>
                <a:latin typeface="標楷體" panose="03000509000000000000" pitchFamily="65" charset="-120"/>
                <a:ea typeface="標楷體" panose="03000509000000000000" pitchFamily="65" charset="-120"/>
              </a:defRPr>
            </a:lvl3pPr>
            <a:lvl4pPr marL="1600200" indent="-228600" eaLnBrk="0" hangingPunct="0">
              <a:spcBef>
                <a:spcPct val="20000"/>
              </a:spcBef>
              <a:buChar char="–"/>
              <a:defRPr kumimoji="1" sz="2000">
                <a:solidFill>
                  <a:schemeClr val="tx1"/>
                </a:solidFill>
                <a:latin typeface="標楷體" panose="03000509000000000000" pitchFamily="65" charset="-120"/>
                <a:ea typeface="標楷體" panose="03000509000000000000" pitchFamily="65" charset="-120"/>
              </a:defRPr>
            </a:lvl4pPr>
            <a:lvl5pPr marL="2057400" indent="-228600" eaLnBrk="0" hangingPunct="0">
              <a:spcBef>
                <a:spcPct val="20000"/>
              </a:spcBef>
              <a:buChar char="»"/>
              <a:defRPr kumimoji="1" sz="2000">
                <a:solidFill>
                  <a:schemeClr val="tx1"/>
                </a:solidFill>
                <a:latin typeface="標楷體" panose="03000509000000000000" pitchFamily="65" charset="-120"/>
                <a:ea typeface="標楷體" panose="03000509000000000000" pitchFamily="65" charset="-120"/>
              </a:defRPr>
            </a:lvl5pPr>
            <a:lvl6pPr marL="2514600" indent="-228600" eaLnBrk="0" fontAlgn="base" hangingPunct="0">
              <a:spcBef>
                <a:spcPct val="20000"/>
              </a:spcBef>
              <a:spcAft>
                <a:spcPct val="0"/>
              </a:spcAft>
              <a:buChar char="»"/>
              <a:defRPr kumimoji="1" sz="2000">
                <a:solidFill>
                  <a:schemeClr val="tx1"/>
                </a:solidFill>
                <a:latin typeface="標楷體" panose="03000509000000000000" pitchFamily="65" charset="-120"/>
                <a:ea typeface="標楷體" panose="03000509000000000000" pitchFamily="65" charset="-120"/>
              </a:defRPr>
            </a:lvl6pPr>
            <a:lvl7pPr marL="2971800" indent="-228600" eaLnBrk="0" fontAlgn="base" hangingPunct="0">
              <a:spcBef>
                <a:spcPct val="20000"/>
              </a:spcBef>
              <a:spcAft>
                <a:spcPct val="0"/>
              </a:spcAft>
              <a:buChar char="»"/>
              <a:defRPr kumimoji="1" sz="2000">
                <a:solidFill>
                  <a:schemeClr val="tx1"/>
                </a:solidFill>
                <a:latin typeface="標楷體" panose="03000509000000000000" pitchFamily="65" charset="-120"/>
                <a:ea typeface="標楷體" panose="03000509000000000000" pitchFamily="65" charset="-120"/>
              </a:defRPr>
            </a:lvl7pPr>
            <a:lvl8pPr marL="3429000" indent="-228600" eaLnBrk="0" fontAlgn="base" hangingPunct="0">
              <a:spcBef>
                <a:spcPct val="20000"/>
              </a:spcBef>
              <a:spcAft>
                <a:spcPct val="0"/>
              </a:spcAft>
              <a:buChar char="»"/>
              <a:defRPr kumimoji="1" sz="2000">
                <a:solidFill>
                  <a:schemeClr val="tx1"/>
                </a:solidFill>
                <a:latin typeface="標楷體" panose="03000509000000000000" pitchFamily="65" charset="-120"/>
                <a:ea typeface="標楷體" panose="03000509000000000000" pitchFamily="65" charset="-120"/>
              </a:defRPr>
            </a:lvl8pPr>
            <a:lvl9pPr marL="3886200" indent="-228600" eaLnBrk="0" fontAlgn="base" hangingPunct="0">
              <a:spcBef>
                <a:spcPct val="20000"/>
              </a:spcBef>
              <a:spcAft>
                <a:spcPct val="0"/>
              </a:spcAft>
              <a:buChar char="»"/>
              <a:defRPr kumimoji="1" sz="2000">
                <a:solidFill>
                  <a:schemeClr val="tx1"/>
                </a:solidFill>
                <a:latin typeface="標楷體" panose="03000509000000000000" pitchFamily="65" charset="-120"/>
                <a:ea typeface="標楷體" panose="03000509000000000000" pitchFamily="65" charset="-120"/>
              </a:defRPr>
            </a:lvl9pPr>
          </a:lstStyle>
          <a:p>
            <a:pPr eaLnBrk="1" hangingPunct="1">
              <a:spcBef>
                <a:spcPct val="0"/>
              </a:spcBef>
              <a:buClrTx/>
              <a:buFontTx/>
              <a:buNone/>
            </a:pPr>
            <a:r>
              <a:rPr lang="zh-TW" altLang="en-US" sz="2000" i="1" u="none">
                <a:solidFill>
                  <a:srgbClr val="000000"/>
                </a:solidFill>
              </a:rPr>
              <a:t>請經手人</a:t>
            </a:r>
            <a:r>
              <a:rPr lang="zh-TW" altLang="en-US" sz="2000" i="1" u="none">
                <a:solidFill>
                  <a:srgbClr val="FF0000"/>
                </a:solidFill>
              </a:rPr>
              <a:t>直接補正並簽名</a:t>
            </a:r>
            <a:r>
              <a:rPr lang="zh-TW" altLang="en-US" sz="2000" i="1" u="none">
                <a:solidFill>
                  <a:srgbClr val="000000"/>
                </a:solidFill>
              </a:rPr>
              <a:t>，不要再送回給廠商補蓋統一發票專用章了。</a:t>
            </a:r>
          </a:p>
        </p:txBody>
      </p:sp>
    </p:spTree>
    <p:extLst>
      <p:ext uri="{BB962C8B-B14F-4D97-AF65-F5344CB8AC3E}">
        <p14:creationId xmlns:p14="http://schemas.microsoft.com/office/powerpoint/2010/main" val="1734550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1" end="11"/>
                                            </p:txEl>
                                          </p:spTgt>
                                        </p:tgtEl>
                                        <p:attrNameLst>
                                          <p:attrName>style.visibility</p:attrName>
                                        </p:attrNameLst>
                                      </p:cBhvr>
                                      <p:to>
                                        <p:strVal val="visible"/>
                                      </p:to>
                                    </p:set>
                                    <p:anim calcmode="lin" valueType="num">
                                      <p:cBhvr additive="base">
                                        <p:cTn id="7" dur="500" fill="hold"/>
                                        <p:tgtEl>
                                          <p:spTgt spid="4">
                                            <p:txEl>
                                              <p:pRg st="11" end="1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heel(1)">
                                      <p:cBhvr>
                                        <p:cTn id="13"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338349" y="446544"/>
            <a:ext cx="10515600" cy="1325563"/>
          </a:xfrm>
        </p:spPr>
        <p:txBody>
          <a:bodyPr>
            <a:noAutofit/>
          </a:bodyPr>
          <a:lstStyle/>
          <a:p>
            <a:pPr algn="ctr"/>
            <a:r>
              <a:rPr lang="zh-TW" altLang="en-US" sz="4000" b="1" dirty="0">
                <a:latin typeface="標楷體" panose="03000509000000000000" pitchFamily="65" charset="-120"/>
                <a:ea typeface="標楷體" panose="03000509000000000000" pitchFamily="65" charset="-120"/>
              </a:rPr>
              <a:t>二、政府支出憑證處理要點</a:t>
            </a:r>
            <a:r>
              <a:rPr lang="en-US" altLang="zh-TW" sz="4000" b="1" dirty="0">
                <a:latin typeface="標楷體" panose="03000509000000000000" pitchFamily="65" charset="-120"/>
                <a:ea typeface="標楷體" panose="03000509000000000000" pitchFamily="65" charset="-120"/>
              </a:rPr>
              <a:t>(</a:t>
            </a:r>
            <a:r>
              <a:rPr lang="en-US" altLang="zh-TW" sz="4000" b="1" dirty="0" smtClean="0">
                <a:latin typeface="標楷體" panose="03000509000000000000" pitchFamily="65" charset="-120"/>
                <a:ea typeface="標楷體" panose="03000509000000000000" pitchFamily="65" charset="-120"/>
              </a:rPr>
              <a:t>14/15)</a:t>
            </a:r>
            <a:endParaRPr lang="zh-TW" altLang="en-US" sz="4000" b="1" dirty="0">
              <a:latin typeface="標楷體" panose="03000509000000000000" pitchFamily="65" charset="-120"/>
              <a:ea typeface="標楷體" panose="03000509000000000000" pitchFamily="65" charset="-120"/>
            </a:endParaRPr>
          </a:p>
        </p:txBody>
      </p:sp>
      <p:sp>
        <p:nvSpPr>
          <p:cNvPr id="4" name="文字版面配置區 3"/>
          <p:cNvSpPr>
            <a:spLocks noGrp="1"/>
          </p:cNvSpPr>
          <p:nvPr>
            <p:ph idx="1"/>
          </p:nvPr>
        </p:nvSpPr>
        <p:spPr>
          <a:xfrm>
            <a:off x="357447" y="1378330"/>
            <a:ext cx="11496502" cy="4527047"/>
          </a:xfrm>
        </p:spPr>
        <p:txBody>
          <a:bodyPr>
            <a:normAutofit fontScale="92500" lnSpcReduction="20000"/>
          </a:bodyPr>
          <a:lstStyle/>
          <a:p>
            <a:pPr marL="0" indent="0">
              <a:buNone/>
              <a:defRPr/>
            </a:pPr>
            <a:r>
              <a:rPr lang="zh-TW" altLang="en-US" dirty="0">
                <a:latin typeface="標楷體" panose="03000509000000000000" pitchFamily="65" charset="-120"/>
                <a:ea typeface="標楷體" panose="03000509000000000000" pitchFamily="65" charset="-120"/>
              </a:rPr>
              <a:t>支出憑證之處理及審核</a:t>
            </a:r>
            <a:endParaRPr lang="en-US" altLang="zh-TW" dirty="0">
              <a:latin typeface="標楷體" panose="03000509000000000000" pitchFamily="65" charset="-120"/>
              <a:ea typeface="標楷體" panose="03000509000000000000" pitchFamily="65" charset="-120"/>
            </a:endParaRPr>
          </a:p>
          <a:p>
            <a:pPr marL="0" indent="0">
              <a:buFont typeface="Wingdings" panose="05000000000000000000" pitchFamily="2" charset="2"/>
              <a:buNone/>
              <a:defRPr/>
            </a:pPr>
            <a:r>
              <a:rPr lang="en-US" altLang="zh-TW" dirty="0">
                <a:latin typeface="標楷體" panose="03000509000000000000" pitchFamily="65" charset="-120"/>
                <a:ea typeface="標楷體" panose="03000509000000000000" pitchFamily="65" charset="-120"/>
              </a:rPr>
              <a:t>1.</a:t>
            </a:r>
            <a:r>
              <a:rPr lang="zh-TW" altLang="en-US" dirty="0">
                <a:latin typeface="標楷體" panose="03000509000000000000" pitchFamily="65" charset="-120"/>
                <a:ea typeface="標楷體" panose="03000509000000000000" pitchFamily="65" charset="-120"/>
              </a:rPr>
              <a:t>各機關於經費結報時，應檢附支出憑證。</a:t>
            </a:r>
            <a:endParaRPr lang="en-US" altLang="zh-TW" dirty="0">
              <a:latin typeface="標楷體" panose="03000509000000000000" pitchFamily="65" charset="-120"/>
              <a:ea typeface="標楷體" panose="03000509000000000000" pitchFamily="65" charset="-120"/>
            </a:endParaRPr>
          </a:p>
          <a:p>
            <a:pPr marL="0" indent="0">
              <a:buFont typeface="Wingdings" panose="05000000000000000000" pitchFamily="2" charset="2"/>
              <a:buNone/>
              <a:defRPr/>
            </a:pPr>
            <a:r>
              <a:rPr lang="en-US" altLang="zh-TW" dirty="0">
                <a:latin typeface="標楷體" panose="03000509000000000000" pitchFamily="65" charset="-120"/>
                <a:ea typeface="標楷體" panose="03000509000000000000" pitchFamily="65" charset="-120"/>
              </a:rPr>
              <a:t>2.</a:t>
            </a:r>
            <a:r>
              <a:rPr lang="zh-TW" altLang="en-US" b="1" dirty="0">
                <a:solidFill>
                  <a:schemeClr val="accent2"/>
                </a:solidFill>
                <a:latin typeface="標楷體" panose="03000509000000000000" pitchFamily="65" charset="-120"/>
                <a:ea typeface="標楷體" panose="03000509000000000000" pitchFamily="65" charset="-120"/>
              </a:rPr>
              <a:t>採購案</a:t>
            </a:r>
            <a:r>
              <a:rPr lang="zh-TW" altLang="en-US" dirty="0">
                <a:latin typeface="標楷體" panose="03000509000000000000" pitchFamily="65" charset="-120"/>
                <a:ea typeface="標楷體" panose="03000509000000000000" pitchFamily="65" charset="-120"/>
              </a:rPr>
              <a:t>應檢附：</a:t>
            </a:r>
            <a:endParaRPr lang="en-US" altLang="zh-TW" dirty="0">
              <a:latin typeface="標楷體" panose="03000509000000000000" pitchFamily="65" charset="-120"/>
              <a:ea typeface="標楷體" panose="03000509000000000000" pitchFamily="65" charset="-120"/>
            </a:endParaRPr>
          </a:p>
          <a:p>
            <a:pPr marL="0" indent="0">
              <a:buFont typeface="Wingdings" panose="05000000000000000000" pitchFamily="2" charset="2"/>
              <a:buNone/>
              <a:defRPr/>
            </a:pPr>
            <a:r>
              <a:rPr lang="zh-TW" altLang="en-US" dirty="0">
                <a:latin typeface="標楷體" panose="03000509000000000000" pitchFamily="65" charset="-120"/>
                <a:ea typeface="標楷體" panose="03000509000000000000" pitchFamily="65" charset="-120"/>
              </a:rPr>
              <a:t>  </a:t>
            </a:r>
            <a:r>
              <a:rPr lang="en-US" altLang="zh-TW" dirty="0">
                <a:latin typeface="標楷體" panose="03000509000000000000" pitchFamily="65" charset="-120"/>
                <a:ea typeface="標楷體" panose="03000509000000000000" pitchFamily="65" charset="-120"/>
              </a:rPr>
              <a:t>(1)</a:t>
            </a:r>
            <a:r>
              <a:rPr lang="zh-TW" altLang="en-US" dirty="0">
                <a:latin typeface="標楷體" panose="03000509000000000000" pitchFamily="65" charset="-120"/>
                <a:ea typeface="標楷體" panose="03000509000000000000" pitchFamily="65" charset="-120"/>
              </a:rPr>
              <a:t>支出憑證。</a:t>
            </a:r>
            <a:endParaRPr lang="en-US" altLang="zh-TW" dirty="0">
              <a:latin typeface="標楷體" panose="03000509000000000000" pitchFamily="65" charset="-120"/>
              <a:ea typeface="標楷體" panose="03000509000000000000" pitchFamily="65" charset="-120"/>
            </a:endParaRPr>
          </a:p>
          <a:p>
            <a:pPr marL="0" indent="0">
              <a:buFont typeface="Wingdings" panose="05000000000000000000" pitchFamily="2" charset="2"/>
              <a:buNone/>
              <a:defRPr/>
            </a:pPr>
            <a:r>
              <a:rPr lang="zh-TW" altLang="en-US" dirty="0">
                <a:latin typeface="標楷體" panose="03000509000000000000" pitchFamily="65" charset="-120"/>
                <a:ea typeface="標楷體" panose="03000509000000000000" pitchFamily="65" charset="-120"/>
              </a:rPr>
              <a:t>  </a:t>
            </a:r>
            <a:r>
              <a:rPr lang="en-US" altLang="zh-TW" dirty="0">
                <a:latin typeface="標楷體" panose="03000509000000000000" pitchFamily="65" charset="-120"/>
                <a:ea typeface="標楷體" panose="03000509000000000000" pitchFamily="65" charset="-120"/>
              </a:rPr>
              <a:t>(2)</a:t>
            </a:r>
            <a:r>
              <a:rPr lang="zh-TW" altLang="en-US" dirty="0">
                <a:latin typeface="標楷體" panose="03000509000000000000" pitchFamily="65" charset="-120"/>
                <a:ea typeface="標楷體" panose="03000509000000000000" pitchFamily="65" charset="-120"/>
              </a:rPr>
              <a:t>驗收紀錄或其他足資證明之文件。</a:t>
            </a:r>
            <a:endParaRPr lang="en-US" altLang="zh-TW" dirty="0">
              <a:latin typeface="標楷體" panose="03000509000000000000" pitchFamily="65" charset="-120"/>
              <a:ea typeface="標楷體" panose="03000509000000000000" pitchFamily="65" charset="-120"/>
            </a:endParaRPr>
          </a:p>
          <a:p>
            <a:pPr marL="0" indent="0">
              <a:buFont typeface="Wingdings" panose="05000000000000000000" pitchFamily="2" charset="2"/>
              <a:buNone/>
              <a:defRPr/>
            </a:pPr>
            <a:r>
              <a:rPr lang="zh-TW" altLang="en-US" dirty="0">
                <a:latin typeface="標楷體" panose="03000509000000000000" pitchFamily="65" charset="-120"/>
                <a:ea typeface="標楷體" panose="03000509000000000000" pitchFamily="65" charset="-120"/>
              </a:rPr>
              <a:t>  </a:t>
            </a:r>
            <a:r>
              <a:rPr lang="en-US" altLang="zh-TW" dirty="0">
                <a:latin typeface="標楷體" panose="03000509000000000000" pitchFamily="65" charset="-120"/>
                <a:ea typeface="標楷體" panose="03000509000000000000" pitchFamily="65" charset="-120"/>
              </a:rPr>
              <a:t>(3)</a:t>
            </a:r>
            <a:r>
              <a:rPr lang="zh-TW" altLang="en-US" dirty="0">
                <a:latin typeface="標楷體" panose="03000509000000000000" pitchFamily="65" charset="-120"/>
                <a:ea typeface="標楷體" panose="03000509000000000000" pitchFamily="65" charset="-120"/>
              </a:rPr>
              <a:t>無驗收紀錄或其他足資證明之文件者，應由驗收人員於支出憑證</a:t>
            </a:r>
            <a:endParaRPr lang="en-US" altLang="zh-TW" dirty="0">
              <a:latin typeface="標楷體" panose="03000509000000000000" pitchFamily="65" charset="-120"/>
              <a:ea typeface="標楷體" panose="03000509000000000000" pitchFamily="65" charset="-120"/>
            </a:endParaRPr>
          </a:p>
          <a:p>
            <a:pPr marL="0" indent="0">
              <a:buFont typeface="Wingdings" panose="05000000000000000000" pitchFamily="2" charset="2"/>
              <a:buNone/>
              <a:defRPr/>
            </a:pPr>
            <a:r>
              <a:rPr lang="zh-TW" altLang="en-US" dirty="0">
                <a:latin typeface="標楷體" panose="03000509000000000000" pitchFamily="65" charset="-120"/>
                <a:ea typeface="標楷體" panose="03000509000000000000" pitchFamily="65" charset="-120"/>
              </a:rPr>
              <a:t>     或原始憑證黏存單上簽名。</a:t>
            </a:r>
            <a:endParaRPr lang="en-US" altLang="zh-TW" dirty="0">
              <a:latin typeface="標楷體" panose="03000509000000000000" pitchFamily="65" charset="-120"/>
              <a:ea typeface="標楷體" panose="03000509000000000000" pitchFamily="65" charset="-120"/>
            </a:endParaRPr>
          </a:p>
          <a:p>
            <a:pPr marL="0" indent="0">
              <a:buFont typeface="Wingdings" panose="05000000000000000000" pitchFamily="2" charset="2"/>
              <a:buNone/>
              <a:defRPr/>
            </a:pPr>
            <a:r>
              <a:rPr lang="zh-TW" altLang="en-US" dirty="0">
                <a:latin typeface="標楷體" panose="03000509000000000000" pitchFamily="65" charset="-120"/>
                <a:ea typeface="標楷體" panose="03000509000000000000" pitchFamily="65" charset="-120"/>
              </a:rPr>
              <a:t>  </a:t>
            </a:r>
            <a:r>
              <a:rPr lang="en-US" altLang="zh-TW" dirty="0">
                <a:latin typeface="標楷體" panose="03000509000000000000" pitchFamily="65" charset="-120"/>
                <a:ea typeface="標楷體" panose="03000509000000000000" pitchFamily="65" charset="-120"/>
              </a:rPr>
              <a:t>(4)</a:t>
            </a:r>
            <a:r>
              <a:rPr lang="zh-TW" altLang="en-US" dirty="0">
                <a:latin typeface="標楷體" panose="03000509000000000000" pitchFamily="65" charset="-120"/>
                <a:ea typeface="標楷體" panose="03000509000000000000" pitchFamily="65" charset="-120"/>
              </a:rPr>
              <a:t>採購案訂有契約者，第一次支付款項時，並應檢附契約副本或抄</a:t>
            </a:r>
            <a:endParaRPr lang="en-US" altLang="zh-TW" dirty="0">
              <a:latin typeface="標楷體" panose="03000509000000000000" pitchFamily="65" charset="-120"/>
              <a:ea typeface="標楷體" panose="03000509000000000000" pitchFamily="65" charset="-120"/>
            </a:endParaRPr>
          </a:p>
          <a:p>
            <a:pPr marL="0" indent="0">
              <a:buFont typeface="Wingdings" panose="05000000000000000000" pitchFamily="2" charset="2"/>
              <a:buNone/>
              <a:defRPr/>
            </a:pPr>
            <a:r>
              <a:rPr lang="zh-TW" altLang="en-US" dirty="0">
                <a:latin typeface="標楷體" panose="03000509000000000000" pitchFamily="65" charset="-120"/>
                <a:ea typeface="標楷體" panose="03000509000000000000" pitchFamily="65" charset="-120"/>
              </a:rPr>
              <a:t>     本。</a:t>
            </a:r>
            <a:endParaRPr lang="en-US" altLang="zh-TW" dirty="0">
              <a:latin typeface="標楷體" panose="03000509000000000000" pitchFamily="65" charset="-120"/>
              <a:ea typeface="標楷體" panose="03000509000000000000" pitchFamily="65" charset="-120"/>
            </a:endParaRPr>
          </a:p>
          <a:p>
            <a:pPr marL="0" indent="0">
              <a:buFont typeface="Wingdings" panose="05000000000000000000" pitchFamily="2" charset="2"/>
              <a:buNone/>
              <a:defRPr/>
            </a:pPr>
            <a:r>
              <a:rPr lang="en-US" altLang="zh-TW" dirty="0">
                <a:latin typeface="標楷體" panose="03000509000000000000" pitchFamily="65" charset="-120"/>
                <a:ea typeface="標楷體" panose="03000509000000000000" pitchFamily="65" charset="-120"/>
              </a:rPr>
              <a:t>3.</a:t>
            </a:r>
            <a:r>
              <a:rPr lang="zh-TW" altLang="en-US" dirty="0">
                <a:latin typeface="標楷體" panose="03000509000000000000" pitchFamily="65" charset="-120"/>
                <a:ea typeface="標楷體" panose="03000509000000000000" pitchFamily="65" charset="-120"/>
              </a:rPr>
              <a:t>分批（期）付款之支出憑證，應加具</a:t>
            </a:r>
            <a:r>
              <a:rPr lang="zh-TW" altLang="en-US" b="1" dirty="0">
                <a:latin typeface="標楷體" panose="03000509000000000000" pitchFamily="65" charset="-120"/>
                <a:ea typeface="標楷體" panose="03000509000000000000" pitchFamily="65" charset="-120"/>
                <a:hlinkClick r:id="rId2" action="ppaction://hlinkfile"/>
              </a:rPr>
              <a:t>分批（期）付款表</a:t>
            </a:r>
            <a:r>
              <a:rPr lang="zh-TW" altLang="en-US" dirty="0">
                <a:latin typeface="標楷體" panose="03000509000000000000" pitchFamily="65" charset="-120"/>
                <a:ea typeface="標楷體" panose="03000509000000000000" pitchFamily="65" charset="-120"/>
              </a:rPr>
              <a:t>，列明應付總</a:t>
            </a:r>
            <a:endParaRPr lang="en-US" altLang="zh-TW" dirty="0">
              <a:latin typeface="標楷體" panose="03000509000000000000" pitchFamily="65" charset="-120"/>
              <a:ea typeface="標楷體" panose="03000509000000000000" pitchFamily="65" charset="-120"/>
            </a:endParaRPr>
          </a:p>
          <a:p>
            <a:pPr marL="0" indent="0">
              <a:buFont typeface="Wingdings" panose="05000000000000000000" pitchFamily="2" charset="2"/>
              <a:buNone/>
              <a:defRPr/>
            </a:pPr>
            <a:r>
              <a:rPr lang="zh-TW" altLang="en-US" dirty="0">
                <a:latin typeface="標楷體" panose="03000509000000000000" pitchFamily="65" charset="-120"/>
                <a:ea typeface="標楷體" panose="03000509000000000000" pitchFamily="65" charset="-120"/>
              </a:rPr>
              <a:t>  額、已付及未付金額等。</a:t>
            </a:r>
          </a:p>
          <a:p>
            <a:pPr marL="0" indent="0">
              <a:buFont typeface="Wingdings" panose="05000000000000000000" pitchFamily="2" charset="2"/>
              <a:buNone/>
              <a:defRPr/>
            </a:pPr>
            <a:endParaRPr lang="en-US" altLang="zh-TW" dirty="0">
              <a:solidFill>
                <a:srgbClr val="FF0000"/>
              </a:solidFill>
              <a:latin typeface="標楷體" panose="03000509000000000000" pitchFamily="65" charset="-120"/>
              <a:ea typeface="標楷體" panose="03000509000000000000" pitchFamily="65" charset="-120"/>
              <a:sym typeface="Wingdings" panose="05000000000000000000" pitchFamily="2" charset="2"/>
            </a:endParaRPr>
          </a:p>
        </p:txBody>
      </p:sp>
      <p:sp>
        <p:nvSpPr>
          <p:cNvPr id="3" name="投影片編號版面配置區 2"/>
          <p:cNvSpPr>
            <a:spLocks noGrp="1"/>
          </p:cNvSpPr>
          <p:nvPr>
            <p:ph type="sldNum" sz="quarter" idx="12"/>
          </p:nvPr>
        </p:nvSpPr>
        <p:spPr/>
        <p:txBody>
          <a:bodyPr/>
          <a:lstStyle/>
          <a:p>
            <a:pPr algn="ctr"/>
            <a:fld id="{79B44AEE-BA3D-4760-80D7-75703F0B2E6D}" type="slidenum">
              <a:rPr lang="zh-TW" altLang="en-US" sz="1400" smtClean="0">
                <a:solidFill>
                  <a:schemeClr val="tx1"/>
                </a:solidFill>
              </a:rPr>
              <a:pPr algn="ctr"/>
              <a:t>24</a:t>
            </a:fld>
            <a:endParaRPr lang="zh-TW" altLang="en-US" sz="1400" dirty="0">
              <a:solidFill>
                <a:schemeClr val="tx1"/>
              </a:solidFill>
            </a:endParaRPr>
          </a:p>
        </p:txBody>
      </p:sp>
      <p:pic>
        <p:nvPicPr>
          <p:cNvPr id="8" name="圖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502" y="20253"/>
            <a:ext cx="4013867" cy="852583"/>
          </a:xfrm>
          <a:prstGeom prst="rect">
            <a:avLst/>
          </a:prstGeom>
        </p:spPr>
      </p:pic>
      <p:sp>
        <p:nvSpPr>
          <p:cNvPr id="9" name="內容版面配置區 4"/>
          <p:cNvSpPr txBox="1">
            <a:spLocks/>
          </p:cNvSpPr>
          <p:nvPr/>
        </p:nvSpPr>
        <p:spPr>
          <a:xfrm>
            <a:off x="556928" y="1713293"/>
            <a:ext cx="10989450" cy="48256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endParaRPr lang="en-US" altLang="zh-TW" dirty="0" smtClean="0"/>
          </a:p>
          <a:p>
            <a:pPr marL="0" indent="0">
              <a:buFont typeface="Wingdings" panose="05000000000000000000" pitchFamily="2" charset="2"/>
              <a:buNone/>
              <a:defRPr/>
            </a:pPr>
            <a:endParaRPr lang="en-US" altLang="zh-TW" sz="2000" dirty="0" smtClean="0"/>
          </a:p>
          <a:p>
            <a:pPr marL="0" indent="0">
              <a:buFont typeface="Wingdings" panose="05000000000000000000" pitchFamily="2" charset="2"/>
              <a:buNone/>
              <a:defRPr/>
            </a:pPr>
            <a:endParaRPr lang="en-US" altLang="zh-TW" dirty="0" smtClean="0"/>
          </a:p>
          <a:p>
            <a:pPr marL="0" indent="0">
              <a:buFont typeface="Wingdings" panose="05000000000000000000" pitchFamily="2" charset="2"/>
              <a:buNone/>
              <a:defRPr/>
            </a:pPr>
            <a:endParaRPr lang="zh-TW" altLang="en-US" dirty="0"/>
          </a:p>
        </p:txBody>
      </p:sp>
    </p:spTree>
    <p:extLst>
      <p:ext uri="{BB962C8B-B14F-4D97-AF65-F5344CB8AC3E}">
        <p14:creationId xmlns:p14="http://schemas.microsoft.com/office/powerpoint/2010/main" val="117283305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338349" y="446544"/>
            <a:ext cx="10515600" cy="1325563"/>
          </a:xfrm>
        </p:spPr>
        <p:txBody>
          <a:bodyPr>
            <a:noAutofit/>
          </a:bodyPr>
          <a:lstStyle/>
          <a:p>
            <a:pPr algn="ctr"/>
            <a:r>
              <a:rPr lang="zh-TW" altLang="en-US" sz="4000" b="1" dirty="0">
                <a:latin typeface="標楷體" panose="03000509000000000000" pitchFamily="65" charset="-120"/>
                <a:ea typeface="標楷體" panose="03000509000000000000" pitchFamily="65" charset="-120"/>
              </a:rPr>
              <a:t>二、政府支出憑證處理要點</a:t>
            </a:r>
            <a:r>
              <a:rPr lang="en-US" altLang="zh-TW" sz="4000" b="1" dirty="0">
                <a:latin typeface="標楷體" panose="03000509000000000000" pitchFamily="65" charset="-120"/>
                <a:ea typeface="標楷體" panose="03000509000000000000" pitchFamily="65" charset="-120"/>
              </a:rPr>
              <a:t>(</a:t>
            </a:r>
            <a:r>
              <a:rPr lang="en-US" altLang="zh-TW" sz="4000" b="1" dirty="0" smtClean="0">
                <a:latin typeface="標楷體" panose="03000509000000000000" pitchFamily="65" charset="-120"/>
                <a:ea typeface="標楷體" panose="03000509000000000000" pitchFamily="65" charset="-120"/>
              </a:rPr>
              <a:t>15/15)</a:t>
            </a:r>
            <a:endParaRPr lang="zh-TW" altLang="en-US" sz="4000" b="1" dirty="0">
              <a:latin typeface="標楷體" panose="03000509000000000000" pitchFamily="65" charset="-120"/>
              <a:ea typeface="標楷體" panose="03000509000000000000" pitchFamily="65" charset="-120"/>
            </a:endParaRPr>
          </a:p>
        </p:txBody>
      </p:sp>
      <p:sp>
        <p:nvSpPr>
          <p:cNvPr id="4" name="文字版面配置區 3"/>
          <p:cNvSpPr>
            <a:spLocks noGrp="1"/>
          </p:cNvSpPr>
          <p:nvPr>
            <p:ph idx="1"/>
          </p:nvPr>
        </p:nvSpPr>
        <p:spPr>
          <a:xfrm>
            <a:off x="357447" y="1378330"/>
            <a:ext cx="11496502" cy="4527047"/>
          </a:xfrm>
        </p:spPr>
        <p:txBody>
          <a:bodyPr>
            <a:normAutofit lnSpcReduction="10000"/>
          </a:bodyPr>
          <a:lstStyle/>
          <a:p>
            <a:pPr marL="0" indent="0">
              <a:buNone/>
              <a:defRPr/>
            </a:pPr>
            <a:r>
              <a:rPr lang="zh-TW" altLang="en-US" dirty="0">
                <a:latin typeface="標楷體" panose="03000509000000000000" pitchFamily="65" charset="-120"/>
                <a:ea typeface="標楷體" panose="03000509000000000000" pitchFamily="65" charset="-120"/>
              </a:rPr>
              <a:t>支出憑證之處理及審核</a:t>
            </a:r>
            <a:endParaRPr lang="en-US" altLang="zh-TW" dirty="0">
              <a:latin typeface="標楷體" panose="03000509000000000000" pitchFamily="65" charset="-120"/>
              <a:ea typeface="標楷體" panose="03000509000000000000" pitchFamily="65" charset="-120"/>
            </a:endParaRPr>
          </a:p>
          <a:p>
            <a:pPr marL="0" indent="0">
              <a:buFont typeface="Wingdings" panose="05000000000000000000" pitchFamily="2" charset="2"/>
              <a:buNone/>
              <a:defRPr/>
            </a:pPr>
            <a:r>
              <a:rPr lang="en-US" altLang="zh-TW" dirty="0">
                <a:latin typeface="標楷體" panose="03000509000000000000" pitchFamily="65" charset="-120"/>
                <a:ea typeface="標楷體" panose="03000509000000000000" pitchFamily="65" charset="-120"/>
              </a:rPr>
              <a:t>4.</a:t>
            </a:r>
            <a:r>
              <a:rPr lang="zh-TW" altLang="en-US" b="1" dirty="0">
                <a:solidFill>
                  <a:srgbClr val="FF0000"/>
                </a:solidFill>
                <a:latin typeface="標楷體" panose="03000509000000000000" pitchFamily="65" charset="-120"/>
                <a:ea typeface="標楷體" panose="03000509000000000000" pitchFamily="65" charset="-120"/>
              </a:rPr>
              <a:t>數計畫或科目共同分攤</a:t>
            </a:r>
            <a:r>
              <a:rPr lang="zh-TW" altLang="en-US" dirty="0">
                <a:latin typeface="標楷體" panose="03000509000000000000" pitchFamily="65" charset="-120"/>
                <a:ea typeface="標楷體" panose="03000509000000000000" pitchFamily="65" charset="-120"/>
              </a:rPr>
              <a:t>之支付款項，須分別開立傳票，且其支出憑證</a:t>
            </a:r>
            <a:endParaRPr lang="en-US" altLang="zh-TW" dirty="0">
              <a:latin typeface="標楷體" panose="03000509000000000000" pitchFamily="65" charset="-120"/>
              <a:ea typeface="標楷體" panose="03000509000000000000" pitchFamily="65" charset="-120"/>
            </a:endParaRPr>
          </a:p>
          <a:p>
            <a:pPr marL="0" indent="0">
              <a:buFont typeface="Wingdings" panose="05000000000000000000" pitchFamily="2" charset="2"/>
              <a:buNone/>
              <a:defRPr/>
            </a:pPr>
            <a:r>
              <a:rPr lang="zh-TW" altLang="en-US" dirty="0">
                <a:latin typeface="標楷體" panose="03000509000000000000" pitchFamily="65" charset="-120"/>
                <a:ea typeface="標楷體" panose="03000509000000000000" pitchFamily="65" charset="-120"/>
              </a:rPr>
              <a:t>  不能分割者，應加具</a:t>
            </a:r>
            <a:r>
              <a:rPr lang="zh-TW" altLang="en-US" b="1" dirty="0">
                <a:latin typeface="標楷體" panose="03000509000000000000" pitchFamily="65" charset="-120"/>
                <a:ea typeface="標楷體" panose="03000509000000000000" pitchFamily="65" charset="-120"/>
                <a:hlinkClick r:id="rId2" action="ppaction://hlinkfile"/>
              </a:rPr>
              <a:t>支出科目分攤表</a:t>
            </a:r>
            <a:r>
              <a:rPr lang="zh-TW" altLang="en-US" dirty="0">
                <a:latin typeface="標楷體" panose="03000509000000000000" pitchFamily="65" charset="-120"/>
                <a:ea typeface="標楷體" panose="03000509000000000000" pitchFamily="65" charset="-120"/>
              </a:rPr>
              <a:t>。</a:t>
            </a:r>
            <a:endParaRPr lang="en-US" altLang="zh-TW" dirty="0">
              <a:latin typeface="標楷體" panose="03000509000000000000" pitchFamily="65" charset="-120"/>
              <a:ea typeface="標楷體" panose="03000509000000000000" pitchFamily="65" charset="-120"/>
            </a:endParaRPr>
          </a:p>
          <a:p>
            <a:pPr marL="0" indent="0">
              <a:buFont typeface="Wingdings" panose="05000000000000000000" pitchFamily="2" charset="2"/>
              <a:buNone/>
              <a:defRPr/>
            </a:pPr>
            <a:r>
              <a:rPr lang="en-US" altLang="zh-TW" dirty="0">
                <a:latin typeface="標楷體" panose="03000509000000000000" pitchFamily="65" charset="-120"/>
                <a:ea typeface="標楷體" panose="03000509000000000000" pitchFamily="65" charset="-120"/>
              </a:rPr>
              <a:t>5.</a:t>
            </a:r>
            <a:r>
              <a:rPr lang="zh-TW" altLang="en-US" b="1" dirty="0">
                <a:solidFill>
                  <a:srgbClr val="FF0000"/>
                </a:solidFill>
                <a:latin typeface="標楷體" panose="03000509000000000000" pitchFamily="65" charset="-120"/>
                <a:ea typeface="標楷體" panose="03000509000000000000" pitchFamily="65" charset="-120"/>
              </a:rPr>
              <a:t>數機關分攤</a:t>
            </a:r>
            <a:r>
              <a:rPr lang="zh-TW" altLang="en-US" dirty="0">
                <a:latin typeface="標楷體" panose="03000509000000000000" pitchFamily="65" charset="-120"/>
                <a:ea typeface="標楷體" panose="03000509000000000000" pitchFamily="65" charset="-120"/>
              </a:rPr>
              <a:t>之支付款項，其支出憑證無法分割者，依下列方式辦理：</a:t>
            </a:r>
          </a:p>
          <a:p>
            <a:pPr marL="0" indent="0">
              <a:buFont typeface="Wingdings" panose="05000000000000000000" pitchFamily="2" charset="2"/>
              <a:buNone/>
              <a:defRPr/>
            </a:pPr>
            <a:r>
              <a:rPr lang="zh-TW" altLang="en-US" dirty="0">
                <a:latin typeface="標楷體" panose="03000509000000000000" pitchFamily="65" charset="-120"/>
                <a:ea typeface="標楷體" panose="03000509000000000000" pitchFamily="65" charset="-120"/>
              </a:rPr>
              <a:t> （</a:t>
            </a:r>
            <a:r>
              <a:rPr lang="en-US" altLang="zh-TW" dirty="0">
                <a:latin typeface="標楷體" panose="03000509000000000000" pitchFamily="65" charset="-120"/>
                <a:ea typeface="標楷體" panose="03000509000000000000" pitchFamily="65" charset="-120"/>
              </a:rPr>
              <a:t>1</a:t>
            </a:r>
            <a:r>
              <a:rPr lang="zh-TW" altLang="en-US" dirty="0">
                <a:latin typeface="標楷體" panose="03000509000000000000" pitchFamily="65" charset="-120"/>
                <a:ea typeface="標楷體" panose="03000509000000000000" pitchFamily="65" charset="-120"/>
              </a:rPr>
              <a:t>）由主辦機關支付廠商者，支出憑證應加具</a:t>
            </a:r>
            <a:r>
              <a:rPr lang="zh-TW" altLang="en-US" b="1" dirty="0">
                <a:solidFill>
                  <a:schemeClr val="accent2"/>
                </a:solidFill>
                <a:latin typeface="標楷體" panose="03000509000000000000" pitchFamily="65" charset="-120"/>
                <a:ea typeface="標楷體" panose="03000509000000000000" pitchFamily="65" charset="-120"/>
                <a:hlinkClick r:id="rId3" action="ppaction://hlinkfile"/>
              </a:rPr>
              <a:t>支出機關分攤表</a:t>
            </a:r>
            <a:r>
              <a:rPr lang="zh-TW" altLang="en-US" dirty="0">
                <a:latin typeface="標楷體" panose="03000509000000000000" pitchFamily="65" charset="-120"/>
                <a:ea typeface="標楷體" panose="03000509000000000000" pitchFamily="65" charset="-120"/>
              </a:rPr>
              <a:t>，其他</a:t>
            </a:r>
            <a:endParaRPr lang="en-US" altLang="zh-TW" dirty="0">
              <a:latin typeface="標楷體" panose="03000509000000000000" pitchFamily="65" charset="-120"/>
              <a:ea typeface="標楷體" panose="03000509000000000000" pitchFamily="65" charset="-120"/>
            </a:endParaRPr>
          </a:p>
          <a:p>
            <a:pPr marL="0" indent="0">
              <a:buFont typeface="Wingdings" panose="05000000000000000000" pitchFamily="2" charset="2"/>
              <a:buNone/>
              <a:defRPr/>
            </a:pPr>
            <a:r>
              <a:rPr lang="zh-TW" altLang="en-US" dirty="0">
                <a:latin typeface="標楷體" panose="03000509000000000000" pitchFamily="65" charset="-120"/>
                <a:ea typeface="標楷體" panose="03000509000000000000" pitchFamily="65" charset="-120"/>
              </a:rPr>
              <a:t>      各分攤機關應檢附主辦機關出具之收據及支出機關分攤表或載明 </a:t>
            </a:r>
            <a:endParaRPr lang="en-US" altLang="zh-TW" dirty="0">
              <a:latin typeface="標楷體" panose="03000509000000000000" pitchFamily="65" charset="-120"/>
              <a:ea typeface="標楷體" panose="03000509000000000000" pitchFamily="65" charset="-120"/>
            </a:endParaRPr>
          </a:p>
          <a:p>
            <a:pPr marL="0" indent="0">
              <a:buFont typeface="Wingdings" panose="05000000000000000000" pitchFamily="2" charset="2"/>
              <a:buNone/>
              <a:defRPr/>
            </a:pPr>
            <a:r>
              <a:rPr lang="zh-TW" altLang="en-US" dirty="0">
                <a:latin typeface="標楷體" panose="03000509000000000000" pitchFamily="65" charset="-120"/>
                <a:ea typeface="標楷體" panose="03000509000000000000" pitchFamily="65" charset="-120"/>
              </a:rPr>
              <a:t>      其內容之公文。</a:t>
            </a:r>
          </a:p>
          <a:p>
            <a:pPr marL="0" indent="0">
              <a:buFont typeface="Wingdings" panose="05000000000000000000" pitchFamily="2" charset="2"/>
              <a:buNone/>
              <a:defRPr/>
            </a:pPr>
            <a:r>
              <a:rPr lang="zh-TW" altLang="en-US" dirty="0">
                <a:latin typeface="標楷體" panose="03000509000000000000" pitchFamily="65" charset="-120"/>
                <a:ea typeface="標楷體" panose="03000509000000000000" pitchFamily="65" charset="-120"/>
              </a:rPr>
              <a:t> （</a:t>
            </a:r>
            <a:r>
              <a:rPr lang="en-US" altLang="zh-TW" dirty="0">
                <a:latin typeface="標楷體" panose="03000509000000000000" pitchFamily="65" charset="-120"/>
                <a:ea typeface="標楷體" panose="03000509000000000000" pitchFamily="65" charset="-120"/>
              </a:rPr>
              <a:t>2</a:t>
            </a:r>
            <a:r>
              <a:rPr lang="zh-TW" altLang="en-US" dirty="0">
                <a:latin typeface="標楷體" panose="03000509000000000000" pitchFamily="65" charset="-120"/>
                <a:ea typeface="標楷體" panose="03000509000000000000" pitchFamily="65" charset="-120"/>
              </a:rPr>
              <a:t>）由分攤機關分別支付廠商者，除主辦機關免出具收據外，其餘仍</a:t>
            </a:r>
            <a:endParaRPr lang="en-US" altLang="zh-TW" dirty="0">
              <a:latin typeface="標楷體" panose="03000509000000000000" pitchFamily="65" charset="-120"/>
              <a:ea typeface="標楷體" panose="03000509000000000000" pitchFamily="65" charset="-120"/>
            </a:endParaRPr>
          </a:p>
          <a:p>
            <a:pPr marL="0" indent="0">
              <a:buFont typeface="Wingdings" panose="05000000000000000000" pitchFamily="2" charset="2"/>
              <a:buNone/>
              <a:defRPr/>
            </a:pPr>
            <a:r>
              <a:rPr lang="zh-TW" altLang="en-US" dirty="0">
                <a:latin typeface="標楷體" panose="03000509000000000000" pitchFamily="65" charset="-120"/>
                <a:ea typeface="標楷體" panose="03000509000000000000" pitchFamily="65" charset="-120"/>
              </a:rPr>
              <a:t>      依前款規定辦理。</a:t>
            </a:r>
          </a:p>
          <a:p>
            <a:pPr marL="0" indent="0">
              <a:buFont typeface="Wingdings" panose="05000000000000000000" pitchFamily="2" charset="2"/>
              <a:buNone/>
              <a:defRPr/>
            </a:pPr>
            <a:endParaRPr lang="en-US" altLang="zh-TW" dirty="0">
              <a:solidFill>
                <a:srgbClr val="FF0000"/>
              </a:solidFill>
              <a:latin typeface="標楷體" panose="03000509000000000000" pitchFamily="65" charset="-120"/>
              <a:ea typeface="標楷體" panose="03000509000000000000" pitchFamily="65" charset="-120"/>
              <a:sym typeface="Wingdings" panose="05000000000000000000" pitchFamily="2" charset="2"/>
            </a:endParaRPr>
          </a:p>
        </p:txBody>
      </p:sp>
      <p:sp>
        <p:nvSpPr>
          <p:cNvPr id="3" name="投影片編號版面配置區 2"/>
          <p:cNvSpPr>
            <a:spLocks noGrp="1"/>
          </p:cNvSpPr>
          <p:nvPr>
            <p:ph type="sldNum" sz="quarter" idx="12"/>
          </p:nvPr>
        </p:nvSpPr>
        <p:spPr/>
        <p:txBody>
          <a:bodyPr/>
          <a:lstStyle/>
          <a:p>
            <a:pPr algn="ctr"/>
            <a:fld id="{79B44AEE-BA3D-4760-80D7-75703F0B2E6D}" type="slidenum">
              <a:rPr lang="zh-TW" altLang="en-US" sz="1400" smtClean="0">
                <a:solidFill>
                  <a:schemeClr val="tx1"/>
                </a:solidFill>
              </a:rPr>
              <a:pPr algn="ctr"/>
              <a:t>25</a:t>
            </a:fld>
            <a:endParaRPr lang="zh-TW" altLang="en-US" sz="1400" dirty="0">
              <a:solidFill>
                <a:schemeClr val="tx1"/>
              </a:solidFill>
            </a:endParaRPr>
          </a:p>
        </p:txBody>
      </p:sp>
      <p:pic>
        <p:nvPicPr>
          <p:cNvPr id="8" name="圖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502" y="20253"/>
            <a:ext cx="4013867" cy="852583"/>
          </a:xfrm>
          <a:prstGeom prst="rect">
            <a:avLst/>
          </a:prstGeom>
        </p:spPr>
      </p:pic>
      <p:sp>
        <p:nvSpPr>
          <p:cNvPr id="9" name="內容版面配置區 4"/>
          <p:cNvSpPr txBox="1">
            <a:spLocks/>
          </p:cNvSpPr>
          <p:nvPr/>
        </p:nvSpPr>
        <p:spPr>
          <a:xfrm>
            <a:off x="556928" y="1713293"/>
            <a:ext cx="10989450" cy="48256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endParaRPr lang="en-US" altLang="zh-TW" dirty="0" smtClean="0"/>
          </a:p>
          <a:p>
            <a:pPr marL="0" indent="0">
              <a:buFont typeface="Wingdings" panose="05000000000000000000" pitchFamily="2" charset="2"/>
              <a:buNone/>
              <a:defRPr/>
            </a:pPr>
            <a:endParaRPr lang="en-US" altLang="zh-TW" sz="2000" dirty="0" smtClean="0"/>
          </a:p>
          <a:p>
            <a:pPr marL="0" indent="0">
              <a:buFont typeface="Wingdings" panose="05000000000000000000" pitchFamily="2" charset="2"/>
              <a:buNone/>
              <a:defRPr/>
            </a:pPr>
            <a:endParaRPr lang="en-US" altLang="zh-TW" dirty="0" smtClean="0"/>
          </a:p>
          <a:p>
            <a:pPr marL="0" indent="0">
              <a:buFont typeface="Wingdings" panose="05000000000000000000" pitchFamily="2" charset="2"/>
              <a:buNone/>
              <a:defRPr/>
            </a:pPr>
            <a:endParaRPr lang="zh-TW" altLang="en-US" dirty="0"/>
          </a:p>
        </p:txBody>
      </p:sp>
    </p:spTree>
    <p:extLst>
      <p:ext uri="{BB962C8B-B14F-4D97-AF65-F5344CB8AC3E}">
        <p14:creationId xmlns:p14="http://schemas.microsoft.com/office/powerpoint/2010/main" val="424698438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838200" y="632070"/>
            <a:ext cx="10515600" cy="1325563"/>
          </a:xfrm>
        </p:spPr>
        <p:txBody>
          <a:bodyPr>
            <a:noAutofit/>
          </a:bodyPr>
          <a:lstStyle/>
          <a:p>
            <a:pPr algn="ctr"/>
            <a:r>
              <a:rPr lang="zh-TW" altLang="en-US" sz="4000" b="1" dirty="0">
                <a:latin typeface="標楷體" panose="03000509000000000000" pitchFamily="65" charset="-120"/>
                <a:ea typeface="標楷體" panose="03000509000000000000" pitchFamily="65" charset="-120"/>
              </a:rPr>
              <a:t>三</a:t>
            </a:r>
            <a:r>
              <a:rPr lang="zh-TW" altLang="en-US" sz="4000" b="1" dirty="0" smtClean="0">
                <a:latin typeface="標楷體" panose="03000509000000000000" pitchFamily="65" charset="-120"/>
                <a:ea typeface="標楷體" panose="03000509000000000000" pitchFamily="65" charset="-120"/>
              </a:rPr>
              <a:t>、其他宣導事項</a:t>
            </a:r>
            <a:r>
              <a:rPr lang="en-US" altLang="zh-TW" sz="4000" b="1" dirty="0" smtClean="0">
                <a:latin typeface="標楷體" panose="03000509000000000000" pitchFamily="65" charset="-120"/>
                <a:ea typeface="標楷體" panose="03000509000000000000" pitchFamily="65" charset="-120"/>
              </a:rPr>
              <a:t>(1/4)</a:t>
            </a:r>
            <a:endParaRPr lang="zh-TW" altLang="en-US" sz="4000" b="1" dirty="0">
              <a:latin typeface="標楷體" panose="03000509000000000000" pitchFamily="65" charset="-120"/>
              <a:ea typeface="標楷體" panose="03000509000000000000" pitchFamily="65" charset="-120"/>
            </a:endParaRPr>
          </a:p>
        </p:txBody>
      </p:sp>
      <p:sp>
        <p:nvSpPr>
          <p:cNvPr id="3" name="投影片編號版面配置區 2"/>
          <p:cNvSpPr>
            <a:spLocks noGrp="1"/>
          </p:cNvSpPr>
          <p:nvPr>
            <p:ph type="sldNum" sz="quarter" idx="12"/>
          </p:nvPr>
        </p:nvSpPr>
        <p:spPr/>
        <p:txBody>
          <a:bodyPr/>
          <a:lstStyle/>
          <a:p>
            <a:pPr algn="ctr"/>
            <a:fld id="{79B44AEE-BA3D-4760-80D7-75703F0B2E6D}" type="slidenum">
              <a:rPr lang="zh-TW" altLang="en-US" sz="1400" smtClean="0">
                <a:solidFill>
                  <a:schemeClr val="tx1"/>
                </a:solidFill>
              </a:rPr>
              <a:pPr algn="ctr"/>
              <a:t>26</a:t>
            </a:fld>
            <a:endParaRPr lang="zh-TW" altLang="en-US" sz="1400" dirty="0">
              <a:solidFill>
                <a:schemeClr val="tx1"/>
              </a:solidFill>
            </a:endParaRPr>
          </a:p>
        </p:txBody>
      </p:sp>
      <p:sp>
        <p:nvSpPr>
          <p:cNvPr id="4" name="文字版面配置區 3"/>
          <p:cNvSpPr>
            <a:spLocks noGrp="1"/>
          </p:cNvSpPr>
          <p:nvPr>
            <p:ph type="body" idx="4294967295"/>
          </p:nvPr>
        </p:nvSpPr>
        <p:spPr>
          <a:xfrm>
            <a:off x="0" y="1681163"/>
            <a:ext cx="5157788" cy="823912"/>
          </a:xfrm>
        </p:spPr>
        <p:txBody>
          <a:bodyPr/>
          <a:lstStyle/>
          <a:p>
            <a:pPr marL="0" lvl="0" indent="0">
              <a:buNone/>
            </a:pPr>
            <a:endParaRPr kumimoji="1" lang="zh-TW" altLang="en-US" dirty="0" smtClean="0">
              <a:solidFill>
                <a:srgbClr val="000000"/>
              </a:solidFill>
              <a:latin typeface="標楷體" pitchFamily="65" charset="-120"/>
              <a:ea typeface="標楷體" pitchFamily="65" charset="-120"/>
              <a:cs typeface="Times New Roman" pitchFamily="18" charset="0"/>
            </a:endParaRPr>
          </a:p>
          <a:p>
            <a:endParaRPr lang="zh-TW" altLang="en-US" dirty="0"/>
          </a:p>
        </p:txBody>
      </p:sp>
      <p:pic>
        <p:nvPicPr>
          <p:cNvPr id="8" name="圖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5787"/>
            <a:ext cx="4013867" cy="1052968"/>
          </a:xfrm>
          <a:prstGeom prst="rect">
            <a:avLst/>
          </a:prstGeom>
        </p:spPr>
      </p:pic>
      <p:sp>
        <p:nvSpPr>
          <p:cNvPr id="9" name="內容版面配置區 4"/>
          <p:cNvSpPr txBox="1">
            <a:spLocks/>
          </p:cNvSpPr>
          <p:nvPr/>
        </p:nvSpPr>
        <p:spPr>
          <a:xfrm>
            <a:off x="1909762" y="1713293"/>
            <a:ext cx="8935021" cy="48256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endParaRPr lang="en-US" altLang="zh-TW" dirty="0" smtClean="0"/>
          </a:p>
          <a:p>
            <a:pPr marL="0" indent="0">
              <a:buFont typeface="Wingdings" panose="05000000000000000000" pitchFamily="2" charset="2"/>
              <a:buNone/>
              <a:defRPr/>
            </a:pPr>
            <a:endParaRPr lang="en-US" altLang="zh-TW" sz="2000" dirty="0" smtClean="0"/>
          </a:p>
          <a:p>
            <a:pPr marL="0" indent="0">
              <a:buFont typeface="Wingdings" panose="05000000000000000000" pitchFamily="2" charset="2"/>
              <a:buNone/>
              <a:defRPr/>
            </a:pPr>
            <a:endParaRPr lang="en-US" altLang="zh-TW" dirty="0" smtClean="0"/>
          </a:p>
          <a:p>
            <a:pPr marL="0" indent="0">
              <a:buFont typeface="Wingdings" panose="05000000000000000000" pitchFamily="2" charset="2"/>
              <a:buNone/>
              <a:defRPr/>
            </a:pPr>
            <a:endParaRPr lang="zh-TW" altLang="en-US" dirty="0"/>
          </a:p>
        </p:txBody>
      </p:sp>
      <p:sp>
        <p:nvSpPr>
          <p:cNvPr id="13" name="內容版面配置區 4"/>
          <p:cNvSpPr txBox="1">
            <a:spLocks/>
          </p:cNvSpPr>
          <p:nvPr/>
        </p:nvSpPr>
        <p:spPr>
          <a:xfrm>
            <a:off x="503238" y="1681110"/>
            <a:ext cx="11167652" cy="485780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defRPr/>
            </a:pPr>
            <a:r>
              <a:rPr lang="zh-TW" altLang="en-US" dirty="0" smtClean="0">
                <a:latin typeface="標楷體" panose="03000509000000000000" pitchFamily="65" charset="-120"/>
                <a:ea typeface="標楷體" panose="03000509000000000000" pitchFamily="65" charset="-120"/>
              </a:rPr>
              <a:t>本校統一編號：</a:t>
            </a:r>
            <a:r>
              <a:rPr lang="en-US" altLang="zh-TW" b="1" dirty="0" smtClean="0">
                <a:solidFill>
                  <a:srgbClr val="FF0000"/>
                </a:solidFill>
                <a:latin typeface="標楷體" panose="03000509000000000000" pitchFamily="65" charset="-120"/>
                <a:ea typeface="標楷體" panose="03000509000000000000" pitchFamily="65" charset="-120"/>
              </a:rPr>
              <a:t>03813207</a:t>
            </a:r>
          </a:p>
          <a:p>
            <a:pPr>
              <a:buFont typeface="Wingdings" panose="05000000000000000000" pitchFamily="2" charset="2"/>
              <a:buChar char="Ø"/>
              <a:defRPr/>
            </a:pPr>
            <a:r>
              <a:rPr lang="zh-TW" altLang="en-US" dirty="0" smtClean="0">
                <a:latin typeface="標楷體" panose="03000509000000000000" pitchFamily="65" charset="-120"/>
                <a:ea typeface="標楷體" panose="03000509000000000000" pitchFamily="65" charset="-120"/>
              </a:rPr>
              <a:t>本校校名：</a:t>
            </a:r>
            <a:r>
              <a:rPr lang="zh-TW" altLang="en-US" b="1" dirty="0" smtClean="0">
                <a:solidFill>
                  <a:srgbClr val="0000FF"/>
                </a:solidFill>
                <a:latin typeface="標楷體" panose="03000509000000000000" pitchFamily="65" charset="-120"/>
                <a:ea typeface="標楷體" panose="03000509000000000000" pitchFamily="65" charset="-120"/>
              </a:rPr>
              <a:t>國立臺灣戲曲學院</a:t>
            </a:r>
            <a:endParaRPr lang="en-US" altLang="zh-TW" b="1" dirty="0" smtClean="0">
              <a:solidFill>
                <a:srgbClr val="0000FF"/>
              </a:solidFill>
              <a:latin typeface="標楷體" panose="03000509000000000000" pitchFamily="65" charset="-120"/>
              <a:ea typeface="標楷體" panose="03000509000000000000" pitchFamily="65" charset="-120"/>
            </a:endParaRPr>
          </a:p>
          <a:p>
            <a:pPr marL="0" indent="0">
              <a:buFont typeface="Wingdings" panose="05000000000000000000" pitchFamily="2" charset="2"/>
              <a:buNone/>
              <a:defRPr/>
            </a:pPr>
            <a:endParaRPr lang="en-US" altLang="zh-TW" b="1" dirty="0" smtClean="0">
              <a:solidFill>
                <a:schemeClr val="accent6"/>
              </a:solidFill>
              <a:latin typeface="標楷體" panose="03000509000000000000" pitchFamily="65" charset="-120"/>
              <a:ea typeface="標楷體" panose="03000509000000000000" pitchFamily="65" charset="-120"/>
            </a:endParaRPr>
          </a:p>
          <a:p>
            <a:pPr marL="0" indent="0">
              <a:buFont typeface="Wingdings" panose="05000000000000000000" pitchFamily="2" charset="2"/>
              <a:buNone/>
              <a:defRPr/>
            </a:pPr>
            <a:endParaRPr lang="en-US" altLang="zh-TW" b="1" dirty="0" smtClean="0">
              <a:solidFill>
                <a:schemeClr val="accent6"/>
              </a:solidFill>
              <a:latin typeface="標楷體" panose="03000509000000000000" pitchFamily="65" charset="-120"/>
              <a:ea typeface="標楷體" panose="03000509000000000000" pitchFamily="65" charset="-120"/>
            </a:endParaRPr>
          </a:p>
          <a:p>
            <a:pPr marL="0" indent="0">
              <a:buFont typeface="Wingdings" panose="05000000000000000000" pitchFamily="2" charset="2"/>
              <a:buNone/>
              <a:defRPr/>
            </a:pPr>
            <a:endParaRPr lang="en-US" altLang="zh-TW" b="1" dirty="0" smtClean="0">
              <a:solidFill>
                <a:schemeClr val="accent6"/>
              </a:solidFill>
              <a:latin typeface="標楷體" panose="03000509000000000000" pitchFamily="65" charset="-120"/>
              <a:ea typeface="標楷體" panose="03000509000000000000" pitchFamily="65" charset="-120"/>
            </a:endParaRPr>
          </a:p>
          <a:p>
            <a:pPr marL="0" indent="0">
              <a:buFont typeface="Wingdings" panose="05000000000000000000" pitchFamily="2" charset="2"/>
              <a:buNone/>
              <a:defRPr/>
            </a:pPr>
            <a:endParaRPr lang="en-US" altLang="zh-TW" b="1" dirty="0" smtClean="0">
              <a:solidFill>
                <a:schemeClr val="accent6"/>
              </a:solidFill>
              <a:latin typeface="標楷體" panose="03000509000000000000" pitchFamily="65" charset="-120"/>
              <a:ea typeface="標楷體" panose="03000509000000000000" pitchFamily="65" charset="-120"/>
            </a:endParaRPr>
          </a:p>
          <a:p>
            <a:pPr>
              <a:buFont typeface="Wingdings" panose="05000000000000000000" pitchFamily="2" charset="2"/>
              <a:buChar char="Ø"/>
              <a:defRPr/>
            </a:pPr>
            <a:r>
              <a:rPr lang="zh-TW" altLang="en-US" dirty="0" smtClean="0">
                <a:latin typeface="標楷體" panose="03000509000000000000" pitchFamily="65" charset="-120"/>
                <a:ea typeface="標楷體" panose="03000509000000000000" pitchFamily="65" charset="-120"/>
              </a:rPr>
              <a:t>財政部</a:t>
            </a:r>
            <a:r>
              <a:rPr lang="en-US" altLang="zh-TW" dirty="0" smtClean="0">
                <a:latin typeface="標楷體" panose="03000509000000000000" pitchFamily="65" charset="-120"/>
                <a:ea typeface="標楷體" panose="03000509000000000000" pitchFamily="65" charset="-120"/>
              </a:rPr>
              <a:t>100</a:t>
            </a:r>
            <a:r>
              <a:rPr lang="zh-TW" altLang="en-US" dirty="0" smtClean="0">
                <a:latin typeface="標楷體" panose="03000509000000000000" pitchFamily="65" charset="-120"/>
                <a:ea typeface="標楷體" panose="03000509000000000000" pitchFamily="65" charset="-120"/>
              </a:rPr>
              <a:t>年</a:t>
            </a:r>
            <a:r>
              <a:rPr lang="en-US" altLang="zh-TW" dirty="0" smtClean="0">
                <a:latin typeface="標楷體" panose="03000509000000000000" pitchFamily="65" charset="-120"/>
                <a:ea typeface="標楷體" panose="03000509000000000000" pitchFamily="65" charset="-120"/>
              </a:rPr>
              <a:t>8</a:t>
            </a:r>
            <a:r>
              <a:rPr lang="zh-TW" altLang="en-US" dirty="0" smtClean="0">
                <a:latin typeface="標楷體" panose="03000509000000000000" pitchFamily="65" charset="-120"/>
                <a:ea typeface="標楷體" panose="03000509000000000000" pitchFamily="65" charset="-120"/>
              </a:rPr>
              <a:t>月</a:t>
            </a:r>
            <a:r>
              <a:rPr lang="en-US" altLang="zh-TW" dirty="0" smtClean="0">
                <a:latin typeface="標楷體" panose="03000509000000000000" pitchFamily="65" charset="-120"/>
                <a:ea typeface="標楷體" panose="03000509000000000000" pitchFamily="65" charset="-120"/>
              </a:rPr>
              <a:t>24</a:t>
            </a:r>
            <a:r>
              <a:rPr lang="zh-TW" altLang="en-US" dirty="0" smtClean="0">
                <a:latin typeface="標楷體" panose="03000509000000000000" pitchFamily="65" charset="-120"/>
                <a:ea typeface="標楷體" panose="03000509000000000000" pitchFamily="65" charset="-120"/>
              </a:rPr>
              <a:t>日台財稅字</a:t>
            </a:r>
            <a:r>
              <a:rPr lang="en-US" altLang="zh-TW" dirty="0" smtClean="0">
                <a:latin typeface="標楷體" panose="03000509000000000000" pitchFamily="65" charset="-120"/>
                <a:ea typeface="標楷體" panose="03000509000000000000" pitchFamily="65" charset="-120"/>
              </a:rPr>
              <a:t>10000339490</a:t>
            </a:r>
            <a:r>
              <a:rPr lang="zh-TW" altLang="en-US" dirty="0" smtClean="0">
                <a:latin typeface="標楷體" panose="03000509000000000000" pitchFamily="65" charset="-120"/>
                <a:ea typeface="標楷體" panose="03000509000000000000" pitchFamily="65" charset="-120"/>
              </a:rPr>
              <a:t>號函示，審計部建議各級政府機關取具</a:t>
            </a:r>
            <a:r>
              <a:rPr lang="zh-TW" altLang="en-US" b="1" dirty="0" smtClean="0">
                <a:solidFill>
                  <a:srgbClr val="FF0000"/>
                </a:solidFill>
                <a:latin typeface="標楷體" panose="03000509000000000000" pitchFamily="65" charset="-120"/>
                <a:ea typeface="標楷體" panose="03000509000000000000" pitchFamily="65" charset="-120"/>
              </a:rPr>
              <a:t>普通收據</a:t>
            </a:r>
            <a:r>
              <a:rPr lang="zh-TW" altLang="en-US" dirty="0" smtClean="0">
                <a:latin typeface="標楷體" panose="03000509000000000000" pitchFamily="65" charset="-120"/>
                <a:ea typeface="標楷體" panose="03000509000000000000" pitchFamily="65" charset="-120"/>
              </a:rPr>
              <a:t>時，應注意運用</a:t>
            </a:r>
            <a:r>
              <a:rPr lang="zh-TW" altLang="en-US" dirty="0" smtClean="0">
                <a:solidFill>
                  <a:srgbClr val="0000FF"/>
                </a:solidFill>
                <a:latin typeface="標楷體" panose="03000509000000000000" pitchFamily="65" charset="-120"/>
                <a:ea typeface="標楷體" panose="03000509000000000000" pitchFamily="65" charset="-120"/>
              </a:rPr>
              <a:t>財政部稅務入口網之營業</a:t>
            </a:r>
            <a:r>
              <a:rPr lang="en-US" altLang="zh-TW" dirty="0" smtClean="0">
                <a:solidFill>
                  <a:srgbClr val="0000FF"/>
                </a:solidFill>
                <a:latin typeface="標楷體" panose="03000509000000000000" pitchFamily="65" charset="-120"/>
                <a:ea typeface="標楷體" panose="03000509000000000000" pitchFamily="65" charset="-120"/>
              </a:rPr>
              <a:t>(</a:t>
            </a:r>
            <a:r>
              <a:rPr lang="zh-TW" altLang="en-US" dirty="0" smtClean="0">
                <a:solidFill>
                  <a:srgbClr val="0000FF"/>
                </a:solidFill>
                <a:latin typeface="標楷體" panose="03000509000000000000" pitchFamily="65" charset="-120"/>
                <a:ea typeface="標楷體" panose="03000509000000000000" pitchFamily="65" charset="-120"/>
              </a:rPr>
              <a:t>稅籍</a:t>
            </a:r>
            <a:r>
              <a:rPr lang="en-US" altLang="zh-TW" dirty="0" smtClean="0">
                <a:solidFill>
                  <a:srgbClr val="0000FF"/>
                </a:solidFill>
                <a:latin typeface="標楷體" panose="03000509000000000000" pitchFamily="65" charset="-120"/>
                <a:ea typeface="標楷體" panose="03000509000000000000" pitchFamily="65" charset="-120"/>
              </a:rPr>
              <a:t>)</a:t>
            </a:r>
            <a:r>
              <a:rPr lang="zh-TW" altLang="en-US" dirty="0" smtClean="0">
                <a:solidFill>
                  <a:srgbClr val="0000FF"/>
                </a:solidFill>
                <a:latin typeface="標楷體" panose="03000509000000000000" pitchFamily="65" charset="-120"/>
                <a:ea typeface="標楷體" panose="03000509000000000000" pitchFamily="65" charset="-120"/>
              </a:rPr>
              <a:t>登記資料公示查詢系統 </a:t>
            </a:r>
            <a:r>
              <a:rPr lang="zh-TW" altLang="en-US" dirty="0" smtClean="0">
                <a:latin typeface="標楷體" panose="03000509000000000000" pitchFamily="65" charset="-120"/>
                <a:ea typeface="標楷體" panose="03000509000000000000" pitchFamily="65" charset="-120"/>
              </a:rPr>
              <a:t> </a:t>
            </a:r>
            <a:r>
              <a:rPr lang="en-US" altLang="zh-TW" dirty="0" smtClean="0">
                <a:latin typeface="標楷體" panose="03000509000000000000" pitchFamily="65" charset="-120"/>
                <a:ea typeface="標楷體" panose="03000509000000000000" pitchFamily="65" charset="-120"/>
              </a:rPr>
              <a:t>(</a:t>
            </a:r>
            <a:r>
              <a:rPr lang="en-US" altLang="zh-TW" sz="2000" b="1" u="sng" dirty="0">
                <a:solidFill>
                  <a:schemeClr val="tx2"/>
                </a:solidFill>
                <a:latin typeface="標楷體" panose="03000509000000000000" pitchFamily="65" charset="-120"/>
                <a:ea typeface="標楷體" panose="03000509000000000000" pitchFamily="65" charset="-120"/>
                <a:hlinkClick r:id="rId3"/>
              </a:rPr>
              <a:t>https://www.etax.nat.gov.tw/etwmain/web/ETW113W3</a:t>
            </a:r>
            <a:r>
              <a:rPr lang="en-US" altLang="zh-TW" dirty="0" smtClean="0">
                <a:latin typeface="標楷體" panose="03000509000000000000" pitchFamily="65" charset="-120"/>
                <a:ea typeface="標楷體" panose="03000509000000000000" pitchFamily="65" charset="-120"/>
              </a:rPr>
              <a:t>)</a:t>
            </a:r>
            <a:r>
              <a:rPr lang="zh-TW" altLang="en-US" dirty="0" smtClean="0">
                <a:latin typeface="標楷體" panose="03000509000000000000" pitchFamily="65" charset="-120"/>
                <a:ea typeface="標楷體" panose="03000509000000000000" pitchFamily="65" charset="-120"/>
              </a:rPr>
              <a:t>，避免取具不合法之憑證。</a:t>
            </a:r>
            <a:endParaRPr lang="en-US" altLang="zh-TW" dirty="0" smtClean="0">
              <a:latin typeface="標楷體" panose="03000509000000000000" pitchFamily="65" charset="-120"/>
              <a:ea typeface="標楷體" panose="03000509000000000000" pitchFamily="65" charset="-120"/>
            </a:endParaRPr>
          </a:p>
          <a:p>
            <a:pPr marL="0" indent="0">
              <a:buFont typeface="Wingdings" panose="05000000000000000000" pitchFamily="2" charset="2"/>
              <a:buNone/>
              <a:defRPr/>
            </a:pPr>
            <a:endParaRPr lang="zh-TW" altLang="en-US" sz="2000" dirty="0" smtClean="0"/>
          </a:p>
          <a:p>
            <a:pPr marL="0" indent="0">
              <a:buFont typeface="Wingdings" panose="05000000000000000000" pitchFamily="2" charset="2"/>
              <a:buNone/>
              <a:defRPr/>
            </a:pPr>
            <a:endParaRPr lang="en-US" altLang="zh-TW" dirty="0" smtClean="0"/>
          </a:p>
          <a:p>
            <a:pPr marL="0" indent="0">
              <a:buFont typeface="Wingdings" panose="05000000000000000000" pitchFamily="2" charset="2"/>
              <a:buNone/>
              <a:defRPr/>
            </a:pPr>
            <a:endParaRPr lang="zh-TW" altLang="en-US" sz="2000" dirty="0" smtClean="0"/>
          </a:p>
          <a:p>
            <a:pPr marL="0" indent="0">
              <a:buFont typeface="Wingdings" panose="05000000000000000000" pitchFamily="2" charset="2"/>
              <a:buNone/>
              <a:defRPr/>
            </a:pPr>
            <a:endParaRPr lang="zh-TW" altLang="en-US" sz="2000" dirty="0"/>
          </a:p>
        </p:txBody>
      </p:sp>
      <p:sp>
        <p:nvSpPr>
          <p:cNvPr id="18" name="爆炸 2 17"/>
          <p:cNvSpPr>
            <a:spLocks noChangeArrowheads="1"/>
          </p:cNvSpPr>
          <p:nvPr/>
        </p:nvSpPr>
        <p:spPr bwMode="auto">
          <a:xfrm>
            <a:off x="5218822" y="2171028"/>
            <a:ext cx="5625961" cy="2489462"/>
          </a:xfrm>
          <a:prstGeom prst="irregularSeal2">
            <a:avLst/>
          </a:prstGeom>
          <a:solidFill>
            <a:srgbClr val="FFFF00"/>
          </a:solidFill>
          <a:ln w="9525" algn="ctr">
            <a:solidFill>
              <a:schemeClr val="tx1"/>
            </a:solidFill>
            <a:round/>
            <a:headEnd/>
            <a:tailEnd/>
          </a:ln>
          <a:effectLst/>
        </p:spPr>
        <p:txBody>
          <a:bodyPr/>
          <a:lstStyle>
            <a:lvl1pPr eaLnBrk="0" hangingPunct="0">
              <a:spcBef>
                <a:spcPct val="20000"/>
              </a:spcBef>
              <a:buClr>
                <a:srgbClr val="FF0000"/>
              </a:buClr>
              <a:buFont typeface="Wingdings" panose="05000000000000000000" pitchFamily="2" charset="2"/>
              <a:buChar char="Ø"/>
              <a:defRPr kumimoji="1" sz="3200">
                <a:solidFill>
                  <a:schemeClr val="tx1"/>
                </a:solidFill>
                <a:latin typeface="標楷體" panose="03000509000000000000" pitchFamily="65" charset="-120"/>
                <a:ea typeface="標楷體" panose="03000509000000000000" pitchFamily="65" charset="-120"/>
              </a:defRPr>
            </a:lvl1pPr>
            <a:lvl2pPr marL="742950" indent="-285750" eaLnBrk="0" hangingPunct="0">
              <a:spcBef>
                <a:spcPct val="20000"/>
              </a:spcBef>
              <a:buChar char="–"/>
              <a:defRPr kumimoji="1" sz="2800">
                <a:solidFill>
                  <a:schemeClr val="tx1"/>
                </a:solidFill>
                <a:latin typeface="標楷體" panose="03000509000000000000" pitchFamily="65" charset="-120"/>
                <a:ea typeface="標楷體" panose="03000509000000000000" pitchFamily="65" charset="-120"/>
              </a:defRPr>
            </a:lvl2pPr>
            <a:lvl3pPr marL="1143000" indent="-228600" eaLnBrk="0" hangingPunct="0">
              <a:spcBef>
                <a:spcPct val="20000"/>
              </a:spcBef>
              <a:buChar char="•"/>
              <a:defRPr kumimoji="1" sz="2400">
                <a:solidFill>
                  <a:schemeClr val="tx1"/>
                </a:solidFill>
                <a:latin typeface="標楷體" panose="03000509000000000000" pitchFamily="65" charset="-120"/>
                <a:ea typeface="標楷體" panose="03000509000000000000" pitchFamily="65" charset="-120"/>
              </a:defRPr>
            </a:lvl3pPr>
            <a:lvl4pPr marL="1600200" indent="-228600" eaLnBrk="0" hangingPunct="0">
              <a:spcBef>
                <a:spcPct val="20000"/>
              </a:spcBef>
              <a:buChar char="–"/>
              <a:defRPr kumimoji="1" sz="2000">
                <a:solidFill>
                  <a:schemeClr val="tx1"/>
                </a:solidFill>
                <a:latin typeface="標楷體" panose="03000509000000000000" pitchFamily="65" charset="-120"/>
                <a:ea typeface="標楷體" panose="03000509000000000000" pitchFamily="65" charset="-120"/>
              </a:defRPr>
            </a:lvl4pPr>
            <a:lvl5pPr marL="2057400" indent="-228600" eaLnBrk="0" hangingPunct="0">
              <a:spcBef>
                <a:spcPct val="20000"/>
              </a:spcBef>
              <a:buChar char="»"/>
              <a:defRPr kumimoji="1" sz="2000">
                <a:solidFill>
                  <a:schemeClr val="tx1"/>
                </a:solidFill>
                <a:latin typeface="標楷體" panose="03000509000000000000" pitchFamily="65" charset="-120"/>
                <a:ea typeface="標楷體" panose="03000509000000000000" pitchFamily="65" charset="-120"/>
              </a:defRPr>
            </a:lvl5pPr>
            <a:lvl6pPr marL="2514600" indent="-228600" eaLnBrk="0" fontAlgn="base" hangingPunct="0">
              <a:spcBef>
                <a:spcPct val="20000"/>
              </a:spcBef>
              <a:spcAft>
                <a:spcPct val="0"/>
              </a:spcAft>
              <a:buChar char="»"/>
              <a:defRPr kumimoji="1" sz="2000">
                <a:solidFill>
                  <a:schemeClr val="tx1"/>
                </a:solidFill>
                <a:latin typeface="標楷體" panose="03000509000000000000" pitchFamily="65" charset="-120"/>
                <a:ea typeface="標楷體" panose="03000509000000000000" pitchFamily="65" charset="-120"/>
              </a:defRPr>
            </a:lvl6pPr>
            <a:lvl7pPr marL="2971800" indent="-228600" eaLnBrk="0" fontAlgn="base" hangingPunct="0">
              <a:spcBef>
                <a:spcPct val="20000"/>
              </a:spcBef>
              <a:spcAft>
                <a:spcPct val="0"/>
              </a:spcAft>
              <a:buChar char="»"/>
              <a:defRPr kumimoji="1" sz="2000">
                <a:solidFill>
                  <a:schemeClr val="tx1"/>
                </a:solidFill>
                <a:latin typeface="標楷體" panose="03000509000000000000" pitchFamily="65" charset="-120"/>
                <a:ea typeface="標楷體" panose="03000509000000000000" pitchFamily="65" charset="-120"/>
              </a:defRPr>
            </a:lvl7pPr>
            <a:lvl8pPr marL="3429000" indent="-228600" eaLnBrk="0" fontAlgn="base" hangingPunct="0">
              <a:spcBef>
                <a:spcPct val="20000"/>
              </a:spcBef>
              <a:spcAft>
                <a:spcPct val="0"/>
              </a:spcAft>
              <a:buChar char="»"/>
              <a:defRPr kumimoji="1" sz="2000">
                <a:solidFill>
                  <a:schemeClr val="tx1"/>
                </a:solidFill>
                <a:latin typeface="標楷體" panose="03000509000000000000" pitchFamily="65" charset="-120"/>
                <a:ea typeface="標楷體" panose="03000509000000000000" pitchFamily="65" charset="-120"/>
              </a:defRPr>
            </a:lvl8pPr>
            <a:lvl9pPr marL="3886200" indent="-228600" eaLnBrk="0" fontAlgn="base" hangingPunct="0">
              <a:spcBef>
                <a:spcPct val="20000"/>
              </a:spcBef>
              <a:spcAft>
                <a:spcPct val="0"/>
              </a:spcAft>
              <a:buChar char="»"/>
              <a:defRPr kumimoji="1" sz="2000">
                <a:solidFill>
                  <a:schemeClr val="tx1"/>
                </a:solidFill>
                <a:latin typeface="標楷體" panose="03000509000000000000" pitchFamily="65" charset="-120"/>
                <a:ea typeface="標楷體" panose="03000509000000000000" pitchFamily="65" charset="-120"/>
              </a:defRPr>
            </a:lvl9pPr>
          </a:lstStyle>
          <a:p>
            <a:pPr eaLnBrk="1" hangingPunct="1">
              <a:spcBef>
                <a:spcPct val="0"/>
              </a:spcBef>
              <a:buClrTx/>
              <a:buFontTx/>
              <a:buNone/>
            </a:pPr>
            <a:r>
              <a:rPr lang="zh-TW" altLang="en-US" sz="2400" u="none" dirty="0">
                <a:solidFill>
                  <a:srgbClr val="0000FF"/>
                </a:solidFill>
              </a:rPr>
              <a:t>戲曲專科學校、戲曲學校</a:t>
            </a:r>
            <a:r>
              <a:rPr lang="zh-TW" altLang="en-US" sz="2400" u="none" dirty="0" smtClean="0">
                <a:solidFill>
                  <a:srgbClr val="0000FF"/>
                </a:solidFill>
              </a:rPr>
              <a:t>、</a:t>
            </a:r>
            <a:endParaRPr lang="en-US" altLang="zh-TW" sz="2400" u="none" dirty="0" smtClean="0">
              <a:solidFill>
                <a:srgbClr val="0000FF"/>
              </a:solidFill>
            </a:endParaRPr>
          </a:p>
          <a:p>
            <a:pPr eaLnBrk="1" hangingPunct="1">
              <a:spcBef>
                <a:spcPct val="0"/>
              </a:spcBef>
              <a:buClrTx/>
              <a:buFontTx/>
              <a:buNone/>
            </a:pPr>
            <a:r>
              <a:rPr lang="zh-TW" altLang="en-US" sz="2400" u="none" dirty="0" smtClean="0">
                <a:solidFill>
                  <a:srgbClr val="0000FF"/>
                </a:solidFill>
              </a:rPr>
              <a:t>戲曲</a:t>
            </a:r>
            <a:r>
              <a:rPr lang="zh-TW" altLang="en-US" sz="2400" u="none" dirty="0">
                <a:solidFill>
                  <a:srgbClr val="0000FF"/>
                </a:solidFill>
              </a:rPr>
              <a:t>學院</a:t>
            </a:r>
            <a:r>
              <a:rPr lang="en-US" altLang="zh-TW" sz="2400" u="none" dirty="0">
                <a:solidFill>
                  <a:srgbClr val="0000FF"/>
                </a:solidFill>
              </a:rPr>
              <a:t>OO</a:t>
            </a:r>
            <a:r>
              <a:rPr lang="zh-TW" altLang="en-US" sz="2400" u="none" dirty="0">
                <a:solidFill>
                  <a:srgbClr val="0000FF"/>
                </a:solidFill>
              </a:rPr>
              <a:t>系</a:t>
            </a:r>
          </a:p>
        </p:txBody>
      </p:sp>
      <p:sp>
        <p:nvSpPr>
          <p:cNvPr id="19" name="乘號 18"/>
          <p:cNvSpPr/>
          <p:nvPr/>
        </p:nvSpPr>
        <p:spPr bwMode="auto">
          <a:xfrm>
            <a:off x="6578387" y="2897954"/>
            <a:ext cx="2374900" cy="1150938"/>
          </a:xfrm>
          <a:prstGeom prst="mathMultiply">
            <a:avLst/>
          </a:prstGeom>
          <a:noFill/>
          <a:ln w="38100" cap="flat" cmpd="sng" algn="ctr">
            <a:solidFill>
              <a:srgbClr val="FF0000"/>
            </a:solidFill>
            <a:prstDash val="solid"/>
            <a:round/>
            <a:headEnd type="none" w="med" len="med"/>
            <a:tailEnd type="none" w="med" len="med"/>
          </a:ln>
          <a:effectLst/>
          <a:extLst/>
        </p:spPr>
        <p:txBody>
          <a:bodyPr/>
          <a:lstStyle/>
          <a:p>
            <a:pPr>
              <a:defRPr/>
            </a:pPr>
            <a:endParaRPr lang="zh-TW" altLang="en-US"/>
          </a:p>
        </p:txBody>
      </p:sp>
    </p:spTree>
    <p:extLst>
      <p:ext uri="{BB962C8B-B14F-4D97-AF65-F5344CB8AC3E}">
        <p14:creationId xmlns:p14="http://schemas.microsoft.com/office/powerpoint/2010/main" val="931620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838200" y="681644"/>
            <a:ext cx="10515600" cy="1009044"/>
          </a:xfrm>
        </p:spPr>
        <p:txBody>
          <a:bodyPr>
            <a:noAutofit/>
          </a:bodyPr>
          <a:lstStyle/>
          <a:p>
            <a:pPr algn="ctr"/>
            <a:r>
              <a:rPr lang="zh-TW" altLang="en-US" sz="4000" b="1" dirty="0">
                <a:latin typeface="標楷體" panose="03000509000000000000" pitchFamily="65" charset="-120"/>
                <a:ea typeface="標楷體" panose="03000509000000000000" pitchFamily="65" charset="-120"/>
              </a:rPr>
              <a:t>三</a:t>
            </a:r>
            <a:r>
              <a:rPr lang="zh-TW" altLang="en-US" sz="4000" b="1" dirty="0" smtClean="0">
                <a:latin typeface="標楷體" panose="03000509000000000000" pitchFamily="65" charset="-120"/>
                <a:ea typeface="標楷體" panose="03000509000000000000" pitchFamily="65" charset="-120"/>
              </a:rPr>
              <a:t>、其他宣導事項</a:t>
            </a:r>
            <a:r>
              <a:rPr lang="en-US" altLang="zh-TW" sz="4000" b="1" dirty="0" smtClean="0">
                <a:latin typeface="標楷體" panose="03000509000000000000" pitchFamily="65" charset="-120"/>
                <a:ea typeface="標楷體" panose="03000509000000000000" pitchFamily="65" charset="-120"/>
              </a:rPr>
              <a:t>(2/4)</a:t>
            </a:r>
            <a:endParaRPr lang="zh-TW" altLang="en-US" sz="4000" b="1" dirty="0">
              <a:latin typeface="標楷體" panose="03000509000000000000" pitchFamily="65" charset="-120"/>
              <a:ea typeface="標楷體" panose="03000509000000000000" pitchFamily="65" charset="-120"/>
            </a:endParaRPr>
          </a:p>
        </p:txBody>
      </p:sp>
      <p:sp>
        <p:nvSpPr>
          <p:cNvPr id="4" name="文字版面配置區 3"/>
          <p:cNvSpPr>
            <a:spLocks noGrp="1"/>
          </p:cNvSpPr>
          <p:nvPr>
            <p:ph idx="1"/>
          </p:nvPr>
        </p:nvSpPr>
        <p:spPr/>
        <p:txBody>
          <a:bodyPr/>
          <a:lstStyle/>
          <a:p>
            <a:pPr marL="0" lvl="0" indent="0">
              <a:buNone/>
            </a:pPr>
            <a:endParaRPr kumimoji="1" lang="zh-TW" altLang="en-US" dirty="0" smtClean="0">
              <a:solidFill>
                <a:srgbClr val="000000"/>
              </a:solidFill>
              <a:latin typeface="標楷體" pitchFamily="65" charset="-120"/>
              <a:ea typeface="標楷體" pitchFamily="65" charset="-120"/>
              <a:cs typeface="Times New Roman" pitchFamily="18" charset="0"/>
            </a:endParaRPr>
          </a:p>
          <a:p>
            <a:endParaRPr lang="zh-TW" altLang="en-US" dirty="0"/>
          </a:p>
        </p:txBody>
      </p:sp>
      <p:sp>
        <p:nvSpPr>
          <p:cNvPr id="3" name="投影片編號版面配置區 2"/>
          <p:cNvSpPr>
            <a:spLocks noGrp="1"/>
          </p:cNvSpPr>
          <p:nvPr>
            <p:ph type="sldNum" sz="quarter" idx="12"/>
          </p:nvPr>
        </p:nvSpPr>
        <p:spPr/>
        <p:txBody>
          <a:bodyPr/>
          <a:lstStyle/>
          <a:p>
            <a:pPr algn="ctr"/>
            <a:fld id="{79B44AEE-BA3D-4760-80D7-75703F0B2E6D}" type="slidenum">
              <a:rPr lang="zh-TW" altLang="en-US" sz="1400" smtClean="0">
                <a:solidFill>
                  <a:schemeClr val="tx1"/>
                </a:solidFill>
              </a:rPr>
              <a:pPr algn="ctr"/>
              <a:t>27</a:t>
            </a:fld>
            <a:endParaRPr lang="zh-TW" altLang="en-US" sz="1400" dirty="0">
              <a:solidFill>
                <a:schemeClr val="tx1"/>
              </a:solidFill>
            </a:endParaRPr>
          </a:p>
        </p:txBody>
      </p:sp>
      <p:pic>
        <p:nvPicPr>
          <p:cNvPr id="8" name="圖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5787"/>
            <a:ext cx="4013867" cy="1052968"/>
          </a:xfrm>
          <a:prstGeom prst="rect">
            <a:avLst/>
          </a:prstGeom>
        </p:spPr>
      </p:pic>
      <p:sp>
        <p:nvSpPr>
          <p:cNvPr id="9" name="內容版面配置區 4"/>
          <p:cNvSpPr txBox="1">
            <a:spLocks/>
          </p:cNvSpPr>
          <p:nvPr/>
        </p:nvSpPr>
        <p:spPr>
          <a:xfrm>
            <a:off x="606829" y="1504605"/>
            <a:ext cx="10972799" cy="503430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defRPr/>
            </a:pPr>
            <a:r>
              <a:rPr lang="zh-TW" altLang="en-US" dirty="0">
                <a:latin typeface="標楷體" panose="03000509000000000000" pitchFamily="65" charset="-120"/>
                <a:ea typeface="標楷體" panose="03000509000000000000" pitchFamily="65" charset="-120"/>
              </a:rPr>
              <a:t>政府編列預算辦理</a:t>
            </a:r>
            <a:r>
              <a:rPr lang="zh-TW" altLang="en-US" dirty="0">
                <a:solidFill>
                  <a:srgbClr val="FF0000"/>
                </a:solidFill>
                <a:latin typeface="標楷體" panose="03000509000000000000" pitchFamily="65" charset="-120"/>
                <a:ea typeface="標楷體" panose="03000509000000000000" pitchFamily="65" charset="-120"/>
              </a:rPr>
              <a:t>政策宣導</a:t>
            </a:r>
            <a:r>
              <a:rPr lang="zh-TW" altLang="en-US" dirty="0">
                <a:latin typeface="標楷體" panose="03000509000000000000" pitchFamily="65" charset="-120"/>
                <a:ea typeface="標楷體" panose="03000509000000000000" pitchFamily="65" charset="-120"/>
              </a:rPr>
              <a:t>，應依預算法</a:t>
            </a:r>
            <a:r>
              <a:rPr lang="en-US" altLang="zh-TW" dirty="0">
                <a:latin typeface="標楷體" panose="03000509000000000000" pitchFamily="65" charset="-120"/>
                <a:ea typeface="標楷體" panose="03000509000000000000" pitchFamily="65" charset="-120"/>
              </a:rPr>
              <a:t>62</a:t>
            </a:r>
            <a:r>
              <a:rPr lang="zh-TW" altLang="en-US" dirty="0">
                <a:latin typeface="標楷體" panose="03000509000000000000" pitchFamily="65" charset="-120"/>
                <a:ea typeface="標楷體" panose="03000509000000000000" pitchFamily="65" charset="-120"/>
              </a:rPr>
              <a:t>條之</a:t>
            </a:r>
            <a:r>
              <a:rPr lang="en-US" altLang="zh-TW" dirty="0">
                <a:latin typeface="標楷體" panose="03000509000000000000" pitchFamily="65" charset="-120"/>
                <a:ea typeface="標楷體" panose="03000509000000000000" pitchFamily="65" charset="-120"/>
              </a:rPr>
              <a:t>1</a:t>
            </a:r>
            <a:r>
              <a:rPr lang="zh-TW" altLang="en-US" dirty="0">
                <a:latin typeface="標楷體" panose="03000509000000000000" pitchFamily="65" charset="-120"/>
                <a:ea typeface="標楷體" panose="03000509000000000000" pitchFamily="65" charset="-120"/>
              </a:rPr>
              <a:t>及及「預算法第</a:t>
            </a:r>
            <a:r>
              <a:rPr lang="en-US" altLang="zh-TW" dirty="0">
                <a:latin typeface="標楷體" panose="03000509000000000000" pitchFamily="65" charset="-120"/>
                <a:ea typeface="標楷體" panose="03000509000000000000" pitchFamily="65" charset="-120"/>
              </a:rPr>
              <a:t>62</a:t>
            </a:r>
            <a:r>
              <a:rPr lang="zh-TW" altLang="en-US" dirty="0">
                <a:latin typeface="標楷體" panose="03000509000000000000" pitchFamily="65" charset="-120"/>
                <a:ea typeface="標楷體" panose="03000509000000000000" pitchFamily="65" charset="-120"/>
              </a:rPr>
              <a:t>條之</a:t>
            </a:r>
            <a:r>
              <a:rPr lang="en-US" altLang="zh-TW" dirty="0">
                <a:latin typeface="標楷體" panose="03000509000000000000" pitchFamily="65" charset="-120"/>
                <a:ea typeface="標楷體" panose="03000509000000000000" pitchFamily="65" charset="-120"/>
              </a:rPr>
              <a:t>1</a:t>
            </a:r>
            <a:r>
              <a:rPr lang="zh-TW" altLang="en-US" dirty="0">
                <a:latin typeface="標楷體" panose="03000509000000000000" pitchFamily="65" charset="-120"/>
                <a:ea typeface="標楷體" panose="03000509000000000000" pitchFamily="65" charset="-120"/>
              </a:rPr>
              <a:t>執行原則」辦理</a:t>
            </a:r>
            <a:r>
              <a:rPr lang="zh-TW" altLang="en-US" dirty="0" smtClean="0">
                <a:latin typeface="標楷體" panose="03000509000000000000" pitchFamily="65" charset="-120"/>
                <a:ea typeface="標楷體" panose="03000509000000000000" pitchFamily="65" charset="-120"/>
              </a:rPr>
              <a:t>：</a:t>
            </a:r>
            <a:endParaRPr lang="en-US" altLang="zh-TW" dirty="0" smtClean="0">
              <a:latin typeface="標楷體" panose="03000509000000000000" pitchFamily="65" charset="-120"/>
              <a:ea typeface="標楷體" panose="03000509000000000000" pitchFamily="65" charset="-120"/>
            </a:endParaRPr>
          </a:p>
          <a:p>
            <a:pPr>
              <a:defRPr/>
            </a:pPr>
            <a:r>
              <a:rPr lang="zh-TW" altLang="en-US" sz="2400" dirty="0">
                <a:latin typeface="標楷體" panose="03000509000000000000" pitchFamily="65" charset="-120"/>
                <a:ea typeface="標楷體" panose="03000509000000000000" pitchFamily="65" charset="-120"/>
              </a:rPr>
              <a:t>預算法</a:t>
            </a:r>
            <a:r>
              <a:rPr lang="en-US" altLang="zh-TW" sz="2400" dirty="0">
                <a:latin typeface="標楷體" panose="03000509000000000000" pitchFamily="65" charset="-120"/>
                <a:ea typeface="標楷體" panose="03000509000000000000" pitchFamily="65" charset="-120"/>
              </a:rPr>
              <a:t>62</a:t>
            </a:r>
            <a:r>
              <a:rPr lang="zh-TW" altLang="en-US" sz="2400" dirty="0">
                <a:latin typeface="標楷體" panose="03000509000000000000" pitchFamily="65" charset="-120"/>
                <a:ea typeface="標楷體" panose="03000509000000000000" pitchFamily="65" charset="-120"/>
              </a:rPr>
              <a:t>條之</a:t>
            </a:r>
            <a:r>
              <a:rPr lang="en-US" altLang="zh-TW" sz="2400" dirty="0" smtClean="0">
                <a:latin typeface="標楷體" panose="03000509000000000000" pitchFamily="65" charset="-120"/>
                <a:ea typeface="標楷體" panose="03000509000000000000" pitchFamily="65" charset="-120"/>
              </a:rPr>
              <a:t>1</a:t>
            </a:r>
            <a:r>
              <a:rPr lang="zh-TW" altLang="en-US" sz="2400" dirty="0" smtClean="0">
                <a:latin typeface="標楷體" panose="03000509000000000000" pitchFamily="65" charset="-120"/>
                <a:ea typeface="標楷體" panose="03000509000000000000" pitchFamily="65" charset="-120"/>
              </a:rPr>
              <a:t>：</a:t>
            </a:r>
            <a:endParaRPr lang="en-US" altLang="zh-TW" sz="2400" dirty="0" smtClean="0">
              <a:latin typeface="標楷體" panose="03000509000000000000" pitchFamily="65" charset="-120"/>
              <a:ea typeface="標楷體" panose="03000509000000000000" pitchFamily="65" charset="-120"/>
            </a:endParaRPr>
          </a:p>
          <a:p>
            <a:pPr marL="0" indent="0">
              <a:buNone/>
            </a:pPr>
            <a:r>
              <a:rPr lang="zh-TW" altLang="en-US" sz="2000" dirty="0" smtClean="0">
                <a:latin typeface="標楷體" panose="03000509000000000000" pitchFamily="65" charset="-120"/>
                <a:ea typeface="標楷體" panose="03000509000000000000" pitchFamily="65" charset="-120"/>
              </a:rPr>
              <a:t>  基於</a:t>
            </a:r>
            <a:r>
              <a:rPr lang="zh-TW" altLang="en-US" sz="2000" dirty="0">
                <a:latin typeface="標楷體" panose="03000509000000000000" pitchFamily="65" charset="-120"/>
                <a:ea typeface="標楷體" panose="03000509000000000000" pitchFamily="65" charset="-120"/>
              </a:rPr>
              <a:t>行政中立、維護新聞自由及人民權益，政府各機關暨公營事業、政府捐助基金</a:t>
            </a:r>
            <a:r>
              <a:rPr lang="zh-TW" altLang="en-US" sz="2000" dirty="0" smtClean="0">
                <a:latin typeface="標楷體" panose="03000509000000000000" pitchFamily="65" charset="-120"/>
                <a:ea typeface="標楷體" panose="03000509000000000000" pitchFamily="65" charset="-120"/>
              </a:rPr>
              <a:t>百分之五十 </a:t>
            </a:r>
            <a:endParaRPr lang="en-US" altLang="zh-TW" sz="2000" dirty="0" smtClean="0">
              <a:latin typeface="標楷體" panose="03000509000000000000" pitchFamily="65" charset="-120"/>
              <a:ea typeface="標楷體" panose="03000509000000000000" pitchFamily="65" charset="-120"/>
            </a:endParaRPr>
          </a:p>
          <a:p>
            <a:pPr marL="0" indent="0">
              <a:buNone/>
            </a:pPr>
            <a:r>
              <a:rPr lang="zh-TW" altLang="en-US" sz="2000" dirty="0">
                <a:latin typeface="標楷體" panose="03000509000000000000" pitchFamily="65" charset="-120"/>
                <a:ea typeface="標楷體" panose="03000509000000000000" pitchFamily="65" charset="-120"/>
              </a:rPr>
              <a:t> </a:t>
            </a:r>
            <a:r>
              <a:rPr lang="zh-TW" altLang="en-US" sz="2000" dirty="0" smtClean="0">
                <a:latin typeface="標楷體" panose="03000509000000000000" pitchFamily="65" charset="-120"/>
                <a:ea typeface="標楷體" panose="03000509000000000000" pitchFamily="65" charset="-120"/>
              </a:rPr>
              <a:t> 以上</a:t>
            </a:r>
            <a:r>
              <a:rPr lang="zh-TW" altLang="en-US" sz="2000" dirty="0">
                <a:latin typeface="標楷體" panose="03000509000000000000" pitchFamily="65" charset="-120"/>
                <a:ea typeface="標楷體" panose="03000509000000000000" pitchFamily="65" charset="-120"/>
              </a:rPr>
              <a:t>成立之財團法人及政府轉投資資本百分之五十以上事業，</a:t>
            </a:r>
            <a:r>
              <a:rPr lang="zh-TW" altLang="en-US" sz="2000" b="1" dirty="0">
                <a:solidFill>
                  <a:schemeClr val="accent5"/>
                </a:solidFill>
                <a:latin typeface="標楷體" panose="03000509000000000000" pitchFamily="65" charset="-120"/>
                <a:ea typeface="標楷體" panose="03000509000000000000" pitchFamily="65" charset="-120"/>
              </a:rPr>
              <a:t>編列預算</a:t>
            </a:r>
            <a:r>
              <a:rPr lang="zh-TW" altLang="en-US" sz="2000" dirty="0">
                <a:solidFill>
                  <a:srgbClr val="FF0000"/>
                </a:solidFill>
                <a:latin typeface="標楷體" panose="03000509000000000000" pitchFamily="65" charset="-120"/>
                <a:ea typeface="標楷體" panose="03000509000000000000" pitchFamily="65" charset="-120"/>
              </a:rPr>
              <a:t>於平面媒體、廣播媒體</a:t>
            </a:r>
            <a:r>
              <a:rPr lang="zh-TW" altLang="en-US" sz="2000" dirty="0" smtClean="0">
                <a:solidFill>
                  <a:srgbClr val="FF0000"/>
                </a:solidFill>
                <a:latin typeface="標楷體" panose="03000509000000000000" pitchFamily="65" charset="-120"/>
                <a:ea typeface="標楷體" panose="03000509000000000000" pitchFamily="65" charset="-120"/>
              </a:rPr>
              <a:t>、</a:t>
            </a:r>
            <a:endParaRPr lang="en-US" altLang="zh-TW" sz="2000" dirty="0" smtClean="0">
              <a:solidFill>
                <a:srgbClr val="FF0000"/>
              </a:solidFill>
              <a:latin typeface="標楷體" panose="03000509000000000000" pitchFamily="65" charset="-120"/>
              <a:ea typeface="標楷體" panose="03000509000000000000" pitchFamily="65" charset="-120"/>
            </a:endParaRPr>
          </a:p>
          <a:p>
            <a:pPr marL="0" indent="0">
              <a:buNone/>
            </a:pPr>
            <a:r>
              <a:rPr lang="zh-TW" altLang="en-US" sz="2000" dirty="0">
                <a:solidFill>
                  <a:srgbClr val="FF0000"/>
                </a:solidFill>
                <a:latin typeface="標楷體" panose="03000509000000000000" pitchFamily="65" charset="-120"/>
                <a:ea typeface="標楷體" panose="03000509000000000000" pitchFamily="65" charset="-120"/>
              </a:rPr>
              <a:t> </a:t>
            </a:r>
            <a:r>
              <a:rPr lang="zh-TW" altLang="en-US" sz="2000" dirty="0" smtClean="0">
                <a:solidFill>
                  <a:srgbClr val="FF0000"/>
                </a:solidFill>
                <a:latin typeface="標楷體" panose="03000509000000000000" pitchFamily="65" charset="-120"/>
                <a:ea typeface="標楷體" panose="03000509000000000000" pitchFamily="65" charset="-120"/>
              </a:rPr>
              <a:t> 網路</a:t>
            </a:r>
            <a:r>
              <a:rPr lang="zh-TW" altLang="en-US" sz="2000" dirty="0">
                <a:solidFill>
                  <a:srgbClr val="FF0000"/>
                </a:solidFill>
                <a:latin typeface="標楷體" panose="03000509000000000000" pitchFamily="65" charset="-120"/>
                <a:ea typeface="標楷體" panose="03000509000000000000" pitchFamily="65" charset="-120"/>
              </a:rPr>
              <a:t>媒體（含社群媒體）及電視媒體辦理政策及業務宣導</a:t>
            </a:r>
            <a:r>
              <a:rPr lang="zh-TW" altLang="en-US" sz="2000" dirty="0">
                <a:latin typeface="標楷體" panose="03000509000000000000" pitchFamily="65" charset="-120"/>
                <a:ea typeface="標楷體" panose="03000509000000000000" pitchFamily="65" charset="-120"/>
              </a:rPr>
              <a:t>，應明確標示其為</a:t>
            </a:r>
            <a:r>
              <a:rPr lang="zh-TW" altLang="en-US" sz="2000" dirty="0">
                <a:solidFill>
                  <a:srgbClr val="FF0000"/>
                </a:solidFill>
                <a:latin typeface="標楷體" panose="03000509000000000000" pitchFamily="65" charset="-120"/>
                <a:ea typeface="標楷體" panose="03000509000000000000" pitchFamily="65" charset="-120"/>
              </a:rPr>
              <a:t>廣告</a:t>
            </a:r>
            <a:r>
              <a:rPr lang="zh-TW" altLang="en-US" sz="2000" dirty="0">
                <a:latin typeface="標楷體" panose="03000509000000000000" pitchFamily="65" charset="-120"/>
                <a:ea typeface="標楷體" panose="03000509000000000000" pitchFamily="65" charset="-120"/>
              </a:rPr>
              <a:t>且揭示辦理</a:t>
            </a:r>
            <a:r>
              <a:rPr lang="zh-TW" altLang="en-US" sz="2000" dirty="0" smtClean="0">
                <a:latin typeface="標楷體" panose="03000509000000000000" pitchFamily="65" charset="-120"/>
                <a:ea typeface="標楷體" panose="03000509000000000000" pitchFamily="65" charset="-120"/>
              </a:rPr>
              <a:t>或</a:t>
            </a:r>
            <a:endParaRPr lang="en-US" altLang="zh-TW" sz="2000" dirty="0" smtClean="0">
              <a:latin typeface="標楷體" panose="03000509000000000000" pitchFamily="65" charset="-120"/>
              <a:ea typeface="標楷體" panose="03000509000000000000" pitchFamily="65" charset="-120"/>
            </a:endParaRPr>
          </a:p>
          <a:p>
            <a:pPr marL="0" indent="0">
              <a:buNone/>
            </a:pPr>
            <a:r>
              <a:rPr lang="zh-TW" altLang="en-US" sz="2000" dirty="0">
                <a:latin typeface="標楷體" panose="03000509000000000000" pitchFamily="65" charset="-120"/>
                <a:ea typeface="標楷體" panose="03000509000000000000" pitchFamily="65" charset="-120"/>
              </a:rPr>
              <a:t> </a:t>
            </a:r>
            <a:r>
              <a:rPr lang="zh-TW" altLang="en-US" sz="2000" dirty="0" smtClean="0">
                <a:latin typeface="標楷體" panose="03000509000000000000" pitchFamily="65" charset="-120"/>
                <a:ea typeface="標楷體" panose="03000509000000000000" pitchFamily="65" charset="-120"/>
              </a:rPr>
              <a:t> 贊助</a:t>
            </a:r>
            <a:r>
              <a:rPr lang="zh-TW" altLang="en-US" sz="2000" dirty="0">
                <a:latin typeface="標楷體" panose="03000509000000000000" pitchFamily="65" charset="-120"/>
                <a:ea typeface="標楷體" panose="03000509000000000000" pitchFamily="65" charset="-120"/>
              </a:rPr>
              <a:t>機關、單位名稱，並不得以置入性行銷方式進行</a:t>
            </a:r>
            <a:r>
              <a:rPr lang="zh-TW" altLang="en-US" sz="2000" dirty="0" smtClean="0">
                <a:latin typeface="標楷體" panose="03000509000000000000" pitchFamily="65" charset="-120"/>
                <a:ea typeface="標楷體" panose="03000509000000000000" pitchFamily="65" charset="-120"/>
              </a:rPr>
              <a:t>。</a:t>
            </a:r>
            <a:endParaRPr lang="en-US" altLang="zh-TW" sz="2000" dirty="0" smtClean="0">
              <a:latin typeface="標楷體" panose="03000509000000000000" pitchFamily="65" charset="-120"/>
              <a:ea typeface="標楷體" panose="03000509000000000000" pitchFamily="65" charset="-120"/>
            </a:endParaRPr>
          </a:p>
          <a:p>
            <a:pPr marL="0" indent="0">
              <a:buNone/>
            </a:pPr>
            <a:r>
              <a:rPr lang="zh-TW" altLang="en-US" sz="2000" dirty="0" smtClean="0">
                <a:solidFill>
                  <a:srgbClr val="FF0000"/>
                </a:solidFill>
                <a:latin typeface="標楷體" panose="03000509000000000000" pitchFamily="65" charset="-120"/>
                <a:ea typeface="標楷體" panose="03000509000000000000" pitchFamily="65" charset="-120"/>
              </a:rPr>
              <a:t>＊</a:t>
            </a:r>
            <a:r>
              <a:rPr lang="zh-TW" altLang="en-US" sz="2000" dirty="0" smtClean="0">
                <a:latin typeface="標楷體" panose="03000509000000000000" pitchFamily="65" charset="-120"/>
                <a:ea typeface="標楷體" panose="03000509000000000000" pitchFamily="65" charset="-120"/>
              </a:rPr>
              <a:t>辦理政策宣導所需經費需</a:t>
            </a:r>
            <a:r>
              <a:rPr lang="zh-TW" altLang="en-US" sz="2000" dirty="0" smtClean="0">
                <a:solidFill>
                  <a:schemeClr val="accent5"/>
                </a:solidFill>
                <a:latin typeface="標楷體" panose="03000509000000000000" pitchFamily="65" charset="-120"/>
                <a:ea typeface="標楷體" panose="03000509000000000000" pitchFamily="65" charset="-120"/>
              </a:rPr>
              <a:t>納編預算</a:t>
            </a:r>
            <a:r>
              <a:rPr lang="zh-TW" altLang="en-US" sz="2000" dirty="0" smtClean="0">
                <a:latin typeface="標楷體" panose="03000509000000000000" pitchFamily="65" charset="-120"/>
                <a:ea typeface="標楷體" panose="03000509000000000000" pitchFamily="65" charset="-120"/>
              </a:rPr>
              <a:t>，若未編列預算則不可執行。</a:t>
            </a:r>
            <a:endParaRPr lang="en-US" altLang="zh-TW" sz="2000" dirty="0">
              <a:latin typeface="標楷體" panose="03000509000000000000" pitchFamily="65" charset="-120"/>
              <a:ea typeface="標楷體" panose="03000509000000000000" pitchFamily="65" charset="-120"/>
            </a:endParaRPr>
          </a:p>
          <a:p>
            <a:pPr marL="0" indent="0">
              <a:buNone/>
            </a:pPr>
            <a:r>
              <a:rPr lang="zh-TW" altLang="en-US" sz="2000" dirty="0" smtClean="0">
                <a:solidFill>
                  <a:srgbClr val="FF0000"/>
                </a:solidFill>
                <a:latin typeface="標楷體" panose="03000509000000000000" pitchFamily="65" charset="-120"/>
                <a:ea typeface="標楷體" panose="03000509000000000000" pitchFamily="65" charset="-120"/>
              </a:rPr>
              <a:t>＊</a:t>
            </a:r>
            <a:r>
              <a:rPr lang="zh-TW" altLang="en-US" sz="2000" dirty="0" smtClean="0">
                <a:latin typeface="標楷體" panose="03000509000000000000" pitchFamily="65" charset="-120"/>
                <a:ea typeface="標楷體" panose="03000509000000000000" pitchFamily="65" charset="-120"/>
              </a:rPr>
              <a:t>執行已納編預算之政策宣導，除符合</a:t>
            </a:r>
            <a:r>
              <a:rPr lang="zh-TW" altLang="en-US" sz="2000" dirty="0" smtClean="0">
                <a:solidFill>
                  <a:srgbClr val="FF0000"/>
                </a:solidFill>
                <a:latin typeface="標楷體" panose="03000509000000000000" pitchFamily="65" charset="-120"/>
                <a:ea typeface="標楷體" panose="03000509000000000000" pitchFamily="65" charset="-120"/>
              </a:rPr>
              <a:t>免予適用</a:t>
            </a:r>
            <a:r>
              <a:rPr lang="zh-TW" altLang="en-US" sz="2000" dirty="0" smtClean="0">
                <a:latin typeface="標楷體" panose="03000509000000000000" pitchFamily="65" charset="-120"/>
                <a:ea typeface="標楷體" panose="03000509000000000000" pitchFamily="65" charset="-120"/>
              </a:rPr>
              <a:t>之情形外，均應依前揭規定標示</a:t>
            </a:r>
            <a:r>
              <a:rPr lang="zh-TW" altLang="en-US" sz="2000" dirty="0" smtClean="0">
                <a:solidFill>
                  <a:srgbClr val="FF0000"/>
                </a:solidFill>
                <a:latin typeface="標楷體" panose="03000509000000000000" pitchFamily="65" charset="-120"/>
                <a:ea typeface="標楷體" panose="03000509000000000000" pitchFamily="65" charset="-120"/>
              </a:rPr>
              <a:t>「廣告」</a:t>
            </a:r>
            <a:r>
              <a:rPr lang="zh-TW" altLang="en-US" sz="2000" dirty="0">
                <a:latin typeface="標楷體" panose="03000509000000000000" pitchFamily="65" charset="-120"/>
                <a:ea typeface="標楷體" panose="03000509000000000000" pitchFamily="65" charset="-120"/>
              </a:rPr>
              <a:t>且</a:t>
            </a:r>
            <a:r>
              <a:rPr lang="zh-TW" altLang="en-US" sz="2000" dirty="0" smtClean="0">
                <a:latin typeface="標楷體" panose="03000509000000000000" pitchFamily="65" charset="-120"/>
                <a:ea typeface="標楷體" panose="03000509000000000000" pitchFamily="65" charset="-120"/>
              </a:rPr>
              <a:t>揭示</a:t>
            </a:r>
            <a:endParaRPr lang="en-US" altLang="zh-TW" sz="2000" dirty="0" smtClean="0">
              <a:latin typeface="標楷體" panose="03000509000000000000" pitchFamily="65" charset="-120"/>
              <a:ea typeface="標楷體" panose="03000509000000000000" pitchFamily="65" charset="-120"/>
            </a:endParaRPr>
          </a:p>
          <a:p>
            <a:pPr marL="0" indent="0">
              <a:buNone/>
            </a:pPr>
            <a:r>
              <a:rPr lang="zh-TW" altLang="en-US" sz="2000" dirty="0">
                <a:latin typeface="標楷體" panose="03000509000000000000" pitchFamily="65" charset="-120"/>
                <a:ea typeface="標楷體" panose="03000509000000000000" pitchFamily="65" charset="-120"/>
              </a:rPr>
              <a:t> </a:t>
            </a:r>
            <a:r>
              <a:rPr lang="zh-TW" altLang="en-US" sz="2000" dirty="0" smtClean="0">
                <a:latin typeface="標楷體" panose="03000509000000000000" pitchFamily="65" charset="-120"/>
                <a:ea typeface="標楷體" panose="03000509000000000000" pitchFamily="65" charset="-120"/>
              </a:rPr>
              <a:t> 辦理或贊助</a:t>
            </a:r>
            <a:r>
              <a:rPr lang="zh-TW" altLang="en-US" sz="2000" dirty="0">
                <a:latin typeface="標楷體" panose="03000509000000000000" pitchFamily="65" charset="-120"/>
                <a:ea typeface="標楷體" panose="03000509000000000000" pitchFamily="65" charset="-120"/>
              </a:rPr>
              <a:t>機關、單位名稱，並不得以置入性行銷方式進行</a:t>
            </a:r>
            <a:r>
              <a:rPr lang="zh-TW" altLang="en-US" sz="2000" dirty="0" smtClean="0">
                <a:latin typeface="標楷體" panose="03000509000000000000" pitchFamily="65" charset="-120"/>
                <a:ea typeface="標楷體" panose="03000509000000000000" pitchFamily="65" charset="-120"/>
              </a:rPr>
              <a:t>。</a:t>
            </a:r>
            <a:endParaRPr lang="en-US" altLang="zh-TW" sz="2000" dirty="0" smtClean="0">
              <a:latin typeface="標楷體" panose="03000509000000000000" pitchFamily="65" charset="-120"/>
              <a:ea typeface="標楷體" panose="03000509000000000000" pitchFamily="65" charset="-120"/>
            </a:endParaRPr>
          </a:p>
          <a:p>
            <a:pPr marL="0" indent="0">
              <a:buNone/>
            </a:pPr>
            <a:r>
              <a:rPr lang="zh-TW" altLang="en-US" sz="2000" dirty="0" smtClean="0">
                <a:solidFill>
                  <a:srgbClr val="FF0000"/>
                </a:solidFill>
                <a:latin typeface="標楷體" panose="03000509000000000000" pitchFamily="65" charset="-120"/>
                <a:ea typeface="標楷體" panose="03000509000000000000" pitchFamily="65" charset="-120"/>
              </a:rPr>
              <a:t>＊</a:t>
            </a:r>
            <a:r>
              <a:rPr lang="zh-TW" altLang="en-US" sz="2000" dirty="0">
                <a:latin typeface="標楷體" panose="03000509000000000000" pitchFamily="65" charset="-120"/>
                <a:ea typeface="標楷體" panose="03000509000000000000" pitchFamily="65" charset="-120"/>
              </a:rPr>
              <a:t>各</a:t>
            </a:r>
            <a:r>
              <a:rPr lang="zh-TW" altLang="en-US" sz="2000" dirty="0" smtClean="0">
                <a:latin typeface="標楷體" panose="03000509000000000000" pitchFamily="65" charset="-120"/>
                <a:ea typeface="標楷體" panose="03000509000000000000" pitchFamily="65" charset="-120"/>
              </a:rPr>
              <a:t>單位</a:t>
            </a:r>
            <a:r>
              <a:rPr lang="zh-TW" altLang="en-US" sz="2000" dirty="0">
                <a:latin typeface="標楷體" panose="03000509000000000000" pitchFamily="65" charset="-120"/>
                <a:ea typeface="標楷體" panose="03000509000000000000" pitchFamily="65" charset="-120"/>
              </a:rPr>
              <a:t>辦理政策宣導時</a:t>
            </a:r>
            <a:r>
              <a:rPr lang="zh-TW" altLang="en-US" sz="2000" dirty="0" smtClean="0">
                <a:latin typeface="標楷體" panose="03000509000000000000" pitchFamily="65" charset="-120"/>
                <a:ea typeface="標楷體" panose="03000509000000000000" pitchFamily="65" charset="-120"/>
              </a:rPr>
              <a:t>，</a:t>
            </a:r>
            <a:r>
              <a:rPr lang="zh-TW" altLang="en-US" sz="2000" dirty="0">
                <a:latin typeface="標楷體" panose="03000509000000000000" pitchFamily="65" charset="-120"/>
                <a:ea typeface="標楷體" panose="03000509000000000000" pitchFamily="65" charset="-120"/>
              </a:rPr>
              <a:t>應填</a:t>
            </a:r>
            <a:r>
              <a:rPr lang="zh-TW" altLang="en-US" sz="2000" dirty="0" smtClean="0">
                <a:latin typeface="標楷體" panose="03000509000000000000" pitchFamily="65" charset="-120"/>
                <a:ea typeface="標楷體" panose="03000509000000000000" pitchFamily="65" charset="-120"/>
              </a:rPr>
              <a:t>具</a:t>
            </a:r>
            <a:r>
              <a:rPr lang="zh-TW" altLang="en-US" sz="2000" dirty="0">
                <a:latin typeface="標楷體" panose="03000509000000000000" pitchFamily="65" charset="-120"/>
                <a:ea typeface="標楷體" panose="03000509000000000000" pitchFamily="65" charset="-120"/>
              </a:rPr>
              <a:t>「</a:t>
            </a:r>
            <a:r>
              <a:rPr lang="zh-TW" altLang="en-US" sz="2000" b="1" dirty="0">
                <a:solidFill>
                  <a:srgbClr val="0070C0"/>
                </a:solidFill>
                <a:latin typeface="標楷體" panose="03000509000000000000" pitchFamily="65" charset="-120"/>
                <a:ea typeface="標楷體" panose="03000509000000000000" pitchFamily="65" charset="-120"/>
                <a:hlinkClick r:id="rId3" action="ppaction://hlinkfile"/>
              </a:rPr>
              <a:t>國立臺灣戲曲學院政策宣導執行簽辦單</a:t>
            </a:r>
            <a:r>
              <a:rPr lang="zh-TW" altLang="en-US" sz="2000" dirty="0">
                <a:latin typeface="標楷體" panose="03000509000000000000" pitchFamily="65" charset="-120"/>
                <a:ea typeface="標楷體" panose="03000509000000000000" pitchFamily="65" charset="-120"/>
              </a:rPr>
              <a:t>」 </a:t>
            </a:r>
            <a:r>
              <a:rPr lang="zh-TW" altLang="en-US" sz="2000" dirty="0" smtClean="0">
                <a:latin typeface="標楷體" panose="03000509000000000000" pitchFamily="65" charset="-120"/>
                <a:ea typeface="標楷體" panose="03000509000000000000" pitchFamily="65" charset="-120"/>
              </a:rPr>
              <a:t>，</a:t>
            </a:r>
            <a:r>
              <a:rPr lang="zh-TW" altLang="en-US" sz="2000" dirty="0">
                <a:latin typeface="標楷體" panose="03000509000000000000" pitchFamily="65" charset="-120"/>
                <a:ea typeface="標楷體" panose="03000509000000000000" pitchFamily="65" charset="-120"/>
              </a:rPr>
              <a:t>並於辦理</a:t>
            </a:r>
            <a:r>
              <a:rPr lang="zh-TW" altLang="en-US" sz="2000" dirty="0" smtClean="0">
                <a:latin typeface="標楷體" panose="03000509000000000000" pitchFamily="65" charset="-120"/>
                <a:ea typeface="標楷體" panose="03000509000000000000" pitchFamily="65" charset="-120"/>
              </a:rPr>
              <a:t>經費</a:t>
            </a:r>
            <a:endParaRPr lang="en-US" altLang="zh-TW" sz="2000" dirty="0" smtClean="0">
              <a:latin typeface="標楷體" panose="03000509000000000000" pitchFamily="65" charset="-120"/>
              <a:ea typeface="標楷體" panose="03000509000000000000" pitchFamily="65" charset="-120"/>
            </a:endParaRPr>
          </a:p>
          <a:p>
            <a:pPr marL="0" indent="0">
              <a:buNone/>
            </a:pPr>
            <a:r>
              <a:rPr lang="zh-TW" altLang="en-US" sz="2000" dirty="0">
                <a:latin typeface="標楷體" panose="03000509000000000000" pitchFamily="65" charset="-120"/>
                <a:ea typeface="標楷體" panose="03000509000000000000" pitchFamily="65" charset="-120"/>
              </a:rPr>
              <a:t> </a:t>
            </a:r>
            <a:r>
              <a:rPr lang="zh-TW" altLang="en-US" sz="2000" dirty="0" smtClean="0">
                <a:latin typeface="標楷體" panose="03000509000000000000" pitchFamily="65" charset="-120"/>
                <a:ea typeface="標楷體" panose="03000509000000000000" pitchFamily="65" charset="-120"/>
              </a:rPr>
              <a:t> 報</a:t>
            </a:r>
            <a:r>
              <a:rPr lang="zh-TW" altLang="en-US" sz="2000" dirty="0">
                <a:latin typeface="標楷體" panose="03000509000000000000" pitchFamily="65" charset="-120"/>
                <a:ea typeface="標楷體" panose="03000509000000000000" pitchFamily="65" charset="-120"/>
              </a:rPr>
              <a:t>支時檢附簽辦單核銷。</a:t>
            </a:r>
            <a:endParaRPr lang="en-US" altLang="zh-TW" sz="2000" dirty="0">
              <a:latin typeface="標楷體" panose="03000509000000000000" pitchFamily="65" charset="-120"/>
              <a:ea typeface="標楷體" panose="03000509000000000000" pitchFamily="65" charset="-120"/>
            </a:endParaRPr>
          </a:p>
          <a:p>
            <a:pPr marL="0" indent="0">
              <a:buNone/>
            </a:pPr>
            <a:endParaRPr lang="en-US" altLang="zh-TW" sz="2000" dirty="0">
              <a:latin typeface="標楷體" panose="03000509000000000000" pitchFamily="65" charset="-120"/>
              <a:ea typeface="標楷體" panose="03000509000000000000" pitchFamily="65" charset="-120"/>
            </a:endParaRPr>
          </a:p>
          <a:p>
            <a:pPr marL="0" indent="0">
              <a:buNone/>
            </a:pPr>
            <a:endParaRPr lang="en-US" altLang="zh-TW" sz="2000" dirty="0" smtClean="0">
              <a:latin typeface="標楷體" panose="03000509000000000000" pitchFamily="65" charset="-120"/>
              <a:ea typeface="標楷體" panose="03000509000000000000" pitchFamily="65" charset="-120"/>
            </a:endParaRPr>
          </a:p>
          <a:p>
            <a:pPr marL="0" indent="0">
              <a:buNone/>
            </a:pPr>
            <a:endParaRPr lang="en-US" altLang="zh-TW" sz="2000" dirty="0">
              <a:latin typeface="標楷體" panose="03000509000000000000" pitchFamily="65" charset="-120"/>
              <a:ea typeface="標楷體" panose="03000509000000000000" pitchFamily="65" charset="-120"/>
            </a:endParaRPr>
          </a:p>
          <a:p>
            <a:pPr marL="0" indent="0">
              <a:buNone/>
            </a:pPr>
            <a:endParaRPr lang="en-US" altLang="zh-TW" sz="2000" dirty="0" smtClean="0">
              <a:latin typeface="標楷體" panose="03000509000000000000" pitchFamily="65" charset="-120"/>
              <a:ea typeface="標楷體" panose="03000509000000000000" pitchFamily="65" charset="-120"/>
            </a:endParaRPr>
          </a:p>
          <a:p>
            <a:pPr marL="0" indent="0">
              <a:buNone/>
            </a:pPr>
            <a:endParaRPr lang="en-US" altLang="zh-TW" sz="2000" dirty="0" smtClean="0">
              <a:latin typeface="標楷體" panose="03000509000000000000" pitchFamily="65" charset="-120"/>
              <a:ea typeface="標楷體" panose="03000509000000000000" pitchFamily="65" charset="-120"/>
            </a:endParaRPr>
          </a:p>
          <a:p>
            <a:pPr marL="0" indent="0">
              <a:buNone/>
            </a:pPr>
            <a:r>
              <a:rPr lang="zh-TW" altLang="en-US" sz="2000" dirty="0">
                <a:latin typeface="標楷體" panose="03000509000000000000" pitchFamily="65" charset="-120"/>
                <a:ea typeface="標楷體" panose="03000509000000000000" pitchFamily="65" charset="-120"/>
              </a:rPr>
              <a:t> </a:t>
            </a:r>
            <a:r>
              <a:rPr lang="zh-TW" altLang="en-US" sz="2000" dirty="0" smtClean="0">
                <a:latin typeface="標楷體" panose="03000509000000000000" pitchFamily="65" charset="-120"/>
                <a:ea typeface="標楷體" panose="03000509000000000000" pitchFamily="65" charset="-120"/>
              </a:rPr>
              <a:t> </a:t>
            </a:r>
            <a:endParaRPr lang="zh-TW" altLang="en-US" sz="2000" dirty="0">
              <a:latin typeface="標楷體" panose="03000509000000000000" pitchFamily="65" charset="-120"/>
              <a:ea typeface="標楷體" panose="03000509000000000000" pitchFamily="65" charset="-120"/>
            </a:endParaRPr>
          </a:p>
          <a:p>
            <a:pPr marL="0" indent="0">
              <a:buNone/>
            </a:pPr>
            <a:r>
              <a:rPr lang="zh-TW" altLang="en-US" sz="2000" dirty="0" smtClean="0">
                <a:latin typeface="標楷體" panose="03000509000000000000" pitchFamily="65" charset="-120"/>
                <a:ea typeface="標楷體" panose="03000509000000000000" pitchFamily="65" charset="-120"/>
              </a:rPr>
              <a:t>  </a:t>
            </a:r>
            <a:endParaRPr lang="en-US" altLang="zh-TW" dirty="0">
              <a:latin typeface="標楷體" panose="03000509000000000000" pitchFamily="65" charset="-120"/>
              <a:ea typeface="標楷體" panose="03000509000000000000" pitchFamily="65" charset="-120"/>
            </a:endParaRPr>
          </a:p>
        </p:txBody>
      </p:sp>
      <p:sp>
        <p:nvSpPr>
          <p:cNvPr id="13" name="內容版面配置區 4"/>
          <p:cNvSpPr txBox="1">
            <a:spLocks/>
          </p:cNvSpPr>
          <p:nvPr/>
        </p:nvSpPr>
        <p:spPr>
          <a:xfrm>
            <a:off x="411976" y="1408855"/>
            <a:ext cx="11167652" cy="52330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Wingdings" panose="05000000000000000000" pitchFamily="2" charset="2"/>
              <a:buNone/>
              <a:defRPr/>
            </a:pPr>
            <a:endParaRPr lang="zh-TW" altLang="en-US" sz="2000" dirty="0" smtClean="0"/>
          </a:p>
          <a:p>
            <a:pPr marL="0" indent="0">
              <a:buFont typeface="Wingdings" panose="05000000000000000000" pitchFamily="2" charset="2"/>
              <a:buNone/>
              <a:defRPr/>
            </a:pPr>
            <a:endParaRPr lang="en-US" altLang="zh-TW" dirty="0" smtClean="0"/>
          </a:p>
          <a:p>
            <a:pPr marL="0" indent="0">
              <a:buFont typeface="Wingdings" panose="05000000000000000000" pitchFamily="2" charset="2"/>
              <a:buNone/>
              <a:defRPr/>
            </a:pPr>
            <a:endParaRPr lang="zh-TW" altLang="en-US" sz="2000" dirty="0" smtClean="0"/>
          </a:p>
          <a:p>
            <a:pPr marL="0" indent="0">
              <a:buFont typeface="Wingdings" panose="05000000000000000000" pitchFamily="2" charset="2"/>
              <a:buNone/>
              <a:defRPr/>
            </a:pPr>
            <a:endParaRPr lang="zh-TW" altLang="en-US" sz="2000" dirty="0"/>
          </a:p>
        </p:txBody>
      </p:sp>
    </p:spTree>
    <p:extLst>
      <p:ext uri="{BB962C8B-B14F-4D97-AF65-F5344CB8AC3E}">
        <p14:creationId xmlns:p14="http://schemas.microsoft.com/office/powerpoint/2010/main" val="197539162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838200" y="681644"/>
            <a:ext cx="10515600" cy="1009044"/>
          </a:xfrm>
        </p:spPr>
        <p:txBody>
          <a:bodyPr>
            <a:noAutofit/>
          </a:bodyPr>
          <a:lstStyle/>
          <a:p>
            <a:pPr algn="ctr"/>
            <a:r>
              <a:rPr lang="zh-TW" altLang="en-US" sz="4000" b="1" dirty="0">
                <a:latin typeface="標楷體" panose="03000509000000000000" pitchFamily="65" charset="-120"/>
                <a:ea typeface="標楷體" panose="03000509000000000000" pitchFamily="65" charset="-120"/>
              </a:rPr>
              <a:t>三</a:t>
            </a:r>
            <a:r>
              <a:rPr lang="zh-TW" altLang="en-US" sz="4000" b="1" dirty="0" smtClean="0">
                <a:latin typeface="標楷體" panose="03000509000000000000" pitchFamily="65" charset="-120"/>
                <a:ea typeface="標楷體" panose="03000509000000000000" pitchFamily="65" charset="-120"/>
              </a:rPr>
              <a:t>、其他宣導事項</a:t>
            </a:r>
            <a:r>
              <a:rPr lang="en-US" altLang="zh-TW" sz="4000" b="1" dirty="0" smtClean="0">
                <a:latin typeface="標楷體" panose="03000509000000000000" pitchFamily="65" charset="-120"/>
                <a:ea typeface="標楷體" panose="03000509000000000000" pitchFamily="65" charset="-120"/>
              </a:rPr>
              <a:t>(3/4)</a:t>
            </a:r>
            <a:endParaRPr lang="zh-TW" altLang="en-US" sz="4000" b="1" dirty="0">
              <a:latin typeface="標楷體" panose="03000509000000000000" pitchFamily="65" charset="-120"/>
              <a:ea typeface="標楷體" panose="03000509000000000000" pitchFamily="65" charset="-120"/>
            </a:endParaRPr>
          </a:p>
        </p:txBody>
      </p:sp>
      <p:sp>
        <p:nvSpPr>
          <p:cNvPr id="4" name="文字版面配置區 3"/>
          <p:cNvSpPr>
            <a:spLocks noGrp="1"/>
          </p:cNvSpPr>
          <p:nvPr>
            <p:ph idx="1"/>
          </p:nvPr>
        </p:nvSpPr>
        <p:spPr>
          <a:xfrm>
            <a:off x="838200" y="1825625"/>
            <a:ext cx="11024062" cy="4351338"/>
          </a:xfrm>
        </p:spPr>
        <p:txBody>
          <a:bodyPr>
            <a:normAutofit fontScale="92500"/>
          </a:bodyPr>
          <a:lstStyle/>
          <a:p>
            <a:pPr>
              <a:buFont typeface="Wingdings" panose="05000000000000000000" pitchFamily="2" charset="2"/>
              <a:buChar char="Ø"/>
              <a:defRPr/>
            </a:pPr>
            <a:r>
              <a:rPr lang="zh-TW" altLang="en-US" dirty="0">
                <a:latin typeface="標楷體" panose="03000509000000000000" pitchFamily="65" charset="-120"/>
                <a:ea typeface="標楷體" panose="03000509000000000000" pitchFamily="65" charset="-120"/>
              </a:rPr>
              <a:t>機關以</a:t>
            </a:r>
            <a:r>
              <a:rPr lang="zh-TW" altLang="en-US" b="1" dirty="0">
                <a:solidFill>
                  <a:srgbClr val="FF0000"/>
                </a:solidFill>
                <a:latin typeface="標楷體" panose="03000509000000000000" pitchFamily="65" charset="-120"/>
                <a:ea typeface="標楷體" panose="03000509000000000000" pitchFamily="65" charset="-120"/>
              </a:rPr>
              <a:t>匯款</a:t>
            </a:r>
            <a:r>
              <a:rPr lang="zh-TW" altLang="en-US" dirty="0">
                <a:latin typeface="標楷體" panose="03000509000000000000" pitchFamily="65" charset="-120"/>
                <a:ea typeface="標楷體" panose="03000509000000000000" pitchFamily="65" charset="-120"/>
              </a:rPr>
              <a:t>支付出席費或講座鐘點費給專家學者 </a:t>
            </a:r>
            <a:r>
              <a:rPr lang="zh-TW" altLang="en-US" dirty="0" smtClean="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免再取得</a:t>
            </a:r>
            <a:r>
              <a:rPr lang="zh-TW" altLang="en-US" dirty="0" smtClean="0">
                <a:latin typeface="標楷體" panose="03000509000000000000" pitchFamily="65" charset="-120"/>
                <a:ea typeface="標楷體" panose="03000509000000000000" pitchFamily="65" charset="-120"/>
              </a:rPr>
              <a:t>收據。</a:t>
            </a:r>
            <a:endParaRPr lang="en-US" altLang="zh-TW" dirty="0" smtClean="0">
              <a:latin typeface="標楷體" panose="03000509000000000000" pitchFamily="65" charset="-120"/>
              <a:ea typeface="標楷體" panose="03000509000000000000" pitchFamily="65" charset="-120"/>
            </a:endParaRPr>
          </a:p>
          <a:p>
            <a:pPr>
              <a:buFont typeface="Wingdings" panose="05000000000000000000" pitchFamily="2" charset="2"/>
              <a:buChar char="Ø"/>
              <a:defRPr/>
            </a:pPr>
            <a:r>
              <a:rPr lang="zh-TW" altLang="en-US" dirty="0">
                <a:latin typeface="標楷體" panose="03000509000000000000" pitchFamily="65" charset="-120"/>
                <a:ea typeface="標楷體" panose="03000509000000000000" pitchFamily="65" charset="-120"/>
              </a:rPr>
              <a:t>報支便當費免付會議簽到單或會議紀錄。</a:t>
            </a:r>
            <a:endParaRPr lang="en-US" altLang="zh-TW" dirty="0">
              <a:latin typeface="標楷體" panose="03000509000000000000" pitchFamily="65" charset="-120"/>
              <a:ea typeface="標楷體" panose="03000509000000000000" pitchFamily="65" charset="-120"/>
            </a:endParaRPr>
          </a:p>
          <a:p>
            <a:pPr marL="0" indent="0">
              <a:buFont typeface="Wingdings" panose="05000000000000000000" pitchFamily="2" charset="2"/>
              <a:buNone/>
              <a:defRPr/>
            </a:pPr>
            <a:r>
              <a:rPr lang="zh-TW" altLang="en-US" dirty="0">
                <a:latin typeface="標楷體" panose="03000509000000000000" pitchFamily="65" charset="-120"/>
                <a:ea typeface="標楷體" panose="03000509000000000000" pitchFamily="65" charset="-120"/>
              </a:rPr>
              <a:t>  </a:t>
            </a: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請</a:t>
            </a:r>
            <a:r>
              <a:rPr lang="zh-TW" altLang="en-US" dirty="0">
                <a:solidFill>
                  <a:srgbClr val="FF0000"/>
                </a:solidFill>
                <a:latin typeface="標楷體" panose="03000509000000000000" pitchFamily="65" charset="-120"/>
                <a:ea typeface="標楷體" panose="03000509000000000000" pitchFamily="65" charset="-120"/>
              </a:rPr>
              <a:t>註記會議名稱、日期、起訖時間及與會人數</a:t>
            </a:r>
            <a:r>
              <a:rPr lang="en-US" altLang="zh-TW" dirty="0">
                <a:latin typeface="標楷體" panose="03000509000000000000" pitchFamily="65" charset="-120"/>
                <a:ea typeface="標楷體" panose="03000509000000000000" pitchFamily="65" charset="-120"/>
              </a:rPr>
              <a:t>)</a:t>
            </a:r>
          </a:p>
          <a:p>
            <a:pPr>
              <a:buFont typeface="Wingdings" panose="05000000000000000000" pitchFamily="2" charset="2"/>
              <a:buChar char="Ø"/>
              <a:defRPr/>
            </a:pPr>
            <a:r>
              <a:rPr lang="zh-TW" altLang="en-US" dirty="0">
                <a:latin typeface="標楷體" panose="03000509000000000000" pitchFamily="65" charset="-120"/>
                <a:ea typeface="標楷體" panose="03000509000000000000" pitchFamily="65" charset="-120"/>
              </a:rPr>
              <a:t>取具營業人提供之電子發票辦理報支時，無須</a:t>
            </a:r>
            <a:r>
              <a:rPr lang="zh-TW" altLang="en-US" dirty="0" smtClean="0">
                <a:latin typeface="標楷體" panose="03000509000000000000" pitchFamily="65" charset="-120"/>
                <a:ea typeface="標楷體" panose="03000509000000000000" pitchFamily="65" charset="-120"/>
              </a:rPr>
              <a:t>再影印</a:t>
            </a:r>
            <a:r>
              <a:rPr lang="zh-TW" altLang="en-US" dirty="0">
                <a:latin typeface="標楷體" panose="03000509000000000000" pitchFamily="65" charset="-120"/>
                <a:ea typeface="標楷體" panose="03000509000000000000" pitchFamily="65" charset="-120"/>
              </a:rPr>
              <a:t>或註記發票</a:t>
            </a:r>
            <a:r>
              <a:rPr lang="zh-TW" altLang="en-US" dirty="0" smtClean="0">
                <a:latin typeface="標楷體" panose="03000509000000000000" pitchFamily="65" charset="-120"/>
                <a:ea typeface="標楷體" panose="03000509000000000000" pitchFamily="65" charset="-120"/>
              </a:rPr>
              <a:t>字</a:t>
            </a:r>
            <a:endParaRPr lang="en-US" altLang="zh-TW" dirty="0" smtClean="0">
              <a:latin typeface="標楷體" panose="03000509000000000000" pitchFamily="65" charset="-120"/>
              <a:ea typeface="標楷體" panose="03000509000000000000" pitchFamily="65" charset="-120"/>
            </a:endParaRPr>
          </a:p>
          <a:p>
            <a:pPr marL="0" indent="0">
              <a:buNone/>
              <a:defRPr/>
            </a:pPr>
            <a:r>
              <a:rPr lang="zh-TW" altLang="en-US" dirty="0">
                <a:latin typeface="標楷體" panose="03000509000000000000" pitchFamily="65" charset="-120"/>
                <a:ea typeface="標楷體" panose="03000509000000000000" pitchFamily="65" charset="-120"/>
              </a:rPr>
              <a:t> </a:t>
            </a:r>
            <a:r>
              <a:rPr lang="zh-TW" altLang="en-US" dirty="0" smtClean="0">
                <a:latin typeface="標楷體" panose="03000509000000000000" pitchFamily="65" charset="-120"/>
                <a:ea typeface="標楷體" panose="03000509000000000000" pitchFamily="65" charset="-120"/>
              </a:rPr>
              <a:t> 軌</a:t>
            </a:r>
            <a:r>
              <a:rPr lang="zh-TW" altLang="en-US" dirty="0">
                <a:latin typeface="標楷體" panose="03000509000000000000" pitchFamily="65" charset="-120"/>
                <a:ea typeface="標楷體" panose="03000509000000000000" pitchFamily="65" charset="-120"/>
              </a:rPr>
              <a:t>號碼</a:t>
            </a:r>
            <a:r>
              <a:rPr lang="zh-TW" altLang="en-US" dirty="0" smtClean="0">
                <a:latin typeface="標楷體" panose="03000509000000000000" pitchFamily="65" charset="-120"/>
                <a:ea typeface="標楷體" panose="03000509000000000000" pitchFamily="65" charset="-120"/>
              </a:rPr>
              <a:t>。</a:t>
            </a:r>
            <a:endParaRPr lang="en-US" altLang="zh-TW" dirty="0" smtClean="0">
              <a:latin typeface="標楷體" panose="03000509000000000000" pitchFamily="65" charset="-120"/>
              <a:ea typeface="標楷體" panose="03000509000000000000" pitchFamily="65" charset="-120"/>
            </a:endParaRPr>
          </a:p>
          <a:p>
            <a:pPr>
              <a:buFont typeface="Wingdings" panose="05000000000000000000" pitchFamily="2" charset="2"/>
              <a:buChar char="Ø"/>
              <a:defRPr/>
            </a:pPr>
            <a:r>
              <a:rPr lang="zh-TW" altLang="en-US" dirty="0" smtClean="0">
                <a:latin typeface="標楷體" panose="03000509000000000000" pitchFamily="65" charset="-120"/>
                <a:ea typeface="標楷體" panose="03000509000000000000" pitchFamily="65" charset="-120"/>
              </a:rPr>
              <a:t>本校</a:t>
            </a:r>
            <a:r>
              <a:rPr lang="zh-TW" altLang="en-US" dirty="0">
                <a:latin typeface="標楷體" panose="03000509000000000000" pitchFamily="65" charset="-120"/>
                <a:ea typeface="標楷體" panose="03000509000000000000" pitchFamily="65" charset="-120"/>
              </a:rPr>
              <a:t>教職員工</a:t>
            </a:r>
            <a:r>
              <a:rPr lang="zh-TW" altLang="en-US" dirty="0" smtClean="0">
                <a:latin typeface="標楷體" panose="03000509000000000000" pitchFamily="65" charset="-120"/>
                <a:ea typeface="標楷體" panose="03000509000000000000" pitchFamily="65" charset="-120"/>
              </a:rPr>
              <a:t>因</a:t>
            </a:r>
            <a:r>
              <a:rPr lang="zh-TW" altLang="en-US" dirty="0">
                <a:latin typeface="標楷體" panose="03000509000000000000" pitchFamily="65" charset="-120"/>
                <a:ea typeface="標楷體" panose="03000509000000000000" pitchFamily="65" charset="-120"/>
              </a:rPr>
              <a:t>公</a:t>
            </a:r>
            <a:r>
              <a:rPr lang="zh-TW" altLang="en-US" dirty="0" smtClean="0">
                <a:latin typeface="標楷體" panose="03000509000000000000" pitchFamily="65" charset="-120"/>
                <a:ea typeface="標楷體" panose="03000509000000000000" pitchFamily="65" charset="-120"/>
              </a:rPr>
              <a:t>出差，依國內出差旅費報支要點得請領每人每日</a:t>
            </a:r>
            <a:endParaRPr lang="en-US" altLang="zh-TW" dirty="0" smtClean="0">
              <a:latin typeface="標楷體" panose="03000509000000000000" pitchFamily="65" charset="-120"/>
              <a:ea typeface="標楷體" panose="03000509000000000000" pitchFamily="65" charset="-120"/>
            </a:endParaRPr>
          </a:p>
          <a:p>
            <a:pPr marL="0" indent="0">
              <a:buNone/>
              <a:defRPr/>
            </a:pPr>
            <a:r>
              <a:rPr lang="zh-TW" altLang="en-US" dirty="0">
                <a:latin typeface="標楷體" panose="03000509000000000000" pitchFamily="65" charset="-120"/>
                <a:ea typeface="標楷體" panose="03000509000000000000" pitchFamily="65" charset="-120"/>
              </a:rPr>
              <a:t> </a:t>
            </a:r>
            <a:r>
              <a:rPr lang="zh-TW" altLang="en-US" dirty="0" smtClean="0">
                <a:latin typeface="標楷體" panose="03000509000000000000" pitchFamily="65" charset="-120"/>
                <a:ea typeface="標楷體" panose="03000509000000000000" pitchFamily="65" charset="-120"/>
              </a:rPr>
              <a:t> </a:t>
            </a:r>
            <a:r>
              <a:rPr lang="en-US" altLang="zh-TW" dirty="0" smtClean="0">
                <a:latin typeface="標楷體" panose="03000509000000000000" pitchFamily="65" charset="-120"/>
                <a:ea typeface="標楷體" panose="03000509000000000000" pitchFamily="65" charset="-120"/>
              </a:rPr>
              <a:t>400</a:t>
            </a:r>
            <a:r>
              <a:rPr lang="zh-TW" altLang="en-US" dirty="0" smtClean="0">
                <a:latin typeface="標楷體" panose="03000509000000000000" pitchFamily="65" charset="-120"/>
                <a:ea typeface="標楷體" panose="03000509000000000000" pitchFamily="65" charset="-120"/>
              </a:rPr>
              <a:t>元</a:t>
            </a:r>
            <a:r>
              <a:rPr lang="zh-TW" altLang="en-US" dirty="0" smtClean="0">
                <a:solidFill>
                  <a:srgbClr val="FF0000"/>
                </a:solidFill>
                <a:latin typeface="標楷體" panose="03000509000000000000" pitchFamily="65" charset="-120"/>
                <a:ea typeface="標楷體" panose="03000509000000000000" pitchFamily="65" charset="-120"/>
              </a:rPr>
              <a:t>雜費</a:t>
            </a:r>
            <a:r>
              <a:rPr lang="zh-TW" altLang="en-US" dirty="0">
                <a:latin typeface="標楷體" panose="03000509000000000000" pitchFamily="65" charset="-120"/>
                <a:ea typeface="標楷體" panose="03000509000000000000" pitchFamily="65" charset="-120"/>
              </a:rPr>
              <a:t>。</a:t>
            </a:r>
            <a:r>
              <a:rPr lang="zh-TW" altLang="en-US" dirty="0" smtClean="0">
                <a:latin typeface="標楷體" panose="03000509000000000000" pitchFamily="65" charset="-120"/>
                <a:ea typeface="標楷體" panose="03000509000000000000" pitchFamily="65" charset="-120"/>
              </a:rPr>
              <a:t>基於公款不重複支領原則，不可請領便當費。</a:t>
            </a:r>
            <a:endParaRPr lang="en-US" altLang="zh-TW" dirty="0" smtClean="0">
              <a:latin typeface="標楷體" panose="03000509000000000000" pitchFamily="65" charset="-120"/>
              <a:ea typeface="標楷體" panose="03000509000000000000" pitchFamily="65" charset="-120"/>
            </a:endParaRPr>
          </a:p>
          <a:p>
            <a:pPr marL="0" indent="0">
              <a:buNone/>
              <a:defRPr/>
            </a:pPr>
            <a:r>
              <a:rPr lang="zh-TW" altLang="en-US" dirty="0">
                <a:latin typeface="標楷體" panose="03000509000000000000" pitchFamily="65" charset="-120"/>
                <a:ea typeface="標楷體" panose="03000509000000000000" pitchFamily="65" charset="-120"/>
              </a:rPr>
              <a:t> </a:t>
            </a:r>
            <a:r>
              <a:rPr lang="zh-TW" altLang="en-US" dirty="0" smtClean="0">
                <a:latin typeface="標楷體" panose="03000509000000000000" pitchFamily="65" charset="-120"/>
                <a:ea typeface="標楷體" panose="03000509000000000000" pitchFamily="65" charset="-120"/>
              </a:rPr>
              <a:t> 例如，京劇團團員奉派出差，由團的經費支付當日午餐，則團員的雜費</a:t>
            </a:r>
            <a:endParaRPr lang="en-US" altLang="zh-TW" dirty="0" smtClean="0">
              <a:latin typeface="標楷體" panose="03000509000000000000" pitchFamily="65" charset="-120"/>
              <a:ea typeface="標楷體" panose="03000509000000000000" pitchFamily="65" charset="-120"/>
            </a:endParaRPr>
          </a:p>
          <a:p>
            <a:pPr marL="0" indent="0">
              <a:buNone/>
              <a:defRPr/>
            </a:pPr>
            <a:r>
              <a:rPr lang="zh-TW" altLang="en-US" dirty="0">
                <a:latin typeface="標楷體" panose="03000509000000000000" pitchFamily="65" charset="-120"/>
                <a:ea typeface="標楷體" panose="03000509000000000000" pitchFamily="65" charset="-120"/>
              </a:rPr>
              <a:t> </a:t>
            </a:r>
            <a:r>
              <a:rPr lang="zh-TW" altLang="en-US" dirty="0" smtClean="0">
                <a:latin typeface="標楷體" panose="03000509000000000000" pitchFamily="65" charset="-120"/>
                <a:ea typeface="標楷體" panose="03000509000000000000" pitchFamily="65" charset="-120"/>
              </a:rPr>
              <a:t> 應扣除午餐費。</a:t>
            </a:r>
            <a:endParaRPr lang="en-US" altLang="zh-TW" dirty="0" smtClean="0">
              <a:latin typeface="標楷體" panose="03000509000000000000" pitchFamily="65" charset="-120"/>
              <a:ea typeface="標楷體" panose="03000509000000000000" pitchFamily="65" charset="-120"/>
            </a:endParaRPr>
          </a:p>
          <a:p>
            <a:pPr marL="0" indent="0">
              <a:buNone/>
              <a:defRPr/>
            </a:pPr>
            <a:endParaRPr lang="en-US" altLang="zh-TW" dirty="0">
              <a:latin typeface="標楷體" panose="03000509000000000000" pitchFamily="65" charset="-120"/>
              <a:ea typeface="標楷體" panose="03000509000000000000" pitchFamily="65" charset="-120"/>
            </a:endParaRPr>
          </a:p>
          <a:p>
            <a:pPr>
              <a:buFont typeface="Wingdings" panose="05000000000000000000" pitchFamily="2" charset="2"/>
              <a:buChar char="Ø"/>
              <a:defRPr/>
            </a:pPr>
            <a:endParaRPr lang="en-US" altLang="zh-TW" dirty="0">
              <a:latin typeface="標楷體" panose="03000509000000000000" pitchFamily="65" charset="-120"/>
              <a:ea typeface="標楷體" panose="03000509000000000000" pitchFamily="65" charset="-120"/>
            </a:endParaRPr>
          </a:p>
        </p:txBody>
      </p:sp>
      <p:sp>
        <p:nvSpPr>
          <p:cNvPr id="3" name="投影片編號版面配置區 2"/>
          <p:cNvSpPr>
            <a:spLocks noGrp="1"/>
          </p:cNvSpPr>
          <p:nvPr>
            <p:ph type="sldNum" sz="quarter" idx="12"/>
          </p:nvPr>
        </p:nvSpPr>
        <p:spPr/>
        <p:txBody>
          <a:bodyPr/>
          <a:lstStyle/>
          <a:p>
            <a:pPr algn="ctr"/>
            <a:fld id="{79B44AEE-BA3D-4760-80D7-75703F0B2E6D}" type="slidenum">
              <a:rPr lang="zh-TW" altLang="en-US" sz="1400" smtClean="0">
                <a:solidFill>
                  <a:schemeClr val="tx1"/>
                </a:solidFill>
              </a:rPr>
              <a:pPr algn="ctr"/>
              <a:t>28</a:t>
            </a:fld>
            <a:endParaRPr lang="zh-TW" altLang="en-US" sz="1400" dirty="0">
              <a:solidFill>
                <a:schemeClr val="tx1"/>
              </a:solidFill>
            </a:endParaRPr>
          </a:p>
        </p:txBody>
      </p:sp>
      <p:pic>
        <p:nvPicPr>
          <p:cNvPr id="8" name="圖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5787"/>
            <a:ext cx="4013867" cy="1052968"/>
          </a:xfrm>
          <a:prstGeom prst="rect">
            <a:avLst/>
          </a:prstGeom>
        </p:spPr>
      </p:pic>
      <p:sp>
        <p:nvSpPr>
          <p:cNvPr id="9" name="內容版面配置區 4"/>
          <p:cNvSpPr txBox="1">
            <a:spLocks/>
          </p:cNvSpPr>
          <p:nvPr/>
        </p:nvSpPr>
        <p:spPr>
          <a:xfrm>
            <a:off x="606829" y="1504605"/>
            <a:ext cx="10972799" cy="503430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defRPr/>
            </a:pPr>
            <a:endParaRPr lang="en-US" altLang="zh-TW" dirty="0" smtClean="0">
              <a:latin typeface="標楷體" panose="03000509000000000000" pitchFamily="65" charset="-120"/>
              <a:ea typeface="標楷體" panose="03000509000000000000" pitchFamily="65" charset="-120"/>
            </a:endParaRPr>
          </a:p>
          <a:p>
            <a:pPr marL="0" indent="0">
              <a:buNone/>
            </a:pPr>
            <a:endParaRPr lang="en-US" altLang="zh-TW" sz="2000" dirty="0">
              <a:latin typeface="標楷體" panose="03000509000000000000" pitchFamily="65" charset="-120"/>
              <a:ea typeface="標楷體" panose="03000509000000000000" pitchFamily="65" charset="-120"/>
            </a:endParaRPr>
          </a:p>
          <a:p>
            <a:pPr marL="0" indent="0">
              <a:buNone/>
            </a:pPr>
            <a:endParaRPr lang="en-US" altLang="zh-TW" sz="2000" dirty="0" smtClean="0">
              <a:latin typeface="標楷體" panose="03000509000000000000" pitchFamily="65" charset="-120"/>
              <a:ea typeface="標楷體" panose="03000509000000000000" pitchFamily="65" charset="-120"/>
            </a:endParaRPr>
          </a:p>
          <a:p>
            <a:pPr marL="0" indent="0">
              <a:buNone/>
            </a:pPr>
            <a:endParaRPr lang="en-US" altLang="zh-TW" sz="2000" dirty="0">
              <a:latin typeface="標楷體" panose="03000509000000000000" pitchFamily="65" charset="-120"/>
              <a:ea typeface="標楷體" panose="03000509000000000000" pitchFamily="65" charset="-120"/>
            </a:endParaRPr>
          </a:p>
          <a:p>
            <a:pPr marL="0" indent="0">
              <a:buNone/>
            </a:pPr>
            <a:endParaRPr lang="en-US" altLang="zh-TW" sz="2000" dirty="0" smtClean="0">
              <a:latin typeface="標楷體" panose="03000509000000000000" pitchFamily="65" charset="-120"/>
              <a:ea typeface="標楷體" panose="03000509000000000000" pitchFamily="65" charset="-120"/>
            </a:endParaRPr>
          </a:p>
          <a:p>
            <a:pPr marL="0" indent="0">
              <a:buNone/>
            </a:pPr>
            <a:endParaRPr lang="en-US" altLang="zh-TW" sz="2000" dirty="0" smtClean="0">
              <a:latin typeface="標楷體" panose="03000509000000000000" pitchFamily="65" charset="-120"/>
              <a:ea typeface="標楷體" panose="03000509000000000000" pitchFamily="65" charset="-120"/>
            </a:endParaRPr>
          </a:p>
          <a:p>
            <a:pPr marL="0" indent="0">
              <a:buNone/>
            </a:pPr>
            <a:r>
              <a:rPr lang="zh-TW" altLang="en-US" sz="2000" dirty="0">
                <a:latin typeface="標楷體" panose="03000509000000000000" pitchFamily="65" charset="-120"/>
                <a:ea typeface="標楷體" panose="03000509000000000000" pitchFamily="65" charset="-120"/>
              </a:rPr>
              <a:t> </a:t>
            </a:r>
            <a:r>
              <a:rPr lang="zh-TW" altLang="en-US" sz="2000" dirty="0" smtClean="0">
                <a:latin typeface="標楷體" panose="03000509000000000000" pitchFamily="65" charset="-120"/>
                <a:ea typeface="標楷體" panose="03000509000000000000" pitchFamily="65" charset="-120"/>
              </a:rPr>
              <a:t> </a:t>
            </a:r>
            <a:endParaRPr lang="zh-TW" altLang="en-US" sz="2000" dirty="0">
              <a:latin typeface="標楷體" panose="03000509000000000000" pitchFamily="65" charset="-120"/>
              <a:ea typeface="標楷體" panose="03000509000000000000" pitchFamily="65" charset="-120"/>
            </a:endParaRPr>
          </a:p>
          <a:p>
            <a:pPr marL="0" indent="0">
              <a:buNone/>
            </a:pPr>
            <a:r>
              <a:rPr lang="zh-TW" altLang="en-US" sz="2000" dirty="0" smtClean="0">
                <a:latin typeface="標楷體" panose="03000509000000000000" pitchFamily="65" charset="-120"/>
                <a:ea typeface="標楷體" panose="03000509000000000000" pitchFamily="65" charset="-120"/>
              </a:rPr>
              <a:t>  </a:t>
            </a:r>
            <a:endParaRPr lang="en-US" altLang="zh-TW" dirty="0">
              <a:latin typeface="標楷體" panose="03000509000000000000" pitchFamily="65" charset="-120"/>
              <a:ea typeface="標楷體" panose="03000509000000000000" pitchFamily="65" charset="-120"/>
            </a:endParaRPr>
          </a:p>
        </p:txBody>
      </p:sp>
      <p:sp>
        <p:nvSpPr>
          <p:cNvPr id="13" name="內容版面配置區 4"/>
          <p:cNvSpPr txBox="1">
            <a:spLocks/>
          </p:cNvSpPr>
          <p:nvPr/>
        </p:nvSpPr>
        <p:spPr>
          <a:xfrm>
            <a:off x="411976" y="1408855"/>
            <a:ext cx="11167652" cy="52330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Wingdings" panose="05000000000000000000" pitchFamily="2" charset="2"/>
              <a:buNone/>
              <a:defRPr/>
            </a:pPr>
            <a:endParaRPr lang="zh-TW" altLang="en-US" sz="2000" dirty="0" smtClean="0"/>
          </a:p>
          <a:p>
            <a:pPr marL="0" indent="0">
              <a:buFont typeface="Wingdings" panose="05000000000000000000" pitchFamily="2" charset="2"/>
              <a:buNone/>
              <a:defRPr/>
            </a:pPr>
            <a:endParaRPr lang="en-US" altLang="zh-TW" dirty="0" smtClean="0"/>
          </a:p>
          <a:p>
            <a:pPr marL="0" indent="0">
              <a:buFont typeface="Wingdings" panose="05000000000000000000" pitchFamily="2" charset="2"/>
              <a:buNone/>
              <a:defRPr/>
            </a:pPr>
            <a:endParaRPr lang="zh-TW" altLang="en-US" sz="2000" dirty="0" smtClean="0"/>
          </a:p>
          <a:p>
            <a:pPr marL="0" indent="0">
              <a:buFont typeface="Wingdings" panose="05000000000000000000" pitchFamily="2" charset="2"/>
              <a:buNone/>
              <a:defRPr/>
            </a:pPr>
            <a:endParaRPr lang="zh-TW" altLang="en-US" sz="2000" dirty="0"/>
          </a:p>
        </p:txBody>
      </p:sp>
    </p:spTree>
    <p:extLst>
      <p:ext uri="{BB962C8B-B14F-4D97-AF65-F5344CB8AC3E}">
        <p14:creationId xmlns:p14="http://schemas.microsoft.com/office/powerpoint/2010/main" val="336589637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838200" y="681644"/>
            <a:ext cx="10515600" cy="1009044"/>
          </a:xfrm>
        </p:spPr>
        <p:txBody>
          <a:bodyPr>
            <a:noAutofit/>
          </a:bodyPr>
          <a:lstStyle/>
          <a:p>
            <a:pPr algn="ctr"/>
            <a:r>
              <a:rPr lang="zh-TW" altLang="en-US" sz="4000" b="1" dirty="0">
                <a:latin typeface="標楷體" panose="03000509000000000000" pitchFamily="65" charset="-120"/>
                <a:ea typeface="標楷體" panose="03000509000000000000" pitchFamily="65" charset="-120"/>
              </a:rPr>
              <a:t>三</a:t>
            </a:r>
            <a:r>
              <a:rPr lang="zh-TW" altLang="en-US" sz="4000" b="1" dirty="0" smtClean="0">
                <a:latin typeface="標楷體" panose="03000509000000000000" pitchFamily="65" charset="-120"/>
                <a:ea typeface="標楷體" panose="03000509000000000000" pitchFamily="65" charset="-120"/>
              </a:rPr>
              <a:t>、其他宣導事項</a:t>
            </a:r>
            <a:r>
              <a:rPr lang="en-US" altLang="zh-TW" sz="4000" b="1" dirty="0" smtClean="0">
                <a:latin typeface="標楷體" panose="03000509000000000000" pitchFamily="65" charset="-120"/>
                <a:ea typeface="標楷體" panose="03000509000000000000" pitchFamily="65" charset="-120"/>
              </a:rPr>
              <a:t>(4/4)</a:t>
            </a:r>
            <a:endParaRPr lang="zh-TW" altLang="en-US" sz="4000" b="1" dirty="0">
              <a:latin typeface="標楷體" panose="03000509000000000000" pitchFamily="65" charset="-120"/>
              <a:ea typeface="標楷體" panose="03000509000000000000" pitchFamily="65" charset="-120"/>
            </a:endParaRPr>
          </a:p>
        </p:txBody>
      </p:sp>
      <p:sp>
        <p:nvSpPr>
          <p:cNvPr id="4" name="文字版面配置區 3"/>
          <p:cNvSpPr>
            <a:spLocks noGrp="1"/>
          </p:cNvSpPr>
          <p:nvPr>
            <p:ph idx="1"/>
          </p:nvPr>
        </p:nvSpPr>
        <p:spPr>
          <a:xfrm>
            <a:off x="838200" y="1504605"/>
            <a:ext cx="10515600" cy="5034308"/>
          </a:xfrm>
        </p:spPr>
        <p:txBody>
          <a:bodyPr>
            <a:normAutofit fontScale="92500" lnSpcReduction="20000"/>
          </a:bodyPr>
          <a:lstStyle/>
          <a:p>
            <a:pPr lvl="0">
              <a:buFont typeface="Wingdings" panose="05000000000000000000" pitchFamily="2" charset="2"/>
              <a:buChar char="Ø"/>
            </a:pPr>
            <a:r>
              <a:rPr kumimoji="1" lang="zh-TW" altLang="en-US" dirty="0" smtClean="0">
                <a:latin typeface="標楷體" pitchFamily="65" charset="-120"/>
                <a:ea typeface="標楷體" pitchFamily="65" charset="-120"/>
                <a:cs typeface="Times New Roman" pitchFamily="18" charset="0"/>
              </a:rPr>
              <a:t>年度預算編列與執行注意事項</a:t>
            </a:r>
            <a:endParaRPr kumimoji="1" lang="en-US" altLang="zh-TW" dirty="0" smtClean="0">
              <a:latin typeface="標楷體" pitchFamily="65" charset="-120"/>
              <a:ea typeface="標楷體" pitchFamily="65" charset="-120"/>
              <a:cs typeface="Times New Roman" pitchFamily="18" charset="0"/>
            </a:endParaRPr>
          </a:p>
          <a:p>
            <a:pPr marL="0" lvl="0" indent="0">
              <a:buNone/>
            </a:pPr>
            <a:r>
              <a:rPr kumimoji="1" lang="en-US" altLang="zh-TW" dirty="0" smtClean="0">
                <a:latin typeface="標楷體" pitchFamily="65" charset="-120"/>
                <a:ea typeface="標楷體" pitchFamily="65" charset="-120"/>
                <a:cs typeface="Times New Roman" pitchFamily="18" charset="0"/>
              </a:rPr>
              <a:t>1</a:t>
            </a:r>
            <a:r>
              <a:rPr kumimoji="1" lang="zh-TW" altLang="en-US" dirty="0" smtClean="0">
                <a:latin typeface="標楷體" pitchFamily="65" charset="-120"/>
                <a:ea typeface="標楷體" pitchFamily="65" charset="-120"/>
                <a:cs typeface="Times New Roman" pitchFamily="18" charset="0"/>
              </a:rPr>
              <a:t>、年度預算編列時應</a:t>
            </a:r>
            <a:r>
              <a:rPr kumimoji="1" lang="zh-TW" altLang="en-US" dirty="0" smtClean="0">
                <a:solidFill>
                  <a:srgbClr val="FF0000"/>
                </a:solidFill>
                <a:latin typeface="標楷體" pitchFamily="65" charset="-120"/>
                <a:ea typeface="標楷體" pitchFamily="65" charset="-120"/>
                <a:cs typeface="Times New Roman" pitchFamily="18" charset="0"/>
              </a:rPr>
              <a:t>依校務、系務及團務發展趨勢及需要</a:t>
            </a:r>
            <a:r>
              <a:rPr kumimoji="1" lang="zh-TW" altLang="en-US" dirty="0" smtClean="0">
                <a:latin typeface="標楷體" pitchFamily="65" charset="-120"/>
                <a:ea typeface="標楷體" pitchFamily="65" charset="-120"/>
                <a:cs typeface="Times New Roman" pitchFamily="18" charset="0"/>
              </a:rPr>
              <a:t>，</a:t>
            </a:r>
            <a:r>
              <a:rPr kumimoji="1" lang="zh-TW" altLang="en-US" dirty="0" smtClean="0">
                <a:solidFill>
                  <a:srgbClr val="FF0000"/>
                </a:solidFill>
                <a:latin typeface="標楷體" pitchFamily="65" charset="-120"/>
                <a:ea typeface="標楷體" pitchFamily="65" charset="-120"/>
                <a:cs typeface="Times New Roman" pitchFamily="18" charset="0"/>
              </a:rPr>
              <a:t>通盤</a:t>
            </a:r>
            <a:endParaRPr kumimoji="1" lang="en-US" altLang="zh-TW" dirty="0" smtClean="0">
              <a:solidFill>
                <a:srgbClr val="FF0000"/>
              </a:solidFill>
              <a:latin typeface="標楷體" pitchFamily="65" charset="-120"/>
              <a:ea typeface="標楷體" pitchFamily="65" charset="-120"/>
              <a:cs typeface="Times New Roman" pitchFamily="18" charset="0"/>
            </a:endParaRPr>
          </a:p>
          <a:p>
            <a:pPr marL="0" lvl="0" indent="0">
              <a:buNone/>
            </a:pPr>
            <a:r>
              <a:rPr kumimoji="1" lang="zh-TW" altLang="en-US" dirty="0" smtClean="0">
                <a:solidFill>
                  <a:srgbClr val="FF0000"/>
                </a:solidFill>
                <a:latin typeface="標楷體" pitchFamily="65" charset="-120"/>
                <a:ea typeface="標楷體" pitchFamily="65" charset="-120"/>
                <a:cs typeface="Times New Roman" pitchFamily="18" charset="0"/>
              </a:rPr>
              <a:t>   考量並整合所有補</a:t>
            </a:r>
            <a:r>
              <a:rPr kumimoji="1" lang="en-US" altLang="zh-TW" dirty="0" smtClean="0">
                <a:solidFill>
                  <a:srgbClr val="FF0000"/>
                </a:solidFill>
                <a:latin typeface="標楷體" pitchFamily="65" charset="-120"/>
                <a:ea typeface="標楷體" pitchFamily="65" charset="-120"/>
                <a:cs typeface="Times New Roman" pitchFamily="18" charset="0"/>
              </a:rPr>
              <a:t>(</a:t>
            </a:r>
            <a:r>
              <a:rPr kumimoji="1" lang="zh-TW" altLang="en-US" dirty="0" smtClean="0">
                <a:solidFill>
                  <a:srgbClr val="FF0000"/>
                </a:solidFill>
                <a:latin typeface="標楷體" pitchFamily="65" charset="-120"/>
                <a:ea typeface="標楷體" pitchFamily="65" charset="-120"/>
                <a:cs typeface="Times New Roman" pitchFamily="18" charset="0"/>
              </a:rPr>
              <a:t>捐</a:t>
            </a:r>
            <a:r>
              <a:rPr kumimoji="1" lang="en-US" altLang="zh-TW" dirty="0" smtClean="0">
                <a:solidFill>
                  <a:srgbClr val="FF0000"/>
                </a:solidFill>
                <a:latin typeface="標楷體" pitchFamily="65" charset="-120"/>
                <a:ea typeface="標楷體" pitchFamily="65" charset="-120"/>
                <a:cs typeface="Times New Roman" pitchFamily="18" charset="0"/>
              </a:rPr>
              <a:t>)</a:t>
            </a:r>
            <a:r>
              <a:rPr kumimoji="1" lang="zh-TW" altLang="en-US" dirty="0" smtClean="0">
                <a:solidFill>
                  <a:srgbClr val="FF0000"/>
                </a:solidFill>
                <a:latin typeface="標楷體" pitchFamily="65" charset="-120"/>
                <a:ea typeface="標楷體" pitchFamily="65" charset="-120"/>
                <a:cs typeface="Times New Roman" pitchFamily="18" charset="0"/>
              </a:rPr>
              <a:t>助計畫</a:t>
            </a:r>
            <a:r>
              <a:rPr kumimoji="1" lang="zh-TW" altLang="en-US" dirty="0" smtClean="0">
                <a:latin typeface="標楷體" pitchFamily="65" charset="-120"/>
                <a:ea typeface="標楷體" pitchFamily="65" charset="-120"/>
                <a:cs typeface="Times New Roman" pitchFamily="18" charset="0"/>
              </a:rPr>
              <a:t>，秉持撙節原則妥善編列預算。</a:t>
            </a:r>
            <a:endParaRPr kumimoji="1" lang="en-US" altLang="zh-TW" dirty="0" smtClean="0">
              <a:latin typeface="標楷體" pitchFamily="65" charset="-120"/>
              <a:ea typeface="標楷體" pitchFamily="65" charset="-120"/>
              <a:cs typeface="Times New Roman" pitchFamily="18" charset="0"/>
            </a:endParaRPr>
          </a:p>
          <a:p>
            <a:pPr marL="0" lvl="0" indent="0">
              <a:buNone/>
            </a:pPr>
            <a:r>
              <a:rPr kumimoji="1" lang="en-US" altLang="zh-TW" dirty="0" smtClean="0">
                <a:latin typeface="標楷體" pitchFamily="65" charset="-120"/>
                <a:ea typeface="標楷體" pitchFamily="65" charset="-120"/>
                <a:cs typeface="Times New Roman" pitchFamily="18" charset="0"/>
              </a:rPr>
              <a:t>2</a:t>
            </a:r>
            <a:r>
              <a:rPr kumimoji="1" lang="zh-TW" altLang="en-US" dirty="0" smtClean="0">
                <a:latin typeface="標楷體" pitchFamily="65" charset="-120"/>
                <a:ea typeface="標楷體" pitchFamily="65" charset="-120"/>
                <a:cs typeface="Times New Roman" pitchFamily="18" charset="0"/>
              </a:rPr>
              <a:t>、</a:t>
            </a:r>
            <a:r>
              <a:rPr kumimoji="1" lang="zh-TW" altLang="en-US" dirty="0" smtClean="0">
                <a:solidFill>
                  <a:srgbClr val="FF0000"/>
                </a:solidFill>
                <a:latin typeface="標楷體" pitchFamily="65" charset="-120"/>
                <a:ea typeface="標楷體" pitchFamily="65" charset="-120"/>
                <a:cs typeface="Times New Roman" pitchFamily="18" charset="0"/>
              </a:rPr>
              <a:t>個人電腦之汰換</a:t>
            </a:r>
            <a:r>
              <a:rPr kumimoji="1" lang="zh-TW" altLang="en-US" dirty="0" smtClean="0">
                <a:latin typeface="標楷體" pitchFamily="65" charset="-120"/>
                <a:ea typeface="標楷體" pitchFamily="65" charset="-120"/>
                <a:cs typeface="Times New Roman" pitchFamily="18" charset="0"/>
              </a:rPr>
              <a:t>，請依</a:t>
            </a:r>
            <a:r>
              <a:rPr kumimoji="1" lang="en-US" altLang="zh-TW" dirty="0" smtClean="0">
                <a:latin typeface="標楷體" pitchFamily="65" charset="-120"/>
                <a:ea typeface="標楷體" pitchFamily="65" charset="-120"/>
                <a:cs typeface="Times New Roman" pitchFamily="18" charset="0"/>
              </a:rPr>
              <a:t>110</a:t>
            </a:r>
            <a:r>
              <a:rPr kumimoji="1" lang="zh-TW" altLang="en-US" dirty="0" smtClean="0">
                <a:latin typeface="標楷體" pitchFamily="65" charset="-120"/>
                <a:ea typeface="標楷體" pitchFamily="65" charset="-120"/>
                <a:cs typeface="Times New Roman" pitchFamily="18" charset="0"/>
              </a:rPr>
              <a:t>年</a:t>
            </a:r>
            <a:r>
              <a:rPr kumimoji="1" lang="en-US" altLang="zh-TW" dirty="0" smtClean="0">
                <a:latin typeface="標楷體" pitchFamily="65" charset="-120"/>
                <a:ea typeface="標楷體" pitchFamily="65" charset="-120"/>
                <a:cs typeface="Times New Roman" pitchFamily="18" charset="0"/>
              </a:rPr>
              <a:t>1</a:t>
            </a:r>
            <a:r>
              <a:rPr kumimoji="1" lang="zh-TW" altLang="en-US" dirty="0" smtClean="0">
                <a:latin typeface="標楷體" pitchFamily="65" charset="-120"/>
                <a:ea typeface="標楷體" pitchFamily="65" charset="-120"/>
                <a:cs typeface="Times New Roman" pitchFamily="18" charset="0"/>
              </a:rPr>
              <a:t>月</a:t>
            </a:r>
            <a:r>
              <a:rPr kumimoji="1" lang="en-US" altLang="zh-TW" dirty="0" smtClean="0">
                <a:latin typeface="標楷體" pitchFamily="65" charset="-120"/>
                <a:ea typeface="標楷體" pitchFamily="65" charset="-120"/>
                <a:cs typeface="Times New Roman" pitchFamily="18" charset="0"/>
              </a:rPr>
              <a:t>26</a:t>
            </a:r>
            <a:r>
              <a:rPr kumimoji="1" lang="zh-TW" altLang="en-US" dirty="0" smtClean="0">
                <a:latin typeface="標楷體" pitchFamily="65" charset="-120"/>
                <a:ea typeface="標楷體" pitchFamily="65" charset="-120"/>
                <a:cs typeface="Times New Roman" pitchFamily="18" charset="0"/>
              </a:rPr>
              <a:t>日</a:t>
            </a:r>
            <a:r>
              <a:rPr lang="zh-TW" altLang="en-US" dirty="0">
                <a:latin typeface="標楷體" panose="03000509000000000000" pitchFamily="65" charset="-120"/>
                <a:ea typeface="標楷體" panose="03000509000000000000" pitchFamily="65" charset="-120"/>
                <a:hlinkClick r:id="rId2" action="ppaction://hlinkfile"/>
              </a:rPr>
              <a:t>戲曲主字第</a:t>
            </a:r>
            <a:r>
              <a:rPr lang="en-US" altLang="zh-TW" dirty="0">
                <a:latin typeface="標楷體" panose="03000509000000000000" pitchFamily="65" charset="-120"/>
                <a:ea typeface="標楷體" panose="03000509000000000000" pitchFamily="65" charset="-120"/>
                <a:hlinkClick r:id="rId2" action="ppaction://hlinkfile"/>
              </a:rPr>
              <a:t>1105000351</a:t>
            </a:r>
            <a:r>
              <a:rPr lang="zh-TW" altLang="en-US" dirty="0" smtClean="0">
                <a:latin typeface="標楷體" panose="03000509000000000000" pitchFamily="65" charset="-120"/>
                <a:ea typeface="標楷體" panose="03000509000000000000" pitchFamily="65" charset="-120"/>
                <a:hlinkClick r:id="rId2" action="ppaction://hlinkfile"/>
              </a:rPr>
              <a:t>號函</a:t>
            </a:r>
            <a:endParaRPr lang="en-US" altLang="zh-TW" dirty="0" smtClean="0">
              <a:latin typeface="標楷體" panose="03000509000000000000" pitchFamily="65" charset="-120"/>
              <a:ea typeface="標楷體" panose="03000509000000000000" pitchFamily="65" charset="-120"/>
            </a:endParaRPr>
          </a:p>
          <a:p>
            <a:pPr marL="0" lvl="0" indent="0">
              <a:buNone/>
            </a:pPr>
            <a:r>
              <a:rPr lang="zh-TW" altLang="en-US" dirty="0">
                <a:latin typeface="標楷體" panose="03000509000000000000" pitchFamily="65" charset="-120"/>
                <a:ea typeface="標楷體" panose="03000509000000000000" pitchFamily="65" charset="-120"/>
              </a:rPr>
              <a:t> </a:t>
            </a:r>
            <a:r>
              <a:rPr lang="zh-TW" altLang="en-US" dirty="0" smtClean="0">
                <a:latin typeface="標楷體" panose="03000509000000000000" pitchFamily="65" charset="-120"/>
                <a:ea typeface="標楷體" panose="03000509000000000000" pitchFamily="65" charset="-120"/>
              </a:rPr>
              <a:t>  規定辦理</a:t>
            </a:r>
            <a:r>
              <a:rPr lang="en-US" altLang="zh-TW" dirty="0" smtClean="0">
                <a:latin typeface="標楷體" panose="03000509000000000000" pitchFamily="65" charset="-120"/>
                <a:ea typeface="標楷體" panose="03000509000000000000" pitchFamily="65" charset="-120"/>
              </a:rPr>
              <a:t>~</a:t>
            </a:r>
            <a:r>
              <a:rPr lang="zh-TW" altLang="en-US" dirty="0" smtClean="0">
                <a:latin typeface="標楷體" panose="03000509000000000000" pitchFamily="65" charset="-120"/>
                <a:ea typeface="標楷體" panose="03000509000000000000" pitchFamily="65" charset="-120"/>
              </a:rPr>
              <a:t>可汰換</a:t>
            </a:r>
            <a:r>
              <a:rPr lang="zh-TW" altLang="en-US" dirty="0" smtClean="0">
                <a:solidFill>
                  <a:schemeClr val="accent5"/>
                </a:solidFill>
                <a:latin typeface="標楷體" panose="03000509000000000000" pitchFamily="65" charset="-120"/>
                <a:ea typeface="標楷體" panose="03000509000000000000" pitchFamily="65" charset="-120"/>
              </a:rPr>
              <a:t>已入帳滿</a:t>
            </a:r>
            <a:r>
              <a:rPr lang="en-US" altLang="zh-TW" dirty="0" smtClean="0">
                <a:solidFill>
                  <a:schemeClr val="accent5"/>
                </a:solidFill>
                <a:latin typeface="標楷體" panose="03000509000000000000" pitchFamily="65" charset="-120"/>
                <a:ea typeface="標楷體" panose="03000509000000000000" pitchFamily="65" charset="-120"/>
              </a:rPr>
              <a:t>5</a:t>
            </a:r>
            <a:r>
              <a:rPr lang="zh-TW" altLang="en-US" dirty="0" smtClean="0">
                <a:solidFill>
                  <a:schemeClr val="accent5"/>
                </a:solidFill>
                <a:latin typeface="標楷體" panose="03000509000000000000" pitchFamily="65" charset="-120"/>
                <a:ea typeface="標楷體" panose="03000509000000000000" pitchFamily="65" charset="-120"/>
              </a:rPr>
              <a:t>年</a:t>
            </a:r>
            <a:r>
              <a:rPr lang="zh-TW" altLang="en-US" dirty="0" smtClean="0">
                <a:latin typeface="標楷體" panose="03000509000000000000" pitchFamily="65" charset="-120"/>
                <a:ea typeface="標楷體" panose="03000509000000000000" pitchFamily="65" charset="-120"/>
              </a:rPr>
              <a:t>的主機，螢幕留用。</a:t>
            </a:r>
            <a:endParaRPr lang="en-US" altLang="zh-TW" dirty="0" smtClean="0">
              <a:latin typeface="標楷體" panose="03000509000000000000" pitchFamily="65" charset="-120"/>
              <a:ea typeface="標楷體" panose="03000509000000000000" pitchFamily="65" charset="-120"/>
            </a:endParaRPr>
          </a:p>
          <a:p>
            <a:pPr marL="0" lvl="0" indent="0">
              <a:buNone/>
            </a:pPr>
            <a:r>
              <a:rPr kumimoji="1" lang="en-US" altLang="zh-TW" dirty="0" smtClean="0">
                <a:latin typeface="標楷體" panose="03000509000000000000" pitchFamily="65" charset="-120"/>
                <a:ea typeface="標楷體" panose="03000509000000000000" pitchFamily="65" charset="-120"/>
                <a:cs typeface="Times New Roman" pitchFamily="18" charset="0"/>
              </a:rPr>
              <a:t>3</a:t>
            </a:r>
            <a:r>
              <a:rPr kumimoji="1" lang="zh-TW" altLang="en-US" dirty="0" smtClean="0">
                <a:latin typeface="標楷體" panose="03000509000000000000" pitchFamily="65" charset="-120"/>
                <a:ea typeface="標楷體" panose="03000509000000000000" pitchFamily="65" charset="-120"/>
                <a:cs typeface="Times New Roman" pitchFamily="18" charset="0"/>
              </a:rPr>
              <a:t>、</a:t>
            </a:r>
            <a:r>
              <a:rPr kumimoji="1" lang="zh-TW" altLang="en-US" dirty="0" smtClean="0">
                <a:latin typeface="標楷體" panose="03000509000000000000" pitchFamily="65" charset="-120"/>
                <a:ea typeface="標楷體" panose="03000509000000000000" pitchFamily="65" charset="-120"/>
                <a:cs typeface="Times New Roman" pitchFamily="18" charset="0"/>
                <a:hlinkClick r:id="rId3" action="ppaction://hlinkfile"/>
              </a:rPr>
              <a:t>資本門概算需求表。</a:t>
            </a:r>
            <a:endParaRPr kumimoji="1" lang="en-US" altLang="zh-TW" dirty="0" smtClean="0">
              <a:latin typeface="標楷體" panose="03000509000000000000" pitchFamily="65" charset="-120"/>
              <a:ea typeface="標楷體" panose="03000509000000000000" pitchFamily="65" charset="-120"/>
              <a:cs typeface="Times New Roman" pitchFamily="18" charset="0"/>
            </a:endParaRPr>
          </a:p>
          <a:p>
            <a:pPr marL="0" lvl="0" indent="0">
              <a:buNone/>
            </a:pPr>
            <a:r>
              <a:rPr kumimoji="1" lang="en-US" altLang="zh-TW" dirty="0" smtClean="0">
                <a:latin typeface="標楷體" panose="03000509000000000000" pitchFamily="65" charset="-120"/>
                <a:ea typeface="標楷體" panose="03000509000000000000" pitchFamily="65" charset="-120"/>
                <a:cs typeface="Times New Roman" pitchFamily="18" charset="0"/>
              </a:rPr>
              <a:t>4</a:t>
            </a:r>
            <a:r>
              <a:rPr kumimoji="1" lang="zh-TW" altLang="en-US" dirty="0" smtClean="0">
                <a:latin typeface="標楷體" panose="03000509000000000000" pitchFamily="65" charset="-120"/>
                <a:ea typeface="標楷體" panose="03000509000000000000" pitchFamily="65" charset="-120"/>
                <a:cs typeface="Times New Roman" pitchFamily="18" charset="0"/>
              </a:rPr>
              <a:t>、各單位應妥適規劃年度辦理事項，並於預算分配額度內執行，</a:t>
            </a:r>
            <a:endParaRPr kumimoji="1" lang="en-US" altLang="zh-TW" dirty="0" smtClean="0">
              <a:latin typeface="標楷體" panose="03000509000000000000" pitchFamily="65" charset="-120"/>
              <a:ea typeface="標楷體" panose="03000509000000000000" pitchFamily="65" charset="-120"/>
              <a:cs typeface="Times New Roman" pitchFamily="18" charset="0"/>
            </a:endParaRPr>
          </a:p>
          <a:p>
            <a:pPr marL="0" lvl="0" indent="0">
              <a:buNone/>
            </a:pPr>
            <a:r>
              <a:rPr kumimoji="1" lang="zh-TW" altLang="en-US" dirty="0">
                <a:latin typeface="標楷體" panose="03000509000000000000" pitchFamily="65" charset="-120"/>
                <a:ea typeface="標楷體" panose="03000509000000000000" pitchFamily="65" charset="-120"/>
                <a:cs typeface="Times New Roman" pitchFamily="18" charset="0"/>
              </a:rPr>
              <a:t> </a:t>
            </a:r>
            <a:r>
              <a:rPr kumimoji="1" lang="zh-TW" altLang="en-US" dirty="0" smtClean="0">
                <a:latin typeface="標楷體" panose="03000509000000000000" pitchFamily="65" charset="-120"/>
                <a:ea typeface="標楷體" panose="03000509000000000000" pitchFamily="65" charset="-120"/>
                <a:cs typeface="Times New Roman" pitchFamily="18" charset="0"/>
              </a:rPr>
              <a:t>  </a:t>
            </a:r>
            <a:r>
              <a:rPr kumimoji="1" lang="zh-TW" altLang="en-US" dirty="0" smtClean="0">
                <a:solidFill>
                  <a:srgbClr val="FF0000"/>
                </a:solidFill>
                <a:latin typeface="標楷體" panose="03000509000000000000" pitchFamily="65" charset="-120"/>
                <a:ea typeface="標楷體" panose="03000509000000000000" pitchFamily="65" charset="-120"/>
                <a:cs typeface="Times New Roman" pitchFamily="18" charset="0"/>
              </a:rPr>
              <a:t>非緊急、突發且迫切需要項目</a:t>
            </a:r>
            <a:r>
              <a:rPr kumimoji="1" lang="zh-TW" altLang="en-US" dirty="0" smtClean="0">
                <a:latin typeface="標楷體" panose="03000509000000000000" pitchFamily="65" charset="-120"/>
                <a:ea typeface="標楷體" panose="03000509000000000000" pitchFamily="65" charset="-120"/>
                <a:cs typeface="Times New Roman" pitchFamily="18" charset="0"/>
              </a:rPr>
              <a:t>，請於以後年度</a:t>
            </a:r>
            <a:r>
              <a:rPr kumimoji="1" lang="zh-TW" altLang="en-US" dirty="0" smtClean="0">
                <a:solidFill>
                  <a:srgbClr val="FF0000"/>
                </a:solidFill>
                <a:latin typeface="標楷體" panose="03000509000000000000" pitchFamily="65" charset="-120"/>
                <a:ea typeface="標楷體" panose="03000509000000000000" pitchFamily="65" charset="-120"/>
                <a:cs typeface="Times New Roman" pitchFamily="18" charset="0"/>
              </a:rPr>
              <a:t>循預算程序辦理</a:t>
            </a:r>
            <a:r>
              <a:rPr kumimoji="1" lang="zh-TW" altLang="en-US" dirty="0" smtClean="0">
                <a:latin typeface="標楷體" panose="03000509000000000000" pitchFamily="65" charset="-120"/>
                <a:ea typeface="標楷體" panose="03000509000000000000" pitchFamily="65" charset="-120"/>
                <a:cs typeface="Times New Roman" pitchFamily="18" charset="0"/>
              </a:rPr>
              <a:t>。</a:t>
            </a:r>
            <a:endParaRPr kumimoji="1" lang="en-US" altLang="zh-TW" dirty="0" smtClean="0">
              <a:latin typeface="標楷體" panose="03000509000000000000" pitchFamily="65" charset="-120"/>
              <a:ea typeface="標楷體" panose="03000509000000000000" pitchFamily="65" charset="-120"/>
              <a:cs typeface="Times New Roman" pitchFamily="18" charset="0"/>
            </a:endParaRPr>
          </a:p>
          <a:p>
            <a:pPr marL="0" lvl="0" indent="0">
              <a:buNone/>
            </a:pPr>
            <a:r>
              <a:rPr kumimoji="1" lang="en-US" altLang="zh-TW" dirty="0" smtClean="0">
                <a:latin typeface="標楷體" panose="03000509000000000000" pitchFamily="65" charset="-120"/>
                <a:ea typeface="標楷體" panose="03000509000000000000" pitchFamily="65" charset="-120"/>
                <a:cs typeface="Times New Roman" pitchFamily="18" charset="0"/>
              </a:rPr>
              <a:t>5</a:t>
            </a:r>
            <a:r>
              <a:rPr kumimoji="1" lang="zh-TW" altLang="en-US" dirty="0" smtClean="0">
                <a:latin typeface="標楷體" panose="03000509000000000000" pitchFamily="65" charset="-120"/>
                <a:ea typeface="標楷體" panose="03000509000000000000" pitchFamily="65" charset="-120"/>
                <a:cs typeface="Times New Roman" pitchFamily="18" charset="0"/>
              </a:rPr>
              <a:t>、如欲</a:t>
            </a:r>
            <a:r>
              <a:rPr kumimoji="1" lang="zh-TW" altLang="en-US" dirty="0" smtClean="0">
                <a:solidFill>
                  <a:schemeClr val="accent5"/>
                </a:solidFill>
                <a:latin typeface="標楷體" panose="03000509000000000000" pitchFamily="65" charset="-120"/>
                <a:ea typeface="標楷體" panose="03000509000000000000" pitchFamily="65" charset="-120"/>
                <a:cs typeface="Times New Roman" pitchFamily="18" charset="0"/>
              </a:rPr>
              <a:t>提前動支下年度預算</a:t>
            </a:r>
            <a:r>
              <a:rPr kumimoji="1" lang="zh-TW" altLang="en-US" dirty="0" smtClean="0">
                <a:latin typeface="標楷體" panose="03000509000000000000" pitchFamily="65" charset="-120"/>
                <a:ea typeface="標楷體" panose="03000509000000000000" pitchFamily="65" charset="-120"/>
                <a:cs typeface="Times New Roman" pitchFamily="18" charset="0"/>
              </a:rPr>
              <a:t>，動支部分</a:t>
            </a:r>
            <a:r>
              <a:rPr kumimoji="1" lang="zh-TW" altLang="en-US" dirty="0" smtClean="0">
                <a:solidFill>
                  <a:schemeClr val="accent5"/>
                </a:solidFill>
                <a:latin typeface="標楷體" panose="03000509000000000000" pitchFamily="65" charset="-120"/>
                <a:ea typeface="標楷體" panose="03000509000000000000" pitchFamily="65" charset="-120"/>
                <a:cs typeface="Times New Roman" pitchFamily="18" charset="0"/>
              </a:rPr>
              <a:t>減列下年度預算分配額度</a:t>
            </a:r>
            <a:r>
              <a:rPr kumimoji="1" lang="zh-TW" altLang="en-US" dirty="0" smtClean="0">
                <a:latin typeface="標楷體" panose="03000509000000000000" pitchFamily="65" charset="-120"/>
                <a:ea typeface="標楷體" panose="03000509000000000000" pitchFamily="65" charset="-120"/>
                <a:cs typeface="Times New Roman" pitchFamily="18" charset="0"/>
              </a:rPr>
              <a:t>。</a:t>
            </a:r>
            <a:endParaRPr kumimoji="1" lang="en-US" altLang="zh-TW" dirty="0" smtClean="0">
              <a:latin typeface="標楷體" panose="03000509000000000000" pitchFamily="65" charset="-120"/>
              <a:ea typeface="標楷體" panose="03000509000000000000" pitchFamily="65" charset="-120"/>
              <a:cs typeface="Times New Roman" pitchFamily="18" charset="0"/>
            </a:endParaRPr>
          </a:p>
          <a:p>
            <a:pPr marL="0" lvl="0" indent="0">
              <a:buNone/>
            </a:pPr>
            <a:r>
              <a:rPr kumimoji="1" lang="en-US" altLang="zh-TW" dirty="0" smtClean="0">
                <a:latin typeface="標楷體" panose="03000509000000000000" pitchFamily="65" charset="-120"/>
                <a:ea typeface="標楷體" panose="03000509000000000000" pitchFamily="65" charset="-120"/>
                <a:cs typeface="Times New Roman" pitchFamily="18" charset="0"/>
              </a:rPr>
              <a:t>6</a:t>
            </a:r>
            <a:r>
              <a:rPr kumimoji="1" lang="zh-TW" altLang="en-US" dirty="0" smtClean="0">
                <a:latin typeface="標楷體" panose="03000509000000000000" pitchFamily="65" charset="-120"/>
                <a:ea typeface="標楷體" panose="03000509000000000000" pitchFamily="65" charset="-120"/>
                <a:cs typeface="Times New Roman" pitchFamily="18" charset="0"/>
              </a:rPr>
              <a:t>、</a:t>
            </a:r>
            <a:r>
              <a:rPr kumimoji="1" lang="en-US" altLang="zh-TW" dirty="0" smtClean="0">
                <a:latin typeface="標楷體" panose="03000509000000000000" pitchFamily="65" charset="-120"/>
                <a:ea typeface="標楷體" panose="03000509000000000000" pitchFamily="65" charset="-120"/>
                <a:cs typeface="Times New Roman" pitchFamily="18" charset="0"/>
              </a:rPr>
              <a:t>1</a:t>
            </a:r>
            <a:r>
              <a:rPr kumimoji="1" lang="zh-TW" altLang="en-US" dirty="0" smtClean="0">
                <a:latin typeface="標楷體" pitchFamily="65" charset="-120"/>
                <a:ea typeface="標楷體" pitchFamily="65" charset="-120"/>
                <a:cs typeface="Times New Roman" pitchFamily="18" charset="0"/>
              </a:rPr>
              <a:t>萬元以上之支出，以</a:t>
            </a:r>
            <a:r>
              <a:rPr kumimoji="1" lang="zh-TW" altLang="en-US" dirty="0" smtClean="0">
                <a:solidFill>
                  <a:srgbClr val="FF0000"/>
                </a:solidFill>
                <a:latin typeface="標楷體" pitchFamily="65" charset="-120"/>
                <a:ea typeface="標楷體" pitchFamily="65" charset="-120"/>
                <a:cs typeface="Times New Roman" pitchFamily="18" charset="0"/>
              </a:rPr>
              <a:t>逕付廠商</a:t>
            </a:r>
            <a:r>
              <a:rPr kumimoji="1" lang="zh-TW" altLang="en-US" dirty="0" smtClean="0">
                <a:latin typeface="標楷體" pitchFamily="65" charset="-120"/>
                <a:ea typeface="標楷體" pitchFamily="65" charset="-120"/>
                <a:cs typeface="Times New Roman" pitchFamily="18" charset="0"/>
              </a:rPr>
              <a:t>為原則，如有特殊情形可於付款預定</a:t>
            </a:r>
            <a:endParaRPr kumimoji="1" lang="en-US" altLang="zh-TW" dirty="0" smtClean="0">
              <a:latin typeface="標楷體" pitchFamily="65" charset="-120"/>
              <a:ea typeface="標楷體" pitchFamily="65" charset="-120"/>
              <a:cs typeface="Times New Roman" pitchFamily="18" charset="0"/>
            </a:endParaRPr>
          </a:p>
          <a:p>
            <a:pPr marL="0" lvl="0" indent="0">
              <a:buNone/>
            </a:pPr>
            <a:r>
              <a:rPr kumimoji="1" lang="zh-TW" altLang="en-US" dirty="0">
                <a:latin typeface="標楷體" pitchFamily="65" charset="-120"/>
                <a:ea typeface="標楷體" pitchFamily="65" charset="-120"/>
                <a:cs typeface="Times New Roman" pitchFamily="18" charset="0"/>
              </a:rPr>
              <a:t> </a:t>
            </a:r>
            <a:r>
              <a:rPr kumimoji="1" lang="zh-TW" altLang="en-US" dirty="0" smtClean="0">
                <a:latin typeface="標楷體" pitchFamily="65" charset="-120"/>
                <a:ea typeface="標楷體" pitchFamily="65" charset="-120"/>
                <a:cs typeface="Times New Roman" pitchFamily="18" charset="0"/>
              </a:rPr>
              <a:t>  日或活動辦理日前</a:t>
            </a:r>
            <a:r>
              <a:rPr kumimoji="1" lang="en-US" altLang="zh-TW" dirty="0" smtClean="0">
                <a:latin typeface="標楷體" pitchFamily="65" charset="-120"/>
                <a:ea typeface="標楷體" pitchFamily="65" charset="-120"/>
                <a:cs typeface="Times New Roman" pitchFamily="18" charset="0"/>
              </a:rPr>
              <a:t>15</a:t>
            </a:r>
            <a:r>
              <a:rPr kumimoji="1" lang="zh-TW" altLang="en-US" dirty="0" smtClean="0">
                <a:latin typeface="標楷體" pitchFamily="65" charset="-120"/>
                <a:ea typeface="標楷體" pitchFamily="65" charset="-120"/>
                <a:cs typeface="Times New Roman" pitchFamily="18" charset="0"/>
              </a:rPr>
              <a:t>日辦理</a:t>
            </a:r>
            <a:r>
              <a:rPr kumimoji="1" lang="zh-TW" altLang="en-US" dirty="0" smtClean="0">
                <a:solidFill>
                  <a:srgbClr val="FF0000"/>
                </a:solidFill>
                <a:latin typeface="標楷體" pitchFamily="65" charset="-120"/>
                <a:ea typeface="標楷體" pitchFamily="65" charset="-120"/>
                <a:cs typeface="Times New Roman" pitchFamily="18" charset="0"/>
                <a:hlinkClick r:id="rId4" action="ppaction://hlinkfile"/>
              </a:rPr>
              <a:t>借支</a:t>
            </a:r>
            <a:r>
              <a:rPr kumimoji="1" lang="zh-TW" altLang="en-US" dirty="0" smtClean="0">
                <a:latin typeface="標楷體" pitchFamily="65" charset="-120"/>
                <a:ea typeface="標楷體" pitchFamily="65" charset="-120"/>
                <a:cs typeface="Times New Roman" pitchFamily="18" charset="0"/>
              </a:rPr>
              <a:t>，取得廠商發票或收據後辦理轉正</a:t>
            </a:r>
            <a:r>
              <a:rPr kumimoji="1" lang="zh-TW" altLang="en-US" dirty="0" smtClean="0">
                <a:latin typeface="標楷體" pitchFamily="65" charset="-120"/>
                <a:ea typeface="標楷體" pitchFamily="65" charset="-120"/>
                <a:cs typeface="Times New Roman" pitchFamily="18" charset="0"/>
              </a:rPr>
              <a:t>。</a:t>
            </a:r>
            <a:endParaRPr kumimoji="1" lang="en-US" altLang="zh-TW" dirty="0" smtClean="0">
              <a:latin typeface="標楷體" pitchFamily="65" charset="-120"/>
              <a:ea typeface="標楷體" pitchFamily="65" charset="-120"/>
              <a:cs typeface="Times New Roman" pitchFamily="18" charset="0"/>
            </a:endParaRPr>
          </a:p>
          <a:p>
            <a:pPr marL="0" lvl="0" indent="0">
              <a:buNone/>
            </a:pPr>
            <a:r>
              <a:rPr kumimoji="1" lang="zh-TW" altLang="en-US" dirty="0">
                <a:latin typeface="標楷體" pitchFamily="65" charset="-120"/>
                <a:ea typeface="標楷體" pitchFamily="65" charset="-120"/>
                <a:cs typeface="Times New Roman" pitchFamily="18" charset="0"/>
              </a:rPr>
              <a:t> </a:t>
            </a:r>
            <a:r>
              <a:rPr kumimoji="1" lang="zh-TW" altLang="en-US" dirty="0" smtClean="0">
                <a:latin typeface="標楷體" pitchFamily="65" charset="-120"/>
                <a:ea typeface="標楷體" pitchFamily="65" charset="-120"/>
                <a:cs typeface="Times New Roman" pitchFamily="18" charset="0"/>
              </a:rPr>
              <a:t>  </a:t>
            </a:r>
            <a:r>
              <a:rPr kumimoji="1" lang="en-US" altLang="zh-TW" dirty="0" smtClean="0">
                <a:latin typeface="標楷體" pitchFamily="65" charset="-120"/>
                <a:ea typeface="標楷體" pitchFamily="65" charset="-120"/>
                <a:cs typeface="Times New Roman" pitchFamily="18" charset="0"/>
              </a:rPr>
              <a:t>(</a:t>
            </a:r>
            <a:r>
              <a:rPr kumimoji="1" lang="zh-TW" altLang="en-US" dirty="0" smtClean="0">
                <a:latin typeface="標楷體" pitchFamily="65" charset="-120"/>
                <a:ea typeface="標楷體" pitchFamily="65" charset="-120"/>
                <a:cs typeface="Times New Roman" pitchFamily="18" charset="0"/>
              </a:rPr>
              <a:t>借支款項請於活動結束後</a:t>
            </a:r>
            <a:r>
              <a:rPr kumimoji="1" lang="en-US" altLang="zh-TW" dirty="0" smtClean="0">
                <a:solidFill>
                  <a:srgbClr val="0000FF"/>
                </a:solidFill>
                <a:latin typeface="標楷體" pitchFamily="65" charset="-120"/>
                <a:ea typeface="標楷體" pitchFamily="65" charset="-120"/>
                <a:cs typeface="Times New Roman" pitchFamily="18" charset="0"/>
              </a:rPr>
              <a:t>1</a:t>
            </a:r>
            <a:r>
              <a:rPr kumimoji="1" lang="zh-TW" altLang="en-US" dirty="0" smtClean="0">
                <a:solidFill>
                  <a:srgbClr val="0000FF"/>
                </a:solidFill>
                <a:latin typeface="標楷體" pitchFamily="65" charset="-120"/>
                <a:ea typeface="標楷體" pitchFamily="65" charset="-120"/>
                <a:cs typeface="Times New Roman" pitchFamily="18" charset="0"/>
              </a:rPr>
              <a:t>個月</a:t>
            </a:r>
            <a:r>
              <a:rPr kumimoji="1" lang="zh-TW" altLang="en-US" dirty="0" smtClean="0">
                <a:latin typeface="標楷體" pitchFamily="65" charset="-120"/>
                <a:ea typeface="標楷體" pitchFamily="65" charset="-120"/>
                <a:cs typeface="Times New Roman" pitchFamily="18" charset="0"/>
              </a:rPr>
              <a:t>內檢據轉正</a:t>
            </a:r>
            <a:r>
              <a:rPr kumimoji="1" lang="en-US" altLang="zh-TW" dirty="0" smtClean="0">
                <a:latin typeface="標楷體" pitchFamily="65" charset="-120"/>
                <a:ea typeface="標楷體" pitchFamily="65" charset="-120"/>
                <a:cs typeface="Times New Roman" pitchFamily="18" charset="0"/>
              </a:rPr>
              <a:t>)</a:t>
            </a:r>
            <a:endParaRPr kumimoji="1" lang="en-US" altLang="zh-TW" dirty="0" smtClean="0">
              <a:latin typeface="標楷體" pitchFamily="65" charset="-120"/>
              <a:ea typeface="標楷體" pitchFamily="65" charset="-120"/>
              <a:cs typeface="Times New Roman" pitchFamily="18" charset="0"/>
            </a:endParaRPr>
          </a:p>
        </p:txBody>
      </p:sp>
      <p:sp>
        <p:nvSpPr>
          <p:cNvPr id="3" name="投影片編號版面配置區 2"/>
          <p:cNvSpPr>
            <a:spLocks noGrp="1"/>
          </p:cNvSpPr>
          <p:nvPr>
            <p:ph type="sldNum" sz="quarter" idx="12"/>
          </p:nvPr>
        </p:nvSpPr>
        <p:spPr/>
        <p:txBody>
          <a:bodyPr/>
          <a:lstStyle/>
          <a:p>
            <a:pPr algn="ctr"/>
            <a:fld id="{79B44AEE-BA3D-4760-80D7-75703F0B2E6D}" type="slidenum">
              <a:rPr lang="zh-TW" altLang="en-US" sz="1400" smtClean="0">
                <a:solidFill>
                  <a:schemeClr val="tx1"/>
                </a:solidFill>
              </a:rPr>
              <a:pPr algn="ctr"/>
              <a:t>29</a:t>
            </a:fld>
            <a:endParaRPr lang="zh-TW" altLang="en-US" sz="1400" dirty="0">
              <a:solidFill>
                <a:schemeClr val="tx1"/>
              </a:solidFill>
            </a:endParaRPr>
          </a:p>
        </p:txBody>
      </p:sp>
      <p:pic>
        <p:nvPicPr>
          <p:cNvPr id="8" name="圖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25787"/>
            <a:ext cx="4013867" cy="1052968"/>
          </a:xfrm>
          <a:prstGeom prst="rect">
            <a:avLst/>
          </a:prstGeom>
        </p:spPr>
      </p:pic>
      <p:sp>
        <p:nvSpPr>
          <p:cNvPr id="9" name="內容版面配置區 4"/>
          <p:cNvSpPr txBox="1">
            <a:spLocks/>
          </p:cNvSpPr>
          <p:nvPr/>
        </p:nvSpPr>
        <p:spPr>
          <a:xfrm>
            <a:off x="606829" y="1504605"/>
            <a:ext cx="10972799" cy="503430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ltLang="zh-TW" sz="2000" dirty="0" smtClean="0">
              <a:latin typeface="標楷體" panose="03000509000000000000" pitchFamily="65" charset="-120"/>
              <a:ea typeface="標楷體" panose="03000509000000000000" pitchFamily="65" charset="-120"/>
            </a:endParaRPr>
          </a:p>
          <a:p>
            <a:pPr marL="0" indent="0">
              <a:buNone/>
            </a:pPr>
            <a:endParaRPr lang="en-US" altLang="zh-TW" sz="2000" dirty="0">
              <a:latin typeface="標楷體" panose="03000509000000000000" pitchFamily="65" charset="-120"/>
              <a:ea typeface="標楷體" panose="03000509000000000000" pitchFamily="65" charset="-120"/>
            </a:endParaRPr>
          </a:p>
          <a:p>
            <a:pPr marL="0" indent="0">
              <a:buNone/>
            </a:pPr>
            <a:endParaRPr lang="en-US" altLang="zh-TW" sz="2000" dirty="0" smtClean="0">
              <a:latin typeface="標楷體" panose="03000509000000000000" pitchFamily="65" charset="-120"/>
              <a:ea typeface="標楷體" panose="03000509000000000000" pitchFamily="65" charset="-120"/>
            </a:endParaRPr>
          </a:p>
          <a:p>
            <a:pPr marL="0" indent="0">
              <a:buNone/>
            </a:pPr>
            <a:endParaRPr lang="en-US" altLang="zh-TW" sz="2000" dirty="0">
              <a:latin typeface="標楷體" panose="03000509000000000000" pitchFamily="65" charset="-120"/>
              <a:ea typeface="標楷體" panose="03000509000000000000" pitchFamily="65" charset="-120"/>
            </a:endParaRPr>
          </a:p>
          <a:p>
            <a:pPr marL="0" indent="0">
              <a:buNone/>
            </a:pPr>
            <a:endParaRPr lang="en-US" altLang="zh-TW" sz="2000" dirty="0" smtClean="0">
              <a:latin typeface="標楷體" panose="03000509000000000000" pitchFamily="65" charset="-120"/>
              <a:ea typeface="標楷體" panose="03000509000000000000" pitchFamily="65" charset="-120"/>
            </a:endParaRPr>
          </a:p>
          <a:p>
            <a:pPr marL="0" indent="0">
              <a:buNone/>
            </a:pPr>
            <a:endParaRPr lang="en-US" altLang="zh-TW" sz="2000" dirty="0" smtClean="0">
              <a:latin typeface="標楷體" panose="03000509000000000000" pitchFamily="65" charset="-120"/>
              <a:ea typeface="標楷體" panose="03000509000000000000" pitchFamily="65" charset="-120"/>
            </a:endParaRPr>
          </a:p>
          <a:p>
            <a:pPr marL="0" indent="0">
              <a:buNone/>
            </a:pPr>
            <a:r>
              <a:rPr lang="zh-TW" altLang="en-US" sz="2000" dirty="0">
                <a:latin typeface="標楷體" panose="03000509000000000000" pitchFamily="65" charset="-120"/>
                <a:ea typeface="標楷體" panose="03000509000000000000" pitchFamily="65" charset="-120"/>
              </a:rPr>
              <a:t> </a:t>
            </a:r>
            <a:r>
              <a:rPr lang="zh-TW" altLang="en-US" sz="2000" dirty="0" smtClean="0">
                <a:latin typeface="標楷體" panose="03000509000000000000" pitchFamily="65" charset="-120"/>
                <a:ea typeface="標楷體" panose="03000509000000000000" pitchFamily="65" charset="-120"/>
              </a:rPr>
              <a:t> </a:t>
            </a:r>
            <a:endParaRPr lang="zh-TW" altLang="en-US" sz="2000" dirty="0">
              <a:latin typeface="標楷體" panose="03000509000000000000" pitchFamily="65" charset="-120"/>
              <a:ea typeface="標楷體" panose="03000509000000000000" pitchFamily="65" charset="-120"/>
            </a:endParaRPr>
          </a:p>
          <a:p>
            <a:pPr marL="0" indent="0">
              <a:buNone/>
            </a:pPr>
            <a:r>
              <a:rPr lang="zh-TW" altLang="en-US" sz="2000" dirty="0" smtClean="0">
                <a:latin typeface="標楷體" panose="03000509000000000000" pitchFamily="65" charset="-120"/>
                <a:ea typeface="標楷體" panose="03000509000000000000" pitchFamily="65" charset="-120"/>
              </a:rPr>
              <a:t>  </a:t>
            </a:r>
            <a:endParaRPr lang="en-US" altLang="zh-TW" dirty="0">
              <a:latin typeface="標楷體" panose="03000509000000000000" pitchFamily="65" charset="-120"/>
              <a:ea typeface="標楷體" panose="03000509000000000000" pitchFamily="65" charset="-120"/>
            </a:endParaRPr>
          </a:p>
        </p:txBody>
      </p:sp>
      <p:sp>
        <p:nvSpPr>
          <p:cNvPr id="13" name="內容版面配置區 4"/>
          <p:cNvSpPr txBox="1">
            <a:spLocks/>
          </p:cNvSpPr>
          <p:nvPr/>
        </p:nvSpPr>
        <p:spPr>
          <a:xfrm>
            <a:off x="411976" y="1408855"/>
            <a:ext cx="11167652" cy="52330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Wingdings" panose="05000000000000000000" pitchFamily="2" charset="2"/>
              <a:buNone/>
              <a:defRPr/>
            </a:pPr>
            <a:endParaRPr lang="zh-TW" altLang="en-US" sz="2000" dirty="0" smtClean="0"/>
          </a:p>
          <a:p>
            <a:pPr marL="0" indent="0">
              <a:buFont typeface="Wingdings" panose="05000000000000000000" pitchFamily="2" charset="2"/>
              <a:buNone/>
              <a:defRPr/>
            </a:pPr>
            <a:endParaRPr lang="en-US" altLang="zh-TW" dirty="0" smtClean="0"/>
          </a:p>
          <a:p>
            <a:pPr marL="0" indent="0">
              <a:buFont typeface="Wingdings" panose="05000000000000000000" pitchFamily="2" charset="2"/>
              <a:buNone/>
              <a:defRPr/>
            </a:pPr>
            <a:endParaRPr lang="zh-TW" altLang="en-US" sz="2000" dirty="0" smtClean="0"/>
          </a:p>
          <a:p>
            <a:pPr marL="0" indent="0">
              <a:buFont typeface="Wingdings" panose="05000000000000000000" pitchFamily="2" charset="2"/>
              <a:buNone/>
              <a:defRPr/>
            </a:pPr>
            <a:endParaRPr lang="zh-TW" altLang="en-US" sz="2000" dirty="0"/>
          </a:p>
        </p:txBody>
      </p:sp>
    </p:spTree>
    <p:extLst>
      <p:ext uri="{BB962C8B-B14F-4D97-AF65-F5344CB8AC3E}">
        <p14:creationId xmlns:p14="http://schemas.microsoft.com/office/powerpoint/2010/main" val="9739248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圖片 6"/>
          <p:cNvPicPr>
            <a:picLocks noChangeAspect="1"/>
          </p:cNvPicPr>
          <p:nvPr/>
        </p:nvPicPr>
        <p:blipFill rotWithShape="1">
          <a:blip r:embed="rId2">
            <a:extLst>
              <a:ext uri="{28A0092B-C50C-407E-A947-70E740481C1C}">
                <a14:useLocalDpi xmlns:a14="http://schemas.microsoft.com/office/drawing/2010/main" val="0"/>
              </a:ext>
            </a:extLst>
          </a:blip>
          <a:srcRect r="76009" b="-136"/>
          <a:stretch/>
        </p:blipFill>
        <p:spPr>
          <a:xfrm>
            <a:off x="8983804" y="3747888"/>
            <a:ext cx="3125337" cy="3005770"/>
          </a:xfrm>
          <a:prstGeom prst="rect">
            <a:avLst/>
          </a:prstGeom>
          <a:effectLst>
            <a:glow rad="127000">
              <a:schemeClr val="accent1">
                <a:lumMod val="20000"/>
                <a:lumOff val="80000"/>
              </a:schemeClr>
            </a:glow>
          </a:effectLst>
        </p:spPr>
      </p:pic>
      <p:pic>
        <p:nvPicPr>
          <p:cNvPr id="8" name="圖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4966" y="200257"/>
            <a:ext cx="4013867" cy="1052968"/>
          </a:xfrm>
          <a:prstGeom prst="rect">
            <a:avLst/>
          </a:prstGeom>
        </p:spPr>
      </p:pic>
      <p:sp>
        <p:nvSpPr>
          <p:cNvPr id="4" name="文字版面配置區 3"/>
          <p:cNvSpPr>
            <a:spLocks noGrp="1"/>
          </p:cNvSpPr>
          <p:nvPr>
            <p:ph type="body" idx="1"/>
          </p:nvPr>
        </p:nvSpPr>
        <p:spPr>
          <a:xfrm>
            <a:off x="1060450" y="2303463"/>
            <a:ext cx="10515600" cy="2094801"/>
          </a:xfrm>
        </p:spPr>
        <p:txBody>
          <a:bodyPr>
            <a:noAutofit/>
          </a:bodyPr>
          <a:lstStyle/>
          <a:p>
            <a:pPr algn="ctr"/>
            <a:r>
              <a:rPr lang="zh-TW" altLang="en-US" sz="6000" b="1" dirty="0" smtClean="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壹、本校校務基金概況</a:t>
            </a:r>
            <a:endParaRPr lang="en-US" altLang="zh-TW" sz="6000" b="1" dirty="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a:p>
            <a:endParaRPr lang="zh-TW" altLang="en-US" sz="6000" dirty="0">
              <a:effectLst>
                <a:outerShdw blurRad="38100" dist="38100" dir="2700000" algn="tl">
                  <a:srgbClr val="000000">
                    <a:alpha val="43137"/>
                  </a:srgbClr>
                </a:outerShdw>
              </a:effectLst>
            </a:endParaRPr>
          </a:p>
        </p:txBody>
      </p:sp>
      <p:sp>
        <p:nvSpPr>
          <p:cNvPr id="5" name="投影片編號版面配置區 4"/>
          <p:cNvSpPr>
            <a:spLocks noGrp="1"/>
          </p:cNvSpPr>
          <p:nvPr>
            <p:ph type="sldNum" sz="quarter" idx="12"/>
          </p:nvPr>
        </p:nvSpPr>
        <p:spPr>
          <a:xfrm>
            <a:off x="5785104" y="6388533"/>
            <a:ext cx="451104" cy="365125"/>
          </a:xfrm>
        </p:spPr>
        <p:txBody>
          <a:bodyPr/>
          <a:lstStyle/>
          <a:p>
            <a:pPr algn="ctr"/>
            <a:fld id="{79B44AEE-BA3D-4760-80D7-75703F0B2E6D}" type="slidenum">
              <a:rPr lang="zh-TW" altLang="en-US" sz="1400" smtClean="0">
                <a:solidFill>
                  <a:schemeClr val="tx1"/>
                </a:solidFill>
              </a:rPr>
              <a:pPr algn="ctr"/>
              <a:t>3</a:t>
            </a:fld>
            <a:endParaRPr lang="zh-TW" altLang="en-US" sz="1400" dirty="0">
              <a:solidFill>
                <a:schemeClr val="tx1"/>
              </a:solidFill>
            </a:endParaRPr>
          </a:p>
        </p:txBody>
      </p:sp>
    </p:spTree>
    <p:extLst>
      <p:ext uri="{BB962C8B-B14F-4D97-AF65-F5344CB8AC3E}">
        <p14:creationId xmlns:p14="http://schemas.microsoft.com/office/powerpoint/2010/main" val="318946406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689292" y="1000083"/>
            <a:ext cx="10515600" cy="1009044"/>
          </a:xfrm>
        </p:spPr>
        <p:txBody>
          <a:bodyPr>
            <a:noAutofit/>
          </a:bodyPr>
          <a:lstStyle/>
          <a:p>
            <a:pPr algn="ctr"/>
            <a:r>
              <a:rPr lang="zh-TW" altLang="en-US" sz="3200" b="1" dirty="0">
                <a:solidFill>
                  <a:schemeClr val="accent5"/>
                </a:solidFill>
                <a:latin typeface="標楷體" panose="03000509000000000000" pitchFamily="65" charset="-120"/>
                <a:ea typeface="標楷體" panose="03000509000000000000" pitchFamily="65" charset="-120"/>
              </a:rPr>
              <a:t>經費核銷相關資訊，請多多利用</a:t>
            </a:r>
            <a:r>
              <a:rPr lang="zh-TW" altLang="en-US" sz="3200" b="1" dirty="0">
                <a:solidFill>
                  <a:schemeClr val="accent5"/>
                </a:solidFill>
                <a:latin typeface="標楷體" panose="03000509000000000000" pitchFamily="65" charset="-120"/>
                <a:ea typeface="標楷體" panose="03000509000000000000" pitchFamily="65" charset="-120"/>
                <a:hlinkClick r:id="rId2"/>
              </a:rPr>
              <a:t>主計室網頁</a:t>
            </a:r>
            <a:r>
              <a:rPr lang="en-US" altLang="zh-TW" sz="3200" b="1" dirty="0">
                <a:solidFill>
                  <a:schemeClr val="accent5"/>
                </a:solidFill>
                <a:latin typeface="標楷體" panose="03000509000000000000" pitchFamily="65" charset="-120"/>
                <a:ea typeface="標楷體" panose="03000509000000000000" pitchFamily="65" charset="-120"/>
              </a:rPr>
              <a:t>~</a:t>
            </a:r>
            <a:r>
              <a:rPr lang="en-US" altLang="zh-TW" sz="4000" b="1" dirty="0">
                <a:solidFill>
                  <a:schemeClr val="accent5"/>
                </a:solidFill>
                <a:latin typeface="標楷體" panose="03000509000000000000" pitchFamily="65" charset="-120"/>
                <a:ea typeface="標楷體" panose="03000509000000000000" pitchFamily="65" charset="-120"/>
              </a:rPr>
              <a:t/>
            </a:r>
            <a:br>
              <a:rPr lang="en-US" altLang="zh-TW" sz="4000" b="1" dirty="0">
                <a:solidFill>
                  <a:schemeClr val="accent5"/>
                </a:solidFill>
                <a:latin typeface="標楷體" panose="03000509000000000000" pitchFamily="65" charset="-120"/>
                <a:ea typeface="標楷體" panose="03000509000000000000" pitchFamily="65" charset="-120"/>
              </a:rPr>
            </a:br>
            <a:endParaRPr lang="zh-TW" altLang="en-US" sz="4000" b="1" dirty="0">
              <a:latin typeface="標楷體" panose="03000509000000000000" pitchFamily="65" charset="-120"/>
              <a:ea typeface="標楷體" panose="03000509000000000000" pitchFamily="65" charset="-120"/>
            </a:endParaRPr>
          </a:p>
        </p:txBody>
      </p:sp>
      <p:sp>
        <p:nvSpPr>
          <p:cNvPr id="4" name="文字版面配置區 3"/>
          <p:cNvSpPr>
            <a:spLocks noGrp="1"/>
          </p:cNvSpPr>
          <p:nvPr>
            <p:ph idx="1"/>
          </p:nvPr>
        </p:nvSpPr>
        <p:spPr>
          <a:xfrm>
            <a:off x="838200" y="1504605"/>
            <a:ext cx="10515600" cy="5034308"/>
          </a:xfrm>
        </p:spPr>
        <p:txBody>
          <a:bodyPr>
            <a:normAutofit/>
          </a:bodyPr>
          <a:lstStyle/>
          <a:p>
            <a:pPr marL="0" indent="0">
              <a:buNone/>
            </a:pPr>
            <a:endParaRPr lang="en-US" altLang="zh-TW" b="1" dirty="0" smtClean="0">
              <a:solidFill>
                <a:schemeClr val="accent5"/>
              </a:solidFill>
              <a:latin typeface="標楷體" panose="03000509000000000000" pitchFamily="65" charset="-120"/>
              <a:ea typeface="標楷體" panose="03000509000000000000" pitchFamily="65" charset="-120"/>
            </a:endParaRPr>
          </a:p>
          <a:p>
            <a:pPr marL="0" lvl="0" indent="0">
              <a:buNone/>
            </a:pPr>
            <a:endParaRPr kumimoji="1" lang="en-US" altLang="zh-TW" dirty="0" smtClean="0">
              <a:latin typeface="標楷體" pitchFamily="65" charset="-120"/>
              <a:ea typeface="標楷體" pitchFamily="65" charset="-120"/>
              <a:cs typeface="Times New Roman" pitchFamily="18" charset="0"/>
            </a:endParaRPr>
          </a:p>
          <a:p>
            <a:pPr marL="0" lvl="0" indent="0">
              <a:buNone/>
            </a:pPr>
            <a:endParaRPr kumimoji="1" lang="en-US" altLang="zh-TW" dirty="0">
              <a:latin typeface="標楷體" pitchFamily="65" charset="-120"/>
              <a:ea typeface="標楷體" pitchFamily="65" charset="-120"/>
              <a:cs typeface="Times New Roman" pitchFamily="18" charset="0"/>
            </a:endParaRPr>
          </a:p>
          <a:p>
            <a:pPr marL="0" lvl="0" indent="0">
              <a:buNone/>
            </a:pPr>
            <a:endParaRPr kumimoji="1" lang="en-US" altLang="zh-TW" dirty="0" smtClean="0">
              <a:latin typeface="標楷體" pitchFamily="65" charset="-120"/>
              <a:ea typeface="標楷體" pitchFamily="65" charset="-120"/>
              <a:cs typeface="Times New Roman" pitchFamily="18" charset="0"/>
            </a:endParaRPr>
          </a:p>
          <a:p>
            <a:pPr marL="0" lvl="0" indent="0">
              <a:buNone/>
            </a:pPr>
            <a:endParaRPr kumimoji="1" lang="en-US" altLang="zh-TW" dirty="0">
              <a:latin typeface="標楷體" pitchFamily="65" charset="-120"/>
              <a:ea typeface="標楷體" pitchFamily="65" charset="-120"/>
              <a:cs typeface="Times New Roman" pitchFamily="18" charset="0"/>
            </a:endParaRPr>
          </a:p>
          <a:p>
            <a:pPr marL="0" lvl="0" indent="0">
              <a:buNone/>
            </a:pPr>
            <a:endParaRPr kumimoji="1" lang="en-US" altLang="zh-TW" dirty="0" smtClean="0">
              <a:latin typeface="標楷體" pitchFamily="65" charset="-120"/>
              <a:ea typeface="標楷體" pitchFamily="65" charset="-120"/>
              <a:cs typeface="Times New Roman" pitchFamily="18" charset="0"/>
            </a:endParaRPr>
          </a:p>
          <a:p>
            <a:pPr marL="0" lvl="0" indent="0">
              <a:buNone/>
            </a:pPr>
            <a:endParaRPr kumimoji="1" lang="en-US" altLang="zh-TW" dirty="0">
              <a:latin typeface="標楷體" pitchFamily="65" charset="-120"/>
              <a:ea typeface="標楷體" pitchFamily="65" charset="-120"/>
              <a:cs typeface="Times New Roman" pitchFamily="18" charset="0"/>
            </a:endParaRPr>
          </a:p>
          <a:p>
            <a:pPr marL="0" lvl="0" indent="0">
              <a:buNone/>
            </a:pPr>
            <a:endParaRPr kumimoji="1" lang="en-US" altLang="zh-TW" dirty="0" smtClean="0">
              <a:latin typeface="標楷體" pitchFamily="65" charset="-120"/>
              <a:ea typeface="標楷體" pitchFamily="65" charset="-120"/>
              <a:cs typeface="Times New Roman" pitchFamily="18" charset="0"/>
            </a:endParaRPr>
          </a:p>
          <a:p>
            <a:pPr marL="0" lvl="0" indent="0" algn="ctr">
              <a:buNone/>
            </a:pPr>
            <a:r>
              <a:rPr kumimoji="1" lang="zh-TW" altLang="en-US" sz="4800" dirty="0" smtClean="0">
                <a:solidFill>
                  <a:srgbClr val="FF6699"/>
                </a:solidFill>
                <a:latin typeface="標楷體" pitchFamily="65" charset="-120"/>
                <a:ea typeface="標楷體" pitchFamily="65" charset="-120"/>
                <a:cs typeface="Times New Roman" pitchFamily="18" charset="0"/>
              </a:rPr>
              <a:t>報告結束，感謝聆聽</a:t>
            </a:r>
            <a:endParaRPr kumimoji="1" lang="en-US" altLang="zh-TW" sz="4800" dirty="0">
              <a:solidFill>
                <a:srgbClr val="FF6699"/>
              </a:solidFill>
              <a:latin typeface="標楷體" pitchFamily="65" charset="-120"/>
              <a:ea typeface="標楷體" pitchFamily="65" charset="-120"/>
              <a:cs typeface="Times New Roman" pitchFamily="18" charset="0"/>
            </a:endParaRPr>
          </a:p>
          <a:p>
            <a:pPr marL="0" lvl="0" indent="0">
              <a:buNone/>
            </a:pPr>
            <a:endParaRPr kumimoji="1" lang="zh-TW" altLang="en-US" dirty="0" smtClean="0">
              <a:latin typeface="標楷體" pitchFamily="65" charset="-120"/>
              <a:ea typeface="標楷體" pitchFamily="65" charset="-120"/>
              <a:cs typeface="Times New Roman" pitchFamily="18" charset="0"/>
            </a:endParaRPr>
          </a:p>
        </p:txBody>
      </p:sp>
      <p:sp>
        <p:nvSpPr>
          <p:cNvPr id="3" name="投影片編號版面配置區 2"/>
          <p:cNvSpPr>
            <a:spLocks noGrp="1"/>
          </p:cNvSpPr>
          <p:nvPr>
            <p:ph type="sldNum" sz="quarter" idx="12"/>
          </p:nvPr>
        </p:nvSpPr>
        <p:spPr/>
        <p:txBody>
          <a:bodyPr/>
          <a:lstStyle/>
          <a:p>
            <a:pPr algn="ctr"/>
            <a:fld id="{79B44AEE-BA3D-4760-80D7-75703F0B2E6D}" type="slidenum">
              <a:rPr lang="zh-TW" altLang="en-US" sz="1400" smtClean="0">
                <a:solidFill>
                  <a:schemeClr val="tx1"/>
                </a:solidFill>
              </a:rPr>
              <a:pPr algn="ctr"/>
              <a:t>30</a:t>
            </a:fld>
            <a:endParaRPr lang="zh-TW" altLang="en-US" sz="1400" dirty="0">
              <a:solidFill>
                <a:schemeClr val="tx1"/>
              </a:solidFill>
            </a:endParaRPr>
          </a:p>
        </p:txBody>
      </p:sp>
      <p:pic>
        <p:nvPicPr>
          <p:cNvPr id="8" name="圖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5787"/>
            <a:ext cx="4013867" cy="1052968"/>
          </a:xfrm>
          <a:prstGeom prst="rect">
            <a:avLst/>
          </a:prstGeom>
        </p:spPr>
      </p:pic>
      <p:sp>
        <p:nvSpPr>
          <p:cNvPr id="9" name="內容版面配置區 4"/>
          <p:cNvSpPr txBox="1">
            <a:spLocks/>
          </p:cNvSpPr>
          <p:nvPr/>
        </p:nvSpPr>
        <p:spPr>
          <a:xfrm>
            <a:off x="606829" y="1504605"/>
            <a:ext cx="10972799" cy="503430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ltLang="zh-TW" sz="2000" dirty="0" smtClean="0">
              <a:latin typeface="標楷體" panose="03000509000000000000" pitchFamily="65" charset="-120"/>
              <a:ea typeface="標楷體" panose="03000509000000000000" pitchFamily="65" charset="-120"/>
            </a:endParaRPr>
          </a:p>
          <a:p>
            <a:pPr marL="0" indent="0">
              <a:buNone/>
            </a:pPr>
            <a:endParaRPr lang="en-US" altLang="zh-TW" sz="2000" dirty="0">
              <a:latin typeface="標楷體" panose="03000509000000000000" pitchFamily="65" charset="-120"/>
              <a:ea typeface="標楷體" panose="03000509000000000000" pitchFamily="65" charset="-120"/>
            </a:endParaRPr>
          </a:p>
          <a:p>
            <a:pPr marL="0" indent="0">
              <a:buNone/>
            </a:pPr>
            <a:endParaRPr lang="en-US" altLang="zh-TW" sz="2000" dirty="0" smtClean="0">
              <a:latin typeface="標楷體" panose="03000509000000000000" pitchFamily="65" charset="-120"/>
              <a:ea typeface="標楷體" panose="03000509000000000000" pitchFamily="65" charset="-120"/>
            </a:endParaRPr>
          </a:p>
          <a:p>
            <a:pPr marL="0" indent="0">
              <a:buNone/>
            </a:pPr>
            <a:endParaRPr lang="en-US" altLang="zh-TW" sz="2000" dirty="0">
              <a:latin typeface="標楷體" panose="03000509000000000000" pitchFamily="65" charset="-120"/>
              <a:ea typeface="標楷體" panose="03000509000000000000" pitchFamily="65" charset="-120"/>
            </a:endParaRPr>
          </a:p>
          <a:p>
            <a:pPr marL="0" indent="0">
              <a:buNone/>
            </a:pPr>
            <a:endParaRPr lang="en-US" altLang="zh-TW" sz="2000" dirty="0" smtClean="0">
              <a:latin typeface="標楷體" panose="03000509000000000000" pitchFamily="65" charset="-120"/>
              <a:ea typeface="標楷體" panose="03000509000000000000" pitchFamily="65" charset="-120"/>
            </a:endParaRPr>
          </a:p>
          <a:p>
            <a:pPr marL="0" indent="0">
              <a:buNone/>
            </a:pPr>
            <a:endParaRPr lang="en-US" altLang="zh-TW" sz="2000" dirty="0" smtClean="0">
              <a:latin typeface="標楷體" panose="03000509000000000000" pitchFamily="65" charset="-120"/>
              <a:ea typeface="標楷體" panose="03000509000000000000" pitchFamily="65" charset="-120"/>
            </a:endParaRPr>
          </a:p>
          <a:p>
            <a:pPr marL="0" indent="0">
              <a:buNone/>
            </a:pPr>
            <a:r>
              <a:rPr lang="zh-TW" altLang="en-US" sz="2000" dirty="0">
                <a:latin typeface="標楷體" panose="03000509000000000000" pitchFamily="65" charset="-120"/>
                <a:ea typeface="標楷體" panose="03000509000000000000" pitchFamily="65" charset="-120"/>
              </a:rPr>
              <a:t> </a:t>
            </a:r>
            <a:r>
              <a:rPr lang="zh-TW" altLang="en-US" sz="2000" dirty="0" smtClean="0">
                <a:latin typeface="標楷體" panose="03000509000000000000" pitchFamily="65" charset="-120"/>
                <a:ea typeface="標楷體" panose="03000509000000000000" pitchFamily="65" charset="-120"/>
              </a:rPr>
              <a:t> </a:t>
            </a:r>
            <a:endParaRPr lang="zh-TW" altLang="en-US" sz="2000" dirty="0">
              <a:latin typeface="標楷體" panose="03000509000000000000" pitchFamily="65" charset="-120"/>
              <a:ea typeface="標楷體" panose="03000509000000000000" pitchFamily="65" charset="-120"/>
            </a:endParaRPr>
          </a:p>
          <a:p>
            <a:pPr marL="0" indent="0">
              <a:buNone/>
            </a:pPr>
            <a:r>
              <a:rPr lang="zh-TW" altLang="en-US" sz="2000" dirty="0" smtClean="0">
                <a:latin typeface="標楷體" panose="03000509000000000000" pitchFamily="65" charset="-120"/>
                <a:ea typeface="標楷體" panose="03000509000000000000" pitchFamily="65" charset="-120"/>
              </a:rPr>
              <a:t>  </a:t>
            </a:r>
            <a:endParaRPr lang="en-US" altLang="zh-TW" dirty="0">
              <a:latin typeface="標楷體" panose="03000509000000000000" pitchFamily="65" charset="-120"/>
              <a:ea typeface="標楷體" panose="03000509000000000000" pitchFamily="65" charset="-120"/>
            </a:endParaRPr>
          </a:p>
        </p:txBody>
      </p:sp>
      <p:sp>
        <p:nvSpPr>
          <p:cNvPr id="13" name="內容版面配置區 4"/>
          <p:cNvSpPr txBox="1">
            <a:spLocks/>
          </p:cNvSpPr>
          <p:nvPr/>
        </p:nvSpPr>
        <p:spPr>
          <a:xfrm>
            <a:off x="411976" y="1408855"/>
            <a:ext cx="11167652" cy="52330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Wingdings" panose="05000000000000000000" pitchFamily="2" charset="2"/>
              <a:buNone/>
              <a:defRPr/>
            </a:pPr>
            <a:endParaRPr lang="zh-TW" altLang="en-US" sz="2000" dirty="0" smtClean="0"/>
          </a:p>
          <a:p>
            <a:pPr marL="0" indent="0">
              <a:buFont typeface="Wingdings" panose="05000000000000000000" pitchFamily="2" charset="2"/>
              <a:buNone/>
              <a:defRPr/>
            </a:pPr>
            <a:endParaRPr lang="en-US" altLang="zh-TW" dirty="0" smtClean="0"/>
          </a:p>
          <a:p>
            <a:pPr marL="0" indent="0">
              <a:buFont typeface="Wingdings" panose="05000000000000000000" pitchFamily="2" charset="2"/>
              <a:buNone/>
              <a:defRPr/>
            </a:pPr>
            <a:endParaRPr lang="zh-TW" altLang="en-US" sz="2000" dirty="0" smtClean="0"/>
          </a:p>
          <a:p>
            <a:pPr marL="0" indent="0">
              <a:buFont typeface="Wingdings" panose="05000000000000000000" pitchFamily="2" charset="2"/>
              <a:buNone/>
              <a:defRPr/>
            </a:pPr>
            <a:endParaRPr lang="zh-TW" altLang="en-US" sz="2000" dirty="0"/>
          </a:p>
        </p:txBody>
      </p:sp>
      <p:pic>
        <p:nvPicPr>
          <p:cNvPr id="10" name="圖片 9"/>
          <p:cNvPicPr/>
          <p:nvPr/>
        </p:nvPicPr>
        <p:blipFill rotWithShape="1">
          <a:blip r:embed="rId4"/>
          <a:srcRect l="-1" t="7061" r="27" b="45834"/>
          <a:stretch/>
        </p:blipFill>
        <p:spPr bwMode="auto">
          <a:xfrm>
            <a:off x="2006933" y="2009127"/>
            <a:ext cx="7311634" cy="336893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882920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8" end="8"/>
                                            </p:txEl>
                                          </p:spTgt>
                                        </p:tgtEl>
                                        <p:attrNameLst>
                                          <p:attrName>style.visibility</p:attrName>
                                        </p:attrNameLst>
                                      </p:cBhvr>
                                      <p:to>
                                        <p:strVal val="visible"/>
                                      </p:to>
                                    </p:set>
                                    <p:animEffect transition="in" filter="barn(inVertical)">
                                      <p:cBhvr>
                                        <p:cTn id="7" dur="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圖片 6"/>
          <p:cNvPicPr>
            <a:picLocks noChangeAspect="1"/>
          </p:cNvPicPr>
          <p:nvPr/>
        </p:nvPicPr>
        <p:blipFill rotWithShape="1">
          <a:blip r:embed="rId2">
            <a:extLst>
              <a:ext uri="{28A0092B-C50C-407E-A947-70E740481C1C}">
                <a14:useLocalDpi xmlns:a14="http://schemas.microsoft.com/office/drawing/2010/main" val="0"/>
              </a:ext>
            </a:extLst>
          </a:blip>
          <a:srcRect r="76009" b="-136"/>
          <a:stretch/>
        </p:blipFill>
        <p:spPr>
          <a:xfrm>
            <a:off x="8983804" y="3747888"/>
            <a:ext cx="3125337" cy="3005770"/>
          </a:xfrm>
          <a:prstGeom prst="rect">
            <a:avLst/>
          </a:prstGeom>
          <a:effectLst>
            <a:glow rad="127000">
              <a:schemeClr val="accent1">
                <a:lumMod val="20000"/>
                <a:lumOff val="80000"/>
              </a:schemeClr>
            </a:glow>
          </a:effectLst>
        </p:spPr>
      </p:pic>
      <p:pic>
        <p:nvPicPr>
          <p:cNvPr id="8" name="圖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4966" y="200257"/>
            <a:ext cx="4013867" cy="1052968"/>
          </a:xfrm>
          <a:prstGeom prst="rect">
            <a:avLst/>
          </a:prstGeom>
        </p:spPr>
      </p:pic>
      <p:sp>
        <p:nvSpPr>
          <p:cNvPr id="4" name="文字版面配置區 3"/>
          <p:cNvSpPr>
            <a:spLocks noGrp="1"/>
          </p:cNvSpPr>
          <p:nvPr>
            <p:ph type="body" idx="1"/>
          </p:nvPr>
        </p:nvSpPr>
        <p:spPr>
          <a:xfrm>
            <a:off x="1087882" y="2413191"/>
            <a:ext cx="10515600" cy="1143825"/>
          </a:xfrm>
        </p:spPr>
        <p:txBody>
          <a:bodyPr>
            <a:noAutofit/>
          </a:bodyPr>
          <a:lstStyle/>
          <a:p>
            <a:r>
              <a:rPr lang="zh-TW" altLang="en-US" sz="6000" b="1" dirty="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參</a:t>
            </a:r>
            <a:r>
              <a:rPr lang="zh-TW" altLang="en-US" sz="6000" b="1" dirty="0" smtClean="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a:t>
            </a:r>
            <a:r>
              <a:rPr lang="zh-TW" altLang="en-US" sz="6000" b="1" dirty="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補助計畫等相關業務</a:t>
            </a:r>
            <a:r>
              <a:rPr lang="zh-TW" altLang="en-US" sz="6000" b="1" dirty="0" smtClean="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宣導</a:t>
            </a:r>
            <a:endParaRPr lang="zh-TW" altLang="en-US" sz="6000" b="1" dirty="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p:txBody>
      </p:sp>
      <p:sp>
        <p:nvSpPr>
          <p:cNvPr id="5" name="投影片編號版面配置區 4"/>
          <p:cNvSpPr>
            <a:spLocks noGrp="1"/>
          </p:cNvSpPr>
          <p:nvPr>
            <p:ph type="sldNum" sz="quarter" idx="12"/>
          </p:nvPr>
        </p:nvSpPr>
        <p:spPr>
          <a:xfrm>
            <a:off x="5785104" y="6388533"/>
            <a:ext cx="451104" cy="365125"/>
          </a:xfrm>
        </p:spPr>
        <p:txBody>
          <a:bodyPr/>
          <a:lstStyle/>
          <a:p>
            <a:pPr algn="ctr"/>
            <a:fld id="{79B44AEE-BA3D-4760-80D7-75703F0B2E6D}" type="slidenum">
              <a:rPr lang="zh-TW" altLang="en-US" sz="1400" smtClean="0">
                <a:solidFill>
                  <a:schemeClr val="tx1"/>
                </a:solidFill>
              </a:rPr>
              <a:pPr algn="ctr"/>
              <a:t>31</a:t>
            </a:fld>
            <a:endParaRPr lang="zh-TW" altLang="en-US" sz="1400" dirty="0">
              <a:solidFill>
                <a:schemeClr val="tx1"/>
              </a:solidFill>
            </a:endParaRPr>
          </a:p>
        </p:txBody>
      </p:sp>
    </p:spTree>
    <p:extLst>
      <p:ext uri="{BB962C8B-B14F-4D97-AF65-F5344CB8AC3E}">
        <p14:creationId xmlns:p14="http://schemas.microsoft.com/office/powerpoint/2010/main" val="187224224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529041" y="1417320"/>
            <a:ext cx="9017431" cy="4388324"/>
          </a:xfrm>
        </p:spPr>
        <p:txBody>
          <a:bodyPr>
            <a:noAutofit/>
          </a:bodyPr>
          <a:lstStyle/>
          <a:p>
            <a:pPr algn="ctr"/>
            <a:r>
              <a:rPr lang="en-US" altLang="zh-TW"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Arial Unicode MS" panose="020B0604020202020204" pitchFamily="34" charset="-120"/>
              </a:rPr>
              <a:t>110</a:t>
            </a:r>
            <a:r>
              <a:rPr lang="zh-TW" altLang="en-US"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Arial Unicode MS" panose="020B0604020202020204" pitchFamily="34" charset="-120"/>
              </a:rPr>
              <a:t>年教學</a:t>
            </a:r>
            <a:r>
              <a:rPr lang="zh-TW" altLang="en-US"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Arial Unicode MS" panose="020B0604020202020204" pitchFamily="34" charset="-120"/>
              </a:rPr>
              <a:t>資源</a:t>
            </a:r>
            <a:r>
              <a:rPr lang="zh-TW" altLang="en-US"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Arial Unicode MS" panose="020B0604020202020204" pitchFamily="34" charset="-120"/>
              </a:rPr>
              <a:t>中心</a:t>
            </a:r>
            <a:r>
              <a:rPr lang="en-US" altLang="zh-TW"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Arial Unicode MS" panose="020B0604020202020204" pitchFamily="34" charset="-120"/>
              </a:rPr>
              <a:t/>
            </a:r>
            <a:br>
              <a:rPr lang="en-US" altLang="zh-TW"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Arial Unicode MS" panose="020B0604020202020204" pitchFamily="34" charset="-120"/>
              </a:rPr>
            </a:br>
            <a:r>
              <a:rPr lang="zh-TW" altLang="en-US"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Arial Unicode MS" panose="020B0604020202020204" pitchFamily="34" charset="-120"/>
              </a:rPr>
              <a:t>補助</a:t>
            </a:r>
            <a:r>
              <a:rPr lang="zh-TW" altLang="en-US"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Arial Unicode MS" panose="020B0604020202020204" pitchFamily="34" charset="-120"/>
              </a:rPr>
              <a:t>計畫經費支用說明     </a:t>
            </a:r>
            <a:r>
              <a:rPr lang="zh-TW" altLang="en-US"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Arial Unicode MS" panose="020B0604020202020204" pitchFamily="34" charset="-120"/>
              </a:rPr>
              <a:t>                       </a:t>
            </a:r>
            <a:r>
              <a:rPr lang="en-US" altLang="zh-TW"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Arial Unicode MS" panose="020B0604020202020204" pitchFamily="34" charset="-120"/>
              </a:rPr>
              <a:t>(</a:t>
            </a:r>
            <a:r>
              <a:rPr lang="zh-TW" altLang="en-US"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Arial Unicode MS" panose="020B0604020202020204" pitchFamily="34" charset="-120"/>
              </a:rPr>
              <a:t>高等教育深耕</a:t>
            </a:r>
            <a:r>
              <a:rPr lang="zh-TW" altLang="en-US"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Arial Unicode MS" panose="020B0604020202020204" pitchFamily="34" charset="-120"/>
              </a:rPr>
              <a:t>計畫</a:t>
            </a:r>
            <a:r>
              <a:rPr lang="en-US" altLang="zh-TW"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Arial Unicode MS" panose="020B0604020202020204" pitchFamily="34" charset="-120"/>
              </a:rPr>
              <a:t/>
            </a:r>
            <a:br>
              <a:rPr lang="en-US" altLang="zh-TW"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Arial Unicode MS" panose="020B0604020202020204" pitchFamily="34" charset="-120"/>
              </a:rPr>
            </a:br>
            <a:r>
              <a:rPr lang="en-US" altLang="zh-TW"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Arial Unicode MS" panose="020B0604020202020204" pitchFamily="34" charset="-120"/>
              </a:rPr>
              <a:t>/</a:t>
            </a:r>
            <a:r>
              <a:rPr lang="zh-TW" altLang="en-US"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Arial Unicode MS" panose="020B0604020202020204" pitchFamily="34" charset="-120"/>
              </a:rPr>
              <a:t>藝術</a:t>
            </a:r>
            <a:r>
              <a:rPr lang="zh-TW" altLang="en-US"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Arial Unicode MS" panose="020B0604020202020204" pitchFamily="34" charset="-120"/>
              </a:rPr>
              <a:t>新</a:t>
            </a:r>
            <a:r>
              <a:rPr lang="en-US" altLang="zh-TW"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Arial Unicode MS" panose="020B0604020202020204" pitchFamily="34" charset="-120"/>
              </a:rPr>
              <a:t>4</a:t>
            </a:r>
            <a:r>
              <a:rPr lang="zh-TW" altLang="en-US"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Arial Unicode MS" panose="020B0604020202020204" pitchFamily="34" charset="-120"/>
              </a:rPr>
              <a:t>力計畫</a:t>
            </a:r>
            <a:r>
              <a:rPr lang="en-US" altLang="zh-TW"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Arial Unicode MS" panose="020B0604020202020204" pitchFamily="34" charset="-120"/>
              </a:rPr>
              <a:t>)</a:t>
            </a:r>
            <a:br>
              <a:rPr lang="en-US" altLang="zh-TW"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Arial Unicode MS" panose="020B0604020202020204" pitchFamily="34" charset="-120"/>
              </a:rPr>
            </a:br>
            <a:endParaRPr lang="zh-TW" altLang="en-US"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Arial Unicode MS" panose="020B0604020202020204" pitchFamily="34" charset="-120"/>
            </a:endParaRPr>
          </a:p>
        </p:txBody>
      </p:sp>
      <p:pic>
        <p:nvPicPr>
          <p:cNvPr id="8" name="圖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076" y="87182"/>
            <a:ext cx="3123398" cy="819369"/>
          </a:xfrm>
          <a:prstGeom prst="rect">
            <a:avLst/>
          </a:prstGeom>
        </p:spPr>
      </p:pic>
      <p:pic>
        <p:nvPicPr>
          <p:cNvPr id="4" name="圖片 3"/>
          <p:cNvPicPr>
            <a:picLocks noChangeAspect="1"/>
          </p:cNvPicPr>
          <p:nvPr/>
        </p:nvPicPr>
        <p:blipFill rotWithShape="1">
          <a:blip r:embed="rId3">
            <a:extLst>
              <a:ext uri="{28A0092B-C50C-407E-A947-70E740481C1C}">
                <a14:useLocalDpi xmlns:a14="http://schemas.microsoft.com/office/drawing/2010/main" val="0"/>
              </a:ext>
            </a:extLst>
          </a:blip>
          <a:srcRect r="76009" b="-136"/>
          <a:stretch/>
        </p:blipFill>
        <p:spPr>
          <a:xfrm>
            <a:off x="8983804" y="3747888"/>
            <a:ext cx="3125337" cy="3005770"/>
          </a:xfrm>
          <a:prstGeom prst="rect">
            <a:avLst/>
          </a:prstGeom>
          <a:effectLst>
            <a:glow rad="127000">
              <a:schemeClr val="accent1">
                <a:lumMod val="20000"/>
                <a:lumOff val="80000"/>
              </a:schemeClr>
            </a:glow>
          </a:effectLst>
        </p:spPr>
      </p:pic>
    </p:spTree>
    <p:extLst>
      <p:ext uri="{BB962C8B-B14F-4D97-AF65-F5344CB8AC3E}">
        <p14:creationId xmlns:p14="http://schemas.microsoft.com/office/powerpoint/2010/main" val="100092669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831850" y="1088949"/>
            <a:ext cx="10515600" cy="731779"/>
          </a:xfrm>
        </p:spPr>
        <p:txBody>
          <a:bodyPr>
            <a:normAutofit/>
          </a:bodyPr>
          <a:lstStyle/>
          <a:p>
            <a:pPr algn="ctr"/>
            <a:r>
              <a:rPr lang="zh-TW" altLang="en-US" sz="4400" b="1" dirty="0" smtClean="0">
                <a:latin typeface="標楷體" panose="03000509000000000000" pitchFamily="65" charset="-120"/>
                <a:ea typeface="標楷體" panose="03000509000000000000" pitchFamily="65" charset="-120"/>
              </a:rPr>
              <a:t>大  綱</a:t>
            </a:r>
            <a:endParaRPr lang="zh-TW" altLang="en-US" sz="4400" b="1" dirty="0">
              <a:latin typeface="標楷體" panose="03000509000000000000" pitchFamily="65" charset="-120"/>
              <a:ea typeface="標楷體" panose="03000509000000000000" pitchFamily="65" charset="-120"/>
            </a:endParaRPr>
          </a:p>
        </p:txBody>
      </p:sp>
      <p:pic>
        <p:nvPicPr>
          <p:cNvPr id="8" name="圖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3675" y="200258"/>
            <a:ext cx="4013867" cy="1052968"/>
          </a:xfrm>
          <a:prstGeom prst="rect">
            <a:avLst/>
          </a:prstGeom>
        </p:spPr>
      </p:pic>
      <p:sp>
        <p:nvSpPr>
          <p:cNvPr id="3" name="投影片編號版面配置區 2"/>
          <p:cNvSpPr>
            <a:spLocks noGrp="1"/>
          </p:cNvSpPr>
          <p:nvPr>
            <p:ph type="sldNum" sz="quarter" idx="12"/>
          </p:nvPr>
        </p:nvSpPr>
        <p:spPr>
          <a:xfrm>
            <a:off x="5700321" y="6492875"/>
            <a:ext cx="451104" cy="365125"/>
          </a:xfrm>
        </p:spPr>
        <p:txBody>
          <a:bodyPr/>
          <a:lstStyle/>
          <a:p>
            <a:pPr algn="ctr"/>
            <a:fld id="{79B44AEE-BA3D-4760-80D7-75703F0B2E6D}" type="slidenum">
              <a:rPr lang="zh-TW" altLang="en-US" sz="1400" smtClean="0">
                <a:solidFill>
                  <a:schemeClr val="tx1"/>
                </a:solidFill>
              </a:rPr>
              <a:pPr algn="ctr"/>
              <a:t>33</a:t>
            </a:fld>
            <a:endParaRPr lang="zh-TW" altLang="en-US" sz="1400" dirty="0">
              <a:solidFill>
                <a:schemeClr val="tx1"/>
              </a:solidFill>
            </a:endParaRPr>
          </a:p>
        </p:txBody>
      </p:sp>
      <p:sp>
        <p:nvSpPr>
          <p:cNvPr id="4" name="文字版面配置區 3"/>
          <p:cNvSpPr>
            <a:spLocks noGrp="1"/>
          </p:cNvSpPr>
          <p:nvPr>
            <p:ph type="body" idx="1"/>
          </p:nvPr>
        </p:nvSpPr>
        <p:spPr>
          <a:xfrm>
            <a:off x="1856232" y="1993392"/>
            <a:ext cx="8705088" cy="4096259"/>
          </a:xfrm>
        </p:spPr>
        <p:txBody>
          <a:bodyPr>
            <a:normAutofit/>
          </a:bodyPr>
          <a:lstStyle/>
          <a:p>
            <a:pPr marL="571500" indent="-571500">
              <a:buFont typeface="Arial" panose="020B0604020202020204" pitchFamily="34" charset="0"/>
              <a:buChar char="•"/>
            </a:pPr>
            <a:r>
              <a:rPr lang="zh-TW" altLang="en-US" sz="3600" b="1" dirty="0">
                <a:solidFill>
                  <a:schemeClr val="tx1"/>
                </a:solidFill>
                <a:latin typeface="標楷體" panose="03000509000000000000" pitchFamily="65" charset="-120"/>
                <a:ea typeface="標楷體" panose="03000509000000000000" pitchFamily="65" charset="-120"/>
                <a:cs typeface="Arial Unicode MS" panose="020B0604020202020204" pitchFamily="34" charset="-120"/>
              </a:rPr>
              <a:t>高教深耕</a:t>
            </a:r>
            <a:endParaRPr lang="en-US" altLang="zh-TW" sz="3600" b="1" dirty="0">
              <a:solidFill>
                <a:schemeClr val="tx1"/>
              </a:solidFill>
              <a:latin typeface="標楷體" panose="03000509000000000000" pitchFamily="65" charset="-120"/>
              <a:ea typeface="標楷體" panose="03000509000000000000" pitchFamily="65" charset="-120"/>
              <a:cs typeface="Arial Unicode MS" panose="020B0604020202020204" pitchFamily="34" charset="-120"/>
            </a:endParaRPr>
          </a:p>
          <a:p>
            <a:pPr marL="914400" lvl="1" indent="-457200">
              <a:buFont typeface="Arial" panose="020B0604020202020204" pitchFamily="34" charset="0"/>
              <a:buChar char="•"/>
            </a:pPr>
            <a:r>
              <a:rPr lang="zh-TW" altLang="en-US" sz="3200" b="1" dirty="0">
                <a:solidFill>
                  <a:schemeClr val="tx1"/>
                </a:solidFill>
                <a:latin typeface="標楷體" panose="03000509000000000000" pitchFamily="65" charset="-120"/>
                <a:ea typeface="標楷體" panose="03000509000000000000" pitchFamily="65" charset="-120"/>
                <a:cs typeface="Arial Unicode MS" panose="020B0604020202020204" pitchFamily="34" charset="-120"/>
              </a:rPr>
              <a:t>經費執行依據</a:t>
            </a:r>
            <a:endParaRPr lang="en-US" altLang="zh-TW" sz="3200" b="1" dirty="0">
              <a:solidFill>
                <a:schemeClr val="tx1"/>
              </a:solidFill>
              <a:latin typeface="標楷體" panose="03000509000000000000" pitchFamily="65" charset="-120"/>
              <a:ea typeface="標楷體" panose="03000509000000000000" pitchFamily="65" charset="-120"/>
              <a:cs typeface="Arial Unicode MS" panose="020B0604020202020204" pitchFamily="34" charset="-120"/>
            </a:endParaRPr>
          </a:p>
          <a:p>
            <a:pPr marL="914400" lvl="1" indent="-457200">
              <a:buFont typeface="Arial" panose="020B0604020202020204" pitchFamily="34" charset="0"/>
              <a:buChar char="•"/>
            </a:pPr>
            <a:r>
              <a:rPr lang="zh-TW" altLang="en-US" sz="3200" b="1" dirty="0">
                <a:solidFill>
                  <a:schemeClr val="tx1"/>
                </a:solidFill>
                <a:latin typeface="標楷體" panose="03000509000000000000" pitchFamily="65" charset="-120"/>
                <a:ea typeface="標楷體" panose="03000509000000000000" pitchFamily="65" charset="-120"/>
                <a:cs typeface="Arial Unicode MS" panose="020B0604020202020204" pitchFamily="34" charset="-120"/>
              </a:rPr>
              <a:t>高教深耕經費支用原則摘要</a:t>
            </a:r>
            <a:endParaRPr lang="en-US" altLang="zh-TW" sz="3200" b="1" dirty="0">
              <a:solidFill>
                <a:schemeClr val="tx1"/>
              </a:solidFill>
              <a:latin typeface="標楷體" panose="03000509000000000000" pitchFamily="65" charset="-120"/>
              <a:ea typeface="標楷體" panose="03000509000000000000" pitchFamily="65" charset="-120"/>
              <a:cs typeface="Arial Unicode MS" panose="020B0604020202020204" pitchFamily="34" charset="-120"/>
            </a:endParaRPr>
          </a:p>
          <a:p>
            <a:pPr marL="914400" lvl="1" indent="-457200">
              <a:buFont typeface="Arial" panose="020B0604020202020204" pitchFamily="34" charset="0"/>
              <a:buChar char="•"/>
            </a:pPr>
            <a:r>
              <a:rPr lang="zh-TW" altLang="en-US" sz="3200" b="1" dirty="0">
                <a:solidFill>
                  <a:schemeClr val="tx1"/>
                </a:solidFill>
                <a:latin typeface="標楷體" panose="03000509000000000000" pitchFamily="65" charset="-120"/>
                <a:ea typeface="標楷體" panose="03000509000000000000" pitchFamily="65" charset="-120"/>
                <a:cs typeface="Arial Unicode MS" panose="020B0604020202020204" pitchFamily="34" charset="-120"/>
              </a:rPr>
              <a:t>經費執行注意事項</a:t>
            </a:r>
            <a:endParaRPr lang="en-US" altLang="zh-TW" sz="3200" b="1" dirty="0">
              <a:solidFill>
                <a:schemeClr val="tx1"/>
              </a:solidFill>
              <a:latin typeface="標楷體" panose="03000509000000000000" pitchFamily="65" charset="-120"/>
              <a:ea typeface="標楷體" panose="03000509000000000000" pitchFamily="65" charset="-120"/>
              <a:cs typeface="Arial Unicode MS" panose="020B0604020202020204" pitchFamily="34" charset="-120"/>
            </a:endParaRPr>
          </a:p>
          <a:p>
            <a:pPr marL="571500" indent="-571500">
              <a:buFont typeface="Arial" panose="020B0604020202020204" pitchFamily="34" charset="0"/>
              <a:buChar char="•"/>
            </a:pPr>
            <a:r>
              <a:rPr lang="zh-TW" altLang="en-US" sz="3600" b="1" dirty="0">
                <a:solidFill>
                  <a:schemeClr val="tx1"/>
                </a:solidFill>
                <a:latin typeface="標楷體" panose="03000509000000000000" pitchFamily="65" charset="-120"/>
                <a:ea typeface="標楷體" panose="03000509000000000000" pitchFamily="65" charset="-120"/>
                <a:cs typeface="Arial Unicode MS" panose="020B0604020202020204" pitchFamily="34" charset="-120"/>
              </a:rPr>
              <a:t>藝術新</a:t>
            </a:r>
            <a:r>
              <a:rPr lang="en-US" altLang="zh-TW" sz="3600" b="1" dirty="0">
                <a:solidFill>
                  <a:schemeClr val="tx1"/>
                </a:solidFill>
                <a:latin typeface="標楷體" panose="03000509000000000000" pitchFamily="65" charset="-120"/>
                <a:ea typeface="標楷體" panose="03000509000000000000" pitchFamily="65" charset="-120"/>
                <a:cs typeface="Arial Unicode MS" panose="020B0604020202020204" pitchFamily="34" charset="-120"/>
              </a:rPr>
              <a:t>4</a:t>
            </a:r>
            <a:r>
              <a:rPr lang="zh-TW" altLang="en-US" sz="3600" b="1" dirty="0">
                <a:solidFill>
                  <a:schemeClr val="tx1"/>
                </a:solidFill>
                <a:latin typeface="標楷體" panose="03000509000000000000" pitchFamily="65" charset="-120"/>
                <a:ea typeface="標楷體" panose="03000509000000000000" pitchFamily="65" charset="-120"/>
                <a:cs typeface="Arial Unicode MS" panose="020B0604020202020204" pitchFamily="34" charset="-120"/>
              </a:rPr>
              <a:t>力計畫</a:t>
            </a:r>
            <a:endParaRPr lang="en-US" altLang="zh-TW" sz="3600" b="1" dirty="0">
              <a:solidFill>
                <a:schemeClr val="tx1"/>
              </a:solidFill>
              <a:latin typeface="標楷體" panose="03000509000000000000" pitchFamily="65" charset="-120"/>
              <a:ea typeface="標楷體" panose="03000509000000000000" pitchFamily="65" charset="-120"/>
              <a:cs typeface="Arial Unicode MS" panose="020B0604020202020204" pitchFamily="34" charset="-120"/>
            </a:endParaRPr>
          </a:p>
          <a:p>
            <a:pPr marL="571500" indent="-571500">
              <a:buFont typeface="Arial" panose="020B0604020202020204" pitchFamily="34" charset="0"/>
              <a:buChar char="•"/>
            </a:pPr>
            <a:r>
              <a:rPr lang="zh-TW" altLang="en-US" sz="3600" b="1" dirty="0">
                <a:solidFill>
                  <a:schemeClr val="tx1"/>
                </a:solidFill>
                <a:latin typeface="標楷體" panose="03000509000000000000" pitchFamily="65" charset="-120"/>
                <a:ea typeface="標楷體" panose="03000509000000000000" pitchFamily="65" charset="-120"/>
                <a:cs typeface="Arial Unicode MS" panose="020B0604020202020204" pitchFamily="34" charset="-120"/>
              </a:rPr>
              <a:t>其他</a:t>
            </a:r>
          </a:p>
          <a:p>
            <a:endParaRPr lang="zh-TW" altLang="en-US" dirty="0">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269013587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pPr algn="ctr"/>
            <a:r>
              <a:rPr lang="zh-TW" altLang="en-US" sz="6600" b="1" dirty="0">
                <a:latin typeface="標楷體" panose="03000509000000000000" pitchFamily="65" charset="-120"/>
                <a:ea typeface="標楷體" panose="03000509000000000000" pitchFamily="65" charset="-120"/>
                <a:cs typeface="Arial Unicode MS" panose="020B0604020202020204" pitchFamily="34" charset="-120"/>
              </a:rPr>
              <a:t>高等教育深耕計畫</a:t>
            </a:r>
            <a:r>
              <a:rPr lang="en-US" altLang="zh-TW" sz="6600" b="1" dirty="0">
                <a:latin typeface="標楷體" panose="03000509000000000000" pitchFamily="65" charset="-120"/>
                <a:ea typeface="標楷體" panose="03000509000000000000" pitchFamily="65" charset="-120"/>
                <a:cs typeface="Arial Unicode MS" panose="020B0604020202020204" pitchFamily="34" charset="-120"/>
              </a:rPr>
              <a:t/>
            </a:r>
            <a:br>
              <a:rPr lang="en-US" altLang="zh-TW" sz="6600" b="1" dirty="0">
                <a:latin typeface="標楷體" panose="03000509000000000000" pitchFamily="65" charset="-120"/>
                <a:ea typeface="標楷體" panose="03000509000000000000" pitchFamily="65" charset="-120"/>
                <a:cs typeface="Arial Unicode MS" panose="020B0604020202020204" pitchFamily="34" charset="-120"/>
              </a:rPr>
            </a:br>
            <a:r>
              <a:rPr lang="en-US" altLang="zh-TW" sz="4400" b="1" dirty="0">
                <a:latin typeface="標楷體" panose="03000509000000000000" pitchFamily="65" charset="-120"/>
                <a:ea typeface="標楷體" panose="03000509000000000000" pitchFamily="65" charset="-120"/>
                <a:cs typeface="Arial Unicode MS" panose="020B0604020202020204" pitchFamily="34" charset="-120"/>
              </a:rPr>
              <a:t>107-108</a:t>
            </a:r>
            <a:br>
              <a:rPr lang="en-US" altLang="zh-TW" sz="4400" b="1" dirty="0">
                <a:latin typeface="標楷體" panose="03000509000000000000" pitchFamily="65" charset="-120"/>
                <a:ea typeface="標楷體" panose="03000509000000000000" pitchFamily="65" charset="-120"/>
                <a:cs typeface="Arial Unicode MS" panose="020B0604020202020204" pitchFamily="34" charset="-120"/>
              </a:rPr>
            </a:br>
            <a:r>
              <a:rPr lang="en-US" altLang="zh-TW" sz="4400" b="1" dirty="0">
                <a:latin typeface="標楷體" panose="03000509000000000000" pitchFamily="65" charset="-120"/>
                <a:ea typeface="標楷體" panose="03000509000000000000" pitchFamily="65" charset="-120"/>
                <a:cs typeface="Arial Unicode MS" panose="020B0604020202020204" pitchFamily="34" charset="-120"/>
              </a:rPr>
              <a:t>109-111</a:t>
            </a:r>
            <a:endParaRPr lang="zh-TW" altLang="en-US" sz="4400" b="1" dirty="0">
              <a:latin typeface="標楷體" panose="03000509000000000000" pitchFamily="65" charset="-120"/>
              <a:ea typeface="標楷體" panose="03000509000000000000" pitchFamily="65" charset="-120"/>
              <a:cs typeface="Arial Unicode MS" panose="020B0604020202020204" pitchFamily="34" charset="-120"/>
            </a:endParaRPr>
          </a:p>
        </p:txBody>
      </p:sp>
      <p:pic>
        <p:nvPicPr>
          <p:cNvPr id="3" name="圖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31" y="63328"/>
            <a:ext cx="3218814" cy="844400"/>
          </a:xfrm>
          <a:prstGeom prst="rect">
            <a:avLst/>
          </a:prstGeom>
        </p:spPr>
      </p:pic>
    </p:spTree>
    <p:extLst>
      <p:ext uri="{BB962C8B-B14F-4D97-AF65-F5344CB8AC3E}">
        <p14:creationId xmlns:p14="http://schemas.microsoft.com/office/powerpoint/2010/main" val="428148881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title"/>
          </p:nvPr>
        </p:nvSpPr>
        <p:spPr>
          <a:xfrm>
            <a:off x="854103" y="985962"/>
            <a:ext cx="10515600" cy="811033"/>
          </a:xfrm>
        </p:spPr>
        <p:txBody>
          <a:bodyPr>
            <a:normAutofit/>
          </a:bodyPr>
          <a:lstStyle/>
          <a:p>
            <a:pPr algn="ctr"/>
            <a:r>
              <a:rPr lang="zh-TW" altLang="en-US" sz="3600" b="1" dirty="0">
                <a:solidFill>
                  <a:srgbClr val="C00000"/>
                </a:solidFill>
                <a:latin typeface="標楷體" panose="03000509000000000000" pitchFamily="65" charset="-120"/>
                <a:ea typeface="標楷體" panose="03000509000000000000" pitchFamily="65" charset="-120"/>
                <a:cs typeface="Arial Unicode MS" panose="020B0604020202020204" pitchFamily="34" charset="-120"/>
              </a:rPr>
              <a:t>經費執行依據</a:t>
            </a:r>
          </a:p>
        </p:txBody>
      </p:sp>
      <p:sp>
        <p:nvSpPr>
          <p:cNvPr id="5" name="內容版面配置區 4"/>
          <p:cNvSpPr>
            <a:spLocks noGrp="1"/>
          </p:cNvSpPr>
          <p:nvPr>
            <p:ph idx="1"/>
          </p:nvPr>
        </p:nvSpPr>
        <p:spPr>
          <a:xfrm>
            <a:off x="838200" y="1940117"/>
            <a:ext cx="10515600" cy="4236845"/>
          </a:xfrm>
        </p:spPr>
        <p:txBody>
          <a:bodyPr>
            <a:normAutofit/>
          </a:bodyPr>
          <a:lstStyle/>
          <a:p>
            <a:r>
              <a:rPr lang="zh-TW" altLang="en-US" sz="2000" dirty="0" smtClean="0">
                <a:latin typeface="Adobe 繁黑體 Std B" pitchFamily="34" charset="-120"/>
                <a:ea typeface="Adobe 繁黑體 Std B" pitchFamily="34" charset="-120"/>
              </a:rPr>
              <a:t>有關</a:t>
            </a:r>
            <a:r>
              <a:rPr lang="zh-TW" altLang="en-US" sz="2000" dirty="0">
                <a:latin typeface="Adobe 繁黑體 Std B" pitchFamily="34" charset="-120"/>
                <a:ea typeface="Adobe 繁黑體 Std B" pitchFamily="34" charset="-120"/>
              </a:rPr>
              <a:t>本校計畫教育部業已於</a:t>
            </a:r>
            <a:r>
              <a:rPr lang="en-US" altLang="zh-TW" sz="2000" dirty="0">
                <a:latin typeface="Adobe 繁黑體 Std B" pitchFamily="34" charset="-120"/>
                <a:ea typeface="Adobe 繁黑體 Std B" pitchFamily="34" charset="-120"/>
              </a:rPr>
              <a:t>110</a:t>
            </a:r>
            <a:r>
              <a:rPr lang="zh-TW" altLang="en-US" sz="2000" dirty="0">
                <a:latin typeface="Adobe 繁黑體 Std B" pitchFamily="34" charset="-120"/>
                <a:ea typeface="Adobe 繁黑體 Std B" pitchFamily="34" charset="-120"/>
              </a:rPr>
              <a:t>年</a:t>
            </a:r>
            <a:r>
              <a:rPr lang="en-US" altLang="zh-TW" sz="2000" dirty="0">
                <a:latin typeface="Adobe 繁黑體 Std B" pitchFamily="34" charset="-120"/>
                <a:ea typeface="Adobe 繁黑體 Std B" pitchFamily="34" charset="-120"/>
              </a:rPr>
              <a:t>4</a:t>
            </a:r>
            <a:r>
              <a:rPr lang="zh-TW" altLang="en-US" sz="2000" dirty="0">
                <a:latin typeface="Adobe 繁黑體 Std B" pitchFamily="34" charset="-120"/>
                <a:ea typeface="Adobe 繁黑體 Std B" pitchFamily="34" charset="-120"/>
              </a:rPr>
              <a:t>月</a:t>
            </a:r>
            <a:r>
              <a:rPr lang="en-US" altLang="zh-TW" sz="2000" dirty="0">
                <a:latin typeface="Adobe 繁黑體 Std B" pitchFamily="34" charset="-120"/>
                <a:ea typeface="Adobe 繁黑體 Std B" pitchFamily="34" charset="-120"/>
              </a:rPr>
              <a:t>30</a:t>
            </a:r>
            <a:r>
              <a:rPr lang="zh-TW" altLang="en-US" sz="2000" dirty="0">
                <a:latin typeface="Adobe 繁黑體 Std B" pitchFamily="34" charset="-120"/>
                <a:ea typeface="Adobe 繁黑體 Std B" pitchFamily="34" charset="-120"/>
              </a:rPr>
              <a:t>日，以臺教技</a:t>
            </a:r>
            <a:r>
              <a:rPr lang="en-US" altLang="zh-TW" sz="2000" dirty="0">
                <a:latin typeface="Adobe 繁黑體 Std B" pitchFamily="34" charset="-120"/>
                <a:ea typeface="Adobe 繁黑體 Std B" pitchFamily="34" charset="-120"/>
              </a:rPr>
              <a:t>(</a:t>
            </a:r>
            <a:r>
              <a:rPr lang="zh-TW" altLang="en-US" sz="2000" dirty="0">
                <a:latin typeface="Adobe 繁黑體 Std B" pitchFamily="34" charset="-120"/>
                <a:ea typeface="Adobe 繁黑體 Std B" pitchFamily="34" charset="-120"/>
              </a:rPr>
              <a:t>三</a:t>
            </a:r>
            <a:r>
              <a:rPr lang="en-US" altLang="zh-TW" sz="2000" dirty="0">
                <a:latin typeface="Adobe 繁黑體 Std B" pitchFamily="34" charset="-120"/>
                <a:ea typeface="Adobe 繁黑體 Std B" pitchFamily="34" charset="-120"/>
              </a:rPr>
              <a:t>)</a:t>
            </a:r>
            <a:r>
              <a:rPr lang="zh-TW" altLang="en-US" sz="2000" dirty="0">
                <a:latin typeface="Adobe 繁黑體 Std B" pitchFamily="34" charset="-120"/>
                <a:ea typeface="Adobe 繁黑體 Std B" pitchFamily="34" charset="-120"/>
              </a:rPr>
              <a:t>字第</a:t>
            </a:r>
            <a:r>
              <a:rPr lang="en-US" altLang="zh-TW" sz="2000" dirty="0">
                <a:latin typeface="Adobe 繁黑體 Std B" pitchFamily="34" charset="-120"/>
                <a:ea typeface="Adobe 繁黑體 Std B" pitchFamily="34" charset="-120"/>
              </a:rPr>
              <a:t>1100591282L</a:t>
            </a:r>
            <a:r>
              <a:rPr lang="zh-TW" altLang="en-US" sz="2000" dirty="0">
                <a:latin typeface="Adobe 繁黑體 Std B" pitchFamily="34" charset="-120"/>
                <a:ea typeface="Adobe 繁黑體 Std B" pitchFamily="34" charset="-120"/>
              </a:rPr>
              <a:t>號函核定</a:t>
            </a:r>
            <a:r>
              <a:rPr lang="en-US" altLang="zh-TW" sz="2000" dirty="0">
                <a:latin typeface="Adobe 繁黑體 Std B" pitchFamily="34" charset="-120"/>
                <a:ea typeface="Adobe 繁黑體 Std B" pitchFamily="34" charset="-120"/>
              </a:rPr>
              <a:t>3,142</a:t>
            </a:r>
            <a:r>
              <a:rPr lang="zh-TW" altLang="en-US" sz="2000" dirty="0">
                <a:latin typeface="Adobe 繁黑體 Std B" pitchFamily="34" charset="-120"/>
                <a:ea typeface="Adobe 繁黑體 Std B" pitchFamily="34" charset="-120"/>
              </a:rPr>
              <a:t>萬</a:t>
            </a:r>
            <a:r>
              <a:rPr lang="en-US" altLang="zh-TW" sz="2000" dirty="0">
                <a:latin typeface="Adobe 繁黑體 Std B" pitchFamily="34" charset="-120"/>
                <a:ea typeface="Adobe 繁黑體 Std B" pitchFamily="34" charset="-120"/>
              </a:rPr>
              <a:t>2,000</a:t>
            </a:r>
            <a:r>
              <a:rPr lang="zh-TW" altLang="en-US" sz="2000" dirty="0">
                <a:latin typeface="Adobe 繁黑體 Std B" pitchFamily="34" charset="-120"/>
                <a:ea typeface="Adobe 繁黑體 Std B" pitchFamily="34" charset="-120"/>
              </a:rPr>
              <a:t>元</a:t>
            </a:r>
            <a:r>
              <a:rPr lang="en-US" altLang="zh-TW" sz="2000" dirty="0">
                <a:latin typeface="Adobe 繁黑體 Std B" pitchFamily="34" charset="-120"/>
                <a:ea typeface="Adobe 繁黑體 Std B" pitchFamily="34" charset="-120"/>
              </a:rPr>
              <a:t>(</a:t>
            </a:r>
            <a:r>
              <a:rPr lang="zh-TW" altLang="en-US" sz="2000" dirty="0">
                <a:latin typeface="Adobe 繁黑體 Std B" pitchFamily="34" charset="-120"/>
                <a:ea typeface="Adobe 繁黑體 Std B" pitchFamily="34" charset="-120"/>
              </a:rPr>
              <a:t>如下表</a:t>
            </a:r>
            <a:r>
              <a:rPr lang="en-US" altLang="zh-TW" sz="2000" dirty="0">
                <a:latin typeface="Adobe 繁黑體 Std B" pitchFamily="34" charset="-120"/>
                <a:ea typeface="Adobe 繁黑體 Std B" pitchFamily="34" charset="-120"/>
              </a:rPr>
              <a:t>)</a:t>
            </a:r>
            <a:r>
              <a:rPr lang="zh-TW" altLang="en-US" sz="2000" dirty="0">
                <a:latin typeface="Adobe 繁黑體 Std B" pitchFamily="34" charset="-120"/>
                <a:ea typeface="Adobe 繁黑體 Std B" pitchFamily="34" charset="-120"/>
              </a:rPr>
              <a:t>，另教育部業來函已請撥第一期款項</a:t>
            </a:r>
            <a:r>
              <a:rPr lang="en-US" altLang="zh-TW" sz="2000" dirty="0">
                <a:latin typeface="Adobe 繁黑體 Std B" pitchFamily="34" charset="-120"/>
                <a:ea typeface="Adobe 繁黑體 Std B" pitchFamily="34" charset="-120"/>
              </a:rPr>
              <a:t>846</a:t>
            </a:r>
            <a:r>
              <a:rPr lang="zh-TW" altLang="en-US" sz="2000" dirty="0">
                <a:latin typeface="Adobe 繁黑體 Std B" pitchFamily="34" charset="-120"/>
                <a:ea typeface="Adobe 繁黑體 Std B" pitchFamily="34" charset="-120"/>
              </a:rPr>
              <a:t>萬元及第</a:t>
            </a:r>
            <a:r>
              <a:rPr lang="en-US" altLang="zh-TW" sz="2000" dirty="0">
                <a:latin typeface="Adobe 繁黑體 Std B" pitchFamily="34" charset="-120"/>
                <a:ea typeface="Adobe 繁黑體 Std B" pitchFamily="34" charset="-120"/>
              </a:rPr>
              <a:t>2</a:t>
            </a:r>
            <a:r>
              <a:rPr lang="zh-TW" altLang="en-US" sz="2000" dirty="0">
                <a:latin typeface="Adobe 繁黑體 Std B" pitchFamily="34" charset="-120"/>
                <a:ea typeface="Adobe 繁黑體 Std B" pitchFamily="34" charset="-120"/>
              </a:rPr>
              <a:t>期</a:t>
            </a:r>
            <a:r>
              <a:rPr lang="en-US" altLang="zh-TW" sz="2000" dirty="0">
                <a:latin typeface="Adobe 繁黑體 Std B" pitchFamily="34" charset="-120"/>
                <a:ea typeface="Adobe 繁黑體 Std B" pitchFamily="34" charset="-120"/>
              </a:rPr>
              <a:t>1,342</a:t>
            </a:r>
            <a:r>
              <a:rPr lang="zh-TW" altLang="en-US" sz="2000" dirty="0">
                <a:latin typeface="Adobe 繁黑體 Std B" pitchFamily="34" charset="-120"/>
                <a:ea typeface="Adobe 繁黑體 Std B" pitchFamily="34" charset="-120"/>
              </a:rPr>
              <a:t>萬</a:t>
            </a:r>
            <a:r>
              <a:rPr lang="en-US" altLang="zh-TW" sz="2000" dirty="0">
                <a:latin typeface="Adobe 繁黑體 Std B" pitchFamily="34" charset="-120"/>
                <a:ea typeface="Adobe 繁黑體 Std B" pitchFamily="34" charset="-120"/>
              </a:rPr>
              <a:t>8,511</a:t>
            </a:r>
            <a:r>
              <a:rPr lang="zh-TW" altLang="en-US" sz="2000" dirty="0">
                <a:latin typeface="Adobe 繁黑體 Std B" pitchFamily="34" charset="-120"/>
                <a:ea typeface="Adobe 繁黑體 Std B" pitchFamily="34" charset="-120"/>
              </a:rPr>
              <a:t>元，共計</a:t>
            </a:r>
            <a:r>
              <a:rPr lang="en-US" altLang="zh-TW" sz="2000" dirty="0">
                <a:latin typeface="Adobe 繁黑體 Std B" pitchFamily="34" charset="-120"/>
                <a:ea typeface="Adobe 繁黑體 Std B" pitchFamily="34" charset="-120"/>
              </a:rPr>
              <a:t>2,188</a:t>
            </a:r>
            <a:r>
              <a:rPr lang="zh-TW" altLang="en-US" sz="2000" dirty="0">
                <a:latin typeface="Adobe 繁黑體 Std B" pitchFamily="34" charset="-120"/>
                <a:ea typeface="Adobe 繁黑體 Std B" pitchFamily="34" charset="-120"/>
              </a:rPr>
              <a:t>萬</a:t>
            </a:r>
            <a:r>
              <a:rPr lang="en-US" altLang="zh-TW" sz="2000" dirty="0">
                <a:latin typeface="Adobe 繁黑體 Std B" pitchFamily="34" charset="-120"/>
                <a:ea typeface="Adobe 繁黑體 Std B" pitchFamily="34" charset="-120"/>
              </a:rPr>
              <a:t>8,511</a:t>
            </a:r>
            <a:r>
              <a:rPr lang="zh-TW" altLang="en-US" sz="2000" dirty="0">
                <a:latin typeface="Adobe 繁黑體 Std B" pitchFamily="34" charset="-120"/>
                <a:ea typeface="Adobe 繁黑體 Std B" pitchFamily="34" charset="-120"/>
              </a:rPr>
              <a:t>元</a:t>
            </a:r>
            <a:r>
              <a:rPr lang="zh-TW" altLang="en-US" sz="2000" dirty="0" smtClean="0">
                <a:latin typeface="Adobe 繁黑體 Std B" pitchFamily="34" charset="-120"/>
                <a:ea typeface="Adobe 繁黑體 Std B" pitchFamily="34" charset="-120"/>
              </a:rPr>
              <a:t>。</a:t>
            </a:r>
            <a:endParaRPr lang="en-US" altLang="zh-TW" sz="2000" dirty="0" smtClean="0">
              <a:latin typeface="Adobe 繁黑體 Std B" pitchFamily="34" charset="-120"/>
              <a:ea typeface="Adobe 繁黑體 Std B" pitchFamily="34" charset="-120"/>
            </a:endParaRPr>
          </a:p>
        </p:txBody>
      </p:sp>
      <p:graphicFrame>
        <p:nvGraphicFramePr>
          <p:cNvPr id="6" name="表格 5"/>
          <p:cNvGraphicFramePr>
            <a:graphicFrameLocks noGrp="1"/>
          </p:cNvGraphicFramePr>
          <p:nvPr>
            <p:extLst/>
          </p:nvPr>
        </p:nvGraphicFramePr>
        <p:xfrm>
          <a:off x="1224496" y="3401209"/>
          <a:ext cx="9859620" cy="1878456"/>
        </p:xfrm>
        <a:graphic>
          <a:graphicData uri="http://schemas.openxmlformats.org/drawingml/2006/table">
            <a:tbl>
              <a:tblPr firstRow="1" bandRow="1"/>
              <a:tblGrid>
                <a:gridCol w="1643270">
                  <a:extLst>
                    <a:ext uri="{9D8B030D-6E8A-4147-A177-3AD203B41FA5}">
                      <a16:colId xmlns:a16="http://schemas.microsoft.com/office/drawing/2014/main" val="20000"/>
                    </a:ext>
                  </a:extLst>
                </a:gridCol>
                <a:gridCol w="1643270">
                  <a:extLst>
                    <a:ext uri="{9D8B030D-6E8A-4147-A177-3AD203B41FA5}">
                      <a16:colId xmlns:a16="http://schemas.microsoft.com/office/drawing/2014/main" val="20001"/>
                    </a:ext>
                  </a:extLst>
                </a:gridCol>
                <a:gridCol w="1643270">
                  <a:extLst>
                    <a:ext uri="{9D8B030D-6E8A-4147-A177-3AD203B41FA5}">
                      <a16:colId xmlns:a16="http://schemas.microsoft.com/office/drawing/2014/main" val="20002"/>
                    </a:ext>
                  </a:extLst>
                </a:gridCol>
                <a:gridCol w="1643270">
                  <a:extLst>
                    <a:ext uri="{9D8B030D-6E8A-4147-A177-3AD203B41FA5}">
                      <a16:colId xmlns:a16="http://schemas.microsoft.com/office/drawing/2014/main" val="20003"/>
                    </a:ext>
                  </a:extLst>
                </a:gridCol>
                <a:gridCol w="1643270">
                  <a:extLst>
                    <a:ext uri="{9D8B030D-6E8A-4147-A177-3AD203B41FA5}">
                      <a16:colId xmlns:a16="http://schemas.microsoft.com/office/drawing/2014/main" val="20004"/>
                    </a:ext>
                  </a:extLst>
                </a:gridCol>
                <a:gridCol w="1643270">
                  <a:extLst>
                    <a:ext uri="{9D8B030D-6E8A-4147-A177-3AD203B41FA5}">
                      <a16:colId xmlns:a16="http://schemas.microsoft.com/office/drawing/2014/main" val="20005"/>
                    </a:ext>
                  </a:extLst>
                </a:gridCol>
              </a:tblGrid>
              <a:tr h="939228">
                <a:tc>
                  <a:txBody>
                    <a:bodyPr/>
                    <a:lstStyle>
                      <a:lvl1pPr marL="0" algn="l" defTabSz="914400" rtl="0" eaLnBrk="1" latinLnBrk="0" hangingPunct="1">
                        <a:defRPr sz="1800" b="1" kern="1200">
                          <a:solidFill>
                            <a:schemeClr val="lt1"/>
                          </a:solidFill>
                          <a:latin typeface="Lucida Sans Unicode"/>
                        </a:defRPr>
                      </a:lvl1pPr>
                      <a:lvl2pPr marL="457200" algn="l" defTabSz="914400" rtl="0" eaLnBrk="1" latinLnBrk="0" hangingPunct="1">
                        <a:defRPr sz="1800" b="1" kern="1200">
                          <a:solidFill>
                            <a:schemeClr val="lt1"/>
                          </a:solidFill>
                          <a:latin typeface="Lucida Sans Unicode"/>
                        </a:defRPr>
                      </a:lvl2pPr>
                      <a:lvl3pPr marL="914400" algn="l" defTabSz="914400" rtl="0" eaLnBrk="1" latinLnBrk="0" hangingPunct="1">
                        <a:defRPr sz="1800" b="1" kern="1200">
                          <a:solidFill>
                            <a:schemeClr val="lt1"/>
                          </a:solidFill>
                          <a:latin typeface="Lucida Sans Unicode"/>
                        </a:defRPr>
                      </a:lvl3pPr>
                      <a:lvl4pPr marL="1371600" algn="l" defTabSz="914400" rtl="0" eaLnBrk="1" latinLnBrk="0" hangingPunct="1">
                        <a:defRPr sz="1800" b="1" kern="1200">
                          <a:solidFill>
                            <a:schemeClr val="lt1"/>
                          </a:solidFill>
                          <a:latin typeface="Lucida Sans Unicode"/>
                        </a:defRPr>
                      </a:lvl4pPr>
                      <a:lvl5pPr marL="1828800" algn="l" defTabSz="914400" rtl="0" eaLnBrk="1" latinLnBrk="0" hangingPunct="1">
                        <a:defRPr sz="1800" b="1" kern="1200">
                          <a:solidFill>
                            <a:schemeClr val="lt1"/>
                          </a:solidFill>
                          <a:latin typeface="Lucida Sans Unicode"/>
                        </a:defRPr>
                      </a:lvl5pPr>
                      <a:lvl6pPr marL="2286000" algn="l" defTabSz="914400" rtl="0" eaLnBrk="1" latinLnBrk="0" hangingPunct="1">
                        <a:defRPr sz="1800" b="1" kern="1200">
                          <a:solidFill>
                            <a:schemeClr val="lt1"/>
                          </a:solidFill>
                          <a:latin typeface="Lucida Sans Unicode"/>
                        </a:defRPr>
                      </a:lvl6pPr>
                      <a:lvl7pPr marL="2743200" algn="l" defTabSz="914400" rtl="0" eaLnBrk="1" latinLnBrk="0" hangingPunct="1">
                        <a:defRPr sz="1800" b="1" kern="1200">
                          <a:solidFill>
                            <a:schemeClr val="lt1"/>
                          </a:solidFill>
                          <a:latin typeface="Lucida Sans Unicode"/>
                        </a:defRPr>
                      </a:lvl7pPr>
                      <a:lvl8pPr marL="3200400" algn="l" defTabSz="914400" rtl="0" eaLnBrk="1" latinLnBrk="0" hangingPunct="1">
                        <a:defRPr sz="1800" b="1" kern="1200">
                          <a:solidFill>
                            <a:schemeClr val="lt1"/>
                          </a:solidFill>
                          <a:latin typeface="Lucida Sans Unicode"/>
                        </a:defRPr>
                      </a:lvl8pPr>
                      <a:lvl9pPr marL="3657600" algn="l" defTabSz="914400" rtl="0" eaLnBrk="1" latinLnBrk="0" hangingPunct="1">
                        <a:defRPr sz="1800" b="1" kern="1200">
                          <a:solidFill>
                            <a:schemeClr val="lt1"/>
                          </a:solidFill>
                          <a:latin typeface="Lucida Sans Unicode"/>
                        </a:defRPr>
                      </a:lvl9pPr>
                    </a:lstStyle>
                    <a:p>
                      <a:pPr algn="ctr"/>
                      <a:r>
                        <a:rPr lang="zh-TW" altLang="en-US" sz="2000" dirty="0" smtClean="0">
                          <a:effectLst/>
                          <a:latin typeface="Adobe 繁黑體 Std B" pitchFamily="34" charset="-120"/>
                          <a:ea typeface="Adobe 繁黑體 Std B" pitchFamily="34" charset="-120"/>
                        </a:rPr>
                        <a:t>主冊</a:t>
                      </a:r>
                      <a:endParaRPr lang="zh-TW" altLang="en-US" sz="2000" dirty="0">
                        <a:effectLst/>
                        <a:latin typeface="Adobe 繁黑體 Std B" pitchFamily="34" charset="-120"/>
                        <a:ea typeface="Adobe 繁黑體 Std B" pitchFamily="34" charset="-120"/>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2DA2BF"/>
                    </a:solidFill>
                  </a:tcPr>
                </a:tc>
                <a:tc>
                  <a:txBody>
                    <a:bodyPr/>
                    <a:lstStyle>
                      <a:lvl1pPr marL="0" algn="l" defTabSz="914400" rtl="0" eaLnBrk="1" latinLnBrk="0" hangingPunct="1">
                        <a:defRPr sz="1800" b="1" kern="1200">
                          <a:solidFill>
                            <a:schemeClr val="lt1"/>
                          </a:solidFill>
                          <a:latin typeface="Lucida Sans Unicode"/>
                        </a:defRPr>
                      </a:lvl1pPr>
                      <a:lvl2pPr marL="457200" algn="l" defTabSz="914400" rtl="0" eaLnBrk="1" latinLnBrk="0" hangingPunct="1">
                        <a:defRPr sz="1800" b="1" kern="1200">
                          <a:solidFill>
                            <a:schemeClr val="lt1"/>
                          </a:solidFill>
                          <a:latin typeface="Lucida Sans Unicode"/>
                        </a:defRPr>
                      </a:lvl2pPr>
                      <a:lvl3pPr marL="914400" algn="l" defTabSz="914400" rtl="0" eaLnBrk="1" latinLnBrk="0" hangingPunct="1">
                        <a:defRPr sz="1800" b="1" kern="1200">
                          <a:solidFill>
                            <a:schemeClr val="lt1"/>
                          </a:solidFill>
                          <a:latin typeface="Lucida Sans Unicode"/>
                        </a:defRPr>
                      </a:lvl3pPr>
                      <a:lvl4pPr marL="1371600" algn="l" defTabSz="914400" rtl="0" eaLnBrk="1" latinLnBrk="0" hangingPunct="1">
                        <a:defRPr sz="1800" b="1" kern="1200">
                          <a:solidFill>
                            <a:schemeClr val="lt1"/>
                          </a:solidFill>
                          <a:latin typeface="Lucida Sans Unicode"/>
                        </a:defRPr>
                      </a:lvl4pPr>
                      <a:lvl5pPr marL="1828800" algn="l" defTabSz="914400" rtl="0" eaLnBrk="1" latinLnBrk="0" hangingPunct="1">
                        <a:defRPr sz="1800" b="1" kern="1200">
                          <a:solidFill>
                            <a:schemeClr val="lt1"/>
                          </a:solidFill>
                          <a:latin typeface="Lucida Sans Unicode"/>
                        </a:defRPr>
                      </a:lvl5pPr>
                      <a:lvl6pPr marL="2286000" algn="l" defTabSz="914400" rtl="0" eaLnBrk="1" latinLnBrk="0" hangingPunct="1">
                        <a:defRPr sz="1800" b="1" kern="1200">
                          <a:solidFill>
                            <a:schemeClr val="lt1"/>
                          </a:solidFill>
                          <a:latin typeface="Lucida Sans Unicode"/>
                        </a:defRPr>
                      </a:lvl6pPr>
                      <a:lvl7pPr marL="2743200" algn="l" defTabSz="914400" rtl="0" eaLnBrk="1" latinLnBrk="0" hangingPunct="1">
                        <a:defRPr sz="1800" b="1" kern="1200">
                          <a:solidFill>
                            <a:schemeClr val="lt1"/>
                          </a:solidFill>
                          <a:latin typeface="Lucida Sans Unicode"/>
                        </a:defRPr>
                      </a:lvl7pPr>
                      <a:lvl8pPr marL="3200400" algn="l" defTabSz="914400" rtl="0" eaLnBrk="1" latinLnBrk="0" hangingPunct="1">
                        <a:defRPr sz="1800" b="1" kern="1200">
                          <a:solidFill>
                            <a:schemeClr val="lt1"/>
                          </a:solidFill>
                          <a:latin typeface="Lucida Sans Unicode"/>
                        </a:defRPr>
                      </a:lvl8pPr>
                      <a:lvl9pPr marL="3657600" algn="l" defTabSz="914400" rtl="0" eaLnBrk="1" latinLnBrk="0" hangingPunct="1">
                        <a:defRPr sz="1800" b="1" kern="1200">
                          <a:solidFill>
                            <a:schemeClr val="lt1"/>
                          </a:solidFill>
                          <a:latin typeface="Lucida Sans Unicode"/>
                        </a:defRPr>
                      </a:lvl9pPr>
                    </a:lstStyle>
                    <a:p>
                      <a:pPr algn="ctr"/>
                      <a:r>
                        <a:rPr lang="en-US" altLang="zh-TW" sz="2000" dirty="0" smtClean="0">
                          <a:effectLst/>
                          <a:latin typeface="Adobe 繁黑體 Std B" pitchFamily="34" charset="-120"/>
                          <a:ea typeface="Adobe 繁黑體 Std B" pitchFamily="34" charset="-120"/>
                        </a:rPr>
                        <a:t>USR</a:t>
                      </a:r>
                      <a:r>
                        <a:rPr lang="en-US" altLang="zh-TW" sz="2000" baseline="0" dirty="0" smtClean="0">
                          <a:effectLst/>
                          <a:latin typeface="Adobe 繁黑體 Std B" pitchFamily="34" charset="-120"/>
                          <a:ea typeface="Adobe 繁黑體 Std B" pitchFamily="34" charset="-120"/>
                        </a:rPr>
                        <a:t>-hub</a:t>
                      </a:r>
                      <a:endParaRPr lang="zh-TW" altLang="en-US" sz="2000" dirty="0">
                        <a:effectLst/>
                        <a:latin typeface="Adobe 繁黑體 Std B" pitchFamily="34" charset="-120"/>
                        <a:ea typeface="Adobe 繁黑體 Std B" pitchFamily="34" charset="-120"/>
                      </a:endParaRPr>
                    </a:p>
                  </a:txBody>
                  <a:tcPr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2DA2BF"/>
                    </a:solidFill>
                  </a:tcPr>
                </a:tc>
                <a:tc>
                  <a:txBody>
                    <a:bodyPr/>
                    <a:lstStyle>
                      <a:lvl1pPr marL="0" algn="l" defTabSz="914400" rtl="0" eaLnBrk="1" latinLnBrk="0" hangingPunct="1">
                        <a:defRPr sz="1800" b="1" kern="1200">
                          <a:solidFill>
                            <a:schemeClr val="lt1"/>
                          </a:solidFill>
                          <a:latin typeface="Lucida Sans Unicode"/>
                        </a:defRPr>
                      </a:lvl1pPr>
                      <a:lvl2pPr marL="457200" algn="l" defTabSz="914400" rtl="0" eaLnBrk="1" latinLnBrk="0" hangingPunct="1">
                        <a:defRPr sz="1800" b="1" kern="1200">
                          <a:solidFill>
                            <a:schemeClr val="lt1"/>
                          </a:solidFill>
                          <a:latin typeface="Lucida Sans Unicode"/>
                        </a:defRPr>
                      </a:lvl2pPr>
                      <a:lvl3pPr marL="914400" algn="l" defTabSz="914400" rtl="0" eaLnBrk="1" latinLnBrk="0" hangingPunct="1">
                        <a:defRPr sz="1800" b="1" kern="1200">
                          <a:solidFill>
                            <a:schemeClr val="lt1"/>
                          </a:solidFill>
                          <a:latin typeface="Lucida Sans Unicode"/>
                        </a:defRPr>
                      </a:lvl3pPr>
                      <a:lvl4pPr marL="1371600" algn="l" defTabSz="914400" rtl="0" eaLnBrk="1" latinLnBrk="0" hangingPunct="1">
                        <a:defRPr sz="1800" b="1" kern="1200">
                          <a:solidFill>
                            <a:schemeClr val="lt1"/>
                          </a:solidFill>
                          <a:latin typeface="Lucida Sans Unicode"/>
                        </a:defRPr>
                      </a:lvl4pPr>
                      <a:lvl5pPr marL="1828800" algn="l" defTabSz="914400" rtl="0" eaLnBrk="1" latinLnBrk="0" hangingPunct="1">
                        <a:defRPr sz="1800" b="1" kern="1200">
                          <a:solidFill>
                            <a:schemeClr val="lt1"/>
                          </a:solidFill>
                          <a:latin typeface="Lucida Sans Unicode"/>
                        </a:defRPr>
                      </a:lvl5pPr>
                      <a:lvl6pPr marL="2286000" algn="l" defTabSz="914400" rtl="0" eaLnBrk="1" latinLnBrk="0" hangingPunct="1">
                        <a:defRPr sz="1800" b="1" kern="1200">
                          <a:solidFill>
                            <a:schemeClr val="lt1"/>
                          </a:solidFill>
                          <a:latin typeface="Lucida Sans Unicode"/>
                        </a:defRPr>
                      </a:lvl6pPr>
                      <a:lvl7pPr marL="2743200" algn="l" defTabSz="914400" rtl="0" eaLnBrk="1" latinLnBrk="0" hangingPunct="1">
                        <a:defRPr sz="1800" b="1" kern="1200">
                          <a:solidFill>
                            <a:schemeClr val="lt1"/>
                          </a:solidFill>
                          <a:latin typeface="Lucida Sans Unicode"/>
                        </a:defRPr>
                      </a:lvl7pPr>
                      <a:lvl8pPr marL="3200400" algn="l" defTabSz="914400" rtl="0" eaLnBrk="1" latinLnBrk="0" hangingPunct="1">
                        <a:defRPr sz="1800" b="1" kern="1200">
                          <a:solidFill>
                            <a:schemeClr val="lt1"/>
                          </a:solidFill>
                          <a:latin typeface="Lucida Sans Unicode"/>
                        </a:defRPr>
                      </a:lvl8pPr>
                      <a:lvl9pPr marL="3657600" algn="l" defTabSz="914400" rtl="0" eaLnBrk="1" latinLnBrk="0" hangingPunct="1">
                        <a:defRPr sz="1800" b="1" kern="1200">
                          <a:solidFill>
                            <a:schemeClr val="lt1"/>
                          </a:solidFill>
                          <a:latin typeface="Lucida Sans Unicode"/>
                        </a:defRPr>
                      </a:lvl9pPr>
                    </a:lstStyle>
                    <a:p>
                      <a:pPr algn="ctr"/>
                      <a:r>
                        <a:rPr lang="zh-TW" altLang="en-US" sz="2000" dirty="0" smtClean="0">
                          <a:effectLst/>
                          <a:latin typeface="Adobe 繁黑體 Std B" pitchFamily="34" charset="-120"/>
                          <a:ea typeface="Adobe 繁黑體 Std B" pitchFamily="34" charset="-120"/>
                        </a:rPr>
                        <a:t>公共性檢核</a:t>
                      </a:r>
                      <a:endParaRPr lang="zh-TW" altLang="en-US" sz="2000" dirty="0">
                        <a:effectLst/>
                        <a:latin typeface="Adobe 繁黑體 Std B" pitchFamily="34" charset="-120"/>
                        <a:ea typeface="Adobe 繁黑體 Std B" pitchFamily="34" charset="-120"/>
                      </a:endParaRPr>
                    </a:p>
                  </a:txBody>
                  <a:tcPr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2DA2BF"/>
                    </a:solidFill>
                  </a:tcPr>
                </a:tc>
                <a:tc>
                  <a:txBody>
                    <a:bodyPr/>
                    <a:lstStyle>
                      <a:lvl1pPr marL="0" algn="l" defTabSz="914400" rtl="0" eaLnBrk="1" latinLnBrk="0" hangingPunct="1">
                        <a:defRPr sz="1800" b="1" kern="1200">
                          <a:solidFill>
                            <a:schemeClr val="lt1"/>
                          </a:solidFill>
                          <a:latin typeface="Lucida Sans Unicode"/>
                        </a:defRPr>
                      </a:lvl1pPr>
                      <a:lvl2pPr marL="457200" algn="l" defTabSz="914400" rtl="0" eaLnBrk="1" latinLnBrk="0" hangingPunct="1">
                        <a:defRPr sz="1800" b="1" kern="1200">
                          <a:solidFill>
                            <a:schemeClr val="lt1"/>
                          </a:solidFill>
                          <a:latin typeface="Lucida Sans Unicode"/>
                        </a:defRPr>
                      </a:lvl2pPr>
                      <a:lvl3pPr marL="914400" algn="l" defTabSz="914400" rtl="0" eaLnBrk="1" latinLnBrk="0" hangingPunct="1">
                        <a:defRPr sz="1800" b="1" kern="1200">
                          <a:solidFill>
                            <a:schemeClr val="lt1"/>
                          </a:solidFill>
                          <a:latin typeface="Lucida Sans Unicode"/>
                        </a:defRPr>
                      </a:lvl3pPr>
                      <a:lvl4pPr marL="1371600" algn="l" defTabSz="914400" rtl="0" eaLnBrk="1" latinLnBrk="0" hangingPunct="1">
                        <a:defRPr sz="1800" b="1" kern="1200">
                          <a:solidFill>
                            <a:schemeClr val="lt1"/>
                          </a:solidFill>
                          <a:latin typeface="Lucida Sans Unicode"/>
                        </a:defRPr>
                      </a:lvl4pPr>
                      <a:lvl5pPr marL="1828800" algn="l" defTabSz="914400" rtl="0" eaLnBrk="1" latinLnBrk="0" hangingPunct="1">
                        <a:defRPr sz="1800" b="1" kern="1200">
                          <a:solidFill>
                            <a:schemeClr val="lt1"/>
                          </a:solidFill>
                          <a:latin typeface="Lucida Sans Unicode"/>
                        </a:defRPr>
                      </a:lvl5pPr>
                      <a:lvl6pPr marL="2286000" algn="l" defTabSz="914400" rtl="0" eaLnBrk="1" latinLnBrk="0" hangingPunct="1">
                        <a:defRPr sz="1800" b="1" kern="1200">
                          <a:solidFill>
                            <a:schemeClr val="lt1"/>
                          </a:solidFill>
                          <a:latin typeface="Lucida Sans Unicode"/>
                        </a:defRPr>
                      </a:lvl6pPr>
                      <a:lvl7pPr marL="2743200" algn="l" defTabSz="914400" rtl="0" eaLnBrk="1" latinLnBrk="0" hangingPunct="1">
                        <a:defRPr sz="1800" b="1" kern="1200">
                          <a:solidFill>
                            <a:schemeClr val="lt1"/>
                          </a:solidFill>
                          <a:latin typeface="Lucida Sans Unicode"/>
                        </a:defRPr>
                      </a:lvl7pPr>
                      <a:lvl8pPr marL="3200400" algn="l" defTabSz="914400" rtl="0" eaLnBrk="1" latinLnBrk="0" hangingPunct="1">
                        <a:defRPr sz="1800" b="1" kern="1200">
                          <a:solidFill>
                            <a:schemeClr val="lt1"/>
                          </a:solidFill>
                          <a:latin typeface="Lucida Sans Unicode"/>
                        </a:defRPr>
                      </a:lvl8pPr>
                      <a:lvl9pPr marL="3657600" algn="l" defTabSz="914400" rtl="0" eaLnBrk="1" latinLnBrk="0" hangingPunct="1">
                        <a:defRPr sz="1800" b="1" kern="1200">
                          <a:solidFill>
                            <a:schemeClr val="lt1"/>
                          </a:solidFill>
                          <a:latin typeface="Lucida Sans Unicode"/>
                        </a:defRPr>
                      </a:lvl9pPr>
                    </a:lstStyle>
                    <a:p>
                      <a:pPr algn="ctr"/>
                      <a:r>
                        <a:rPr lang="zh-TW" altLang="en-US" sz="2000" dirty="0" smtClean="0">
                          <a:effectLst/>
                          <a:latin typeface="Adobe 繁黑體 Std B" pitchFamily="34" charset="-120"/>
                          <a:ea typeface="Adobe 繁黑體 Std B" pitchFamily="34" charset="-120"/>
                        </a:rPr>
                        <a:t>附錄一</a:t>
                      </a:r>
                      <a:endParaRPr lang="en-US" altLang="zh-TW" sz="2000" dirty="0" smtClean="0">
                        <a:effectLst/>
                        <a:latin typeface="Adobe 繁黑體 Std B" pitchFamily="34" charset="-120"/>
                        <a:ea typeface="Adobe 繁黑體 Std B" pitchFamily="34" charset="-120"/>
                      </a:endParaRPr>
                    </a:p>
                    <a:p>
                      <a:pPr algn="ctr"/>
                      <a:r>
                        <a:rPr lang="zh-TW" altLang="en-US" sz="2000" dirty="0" smtClean="0">
                          <a:effectLst/>
                          <a:latin typeface="Adobe 繁黑體 Std B" pitchFamily="34" charset="-120"/>
                          <a:ea typeface="Adobe 繁黑體 Std B" pitchFamily="34" charset="-120"/>
                        </a:rPr>
                        <a:t>就學協助</a:t>
                      </a:r>
                      <a:endParaRPr lang="zh-TW" altLang="en-US" sz="2000" dirty="0">
                        <a:effectLst/>
                        <a:latin typeface="Adobe 繁黑體 Std B" pitchFamily="34" charset="-120"/>
                        <a:ea typeface="Adobe 繁黑體 Std B" pitchFamily="34" charset="-120"/>
                      </a:endParaRPr>
                    </a:p>
                  </a:txBody>
                  <a:tcPr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2DA2BF"/>
                    </a:solidFill>
                  </a:tcPr>
                </a:tc>
                <a:tc>
                  <a:txBody>
                    <a:bodyPr/>
                    <a:lstStyle/>
                    <a:p>
                      <a:pPr algn="ctr"/>
                      <a:r>
                        <a:rPr lang="zh-TW" altLang="en-US" sz="2000" dirty="0" smtClean="0">
                          <a:solidFill>
                            <a:schemeClr val="bg1"/>
                          </a:solidFill>
                          <a:effectLst/>
                          <a:latin typeface="Adobe 繁黑體 Std B" pitchFamily="34" charset="-120"/>
                          <a:ea typeface="Adobe 繁黑體 Std B" pitchFamily="34" charset="-120"/>
                          <a:cs typeface="Arial Unicode MS" panose="020B0604020202020204" pitchFamily="34" charset="-120"/>
                        </a:rPr>
                        <a:t>附錄二</a:t>
                      </a:r>
                      <a:endParaRPr lang="en-US" altLang="zh-TW" sz="2000" dirty="0" smtClean="0">
                        <a:solidFill>
                          <a:schemeClr val="bg1"/>
                        </a:solidFill>
                        <a:effectLst/>
                        <a:latin typeface="Adobe 繁黑體 Std B" pitchFamily="34" charset="-120"/>
                        <a:ea typeface="Adobe 繁黑體 Std B" pitchFamily="34" charset="-120"/>
                        <a:cs typeface="Arial Unicode MS" panose="020B0604020202020204" pitchFamily="34" charset="-120"/>
                      </a:endParaRPr>
                    </a:p>
                    <a:p>
                      <a:pPr algn="ctr"/>
                      <a:r>
                        <a:rPr lang="zh-TW" altLang="en-US" sz="2000" dirty="0" smtClean="0">
                          <a:solidFill>
                            <a:schemeClr val="bg1"/>
                          </a:solidFill>
                          <a:effectLst/>
                          <a:latin typeface="Adobe 繁黑體 Std B" pitchFamily="34" charset="-120"/>
                          <a:ea typeface="Adobe 繁黑體 Std B" pitchFamily="34" charset="-120"/>
                          <a:cs typeface="Arial Unicode MS" panose="020B0604020202020204" pitchFamily="34" charset="-120"/>
                        </a:rPr>
                        <a:t>原民生輔導</a:t>
                      </a:r>
                      <a:endParaRPr lang="zh-TW" altLang="en-US" sz="2000" dirty="0">
                        <a:solidFill>
                          <a:schemeClr val="bg1"/>
                        </a:solidFill>
                        <a:effectLst/>
                        <a:latin typeface="Adobe 繁黑體 Std B" pitchFamily="34" charset="-120"/>
                        <a:ea typeface="Adobe 繁黑體 Std B" pitchFamily="34" charset="-120"/>
                        <a:cs typeface="Arial Unicode MS" panose="020B0604020202020204" pitchFamily="34" charset="-120"/>
                      </a:endParaRPr>
                    </a:p>
                  </a:txBody>
                  <a:tcPr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2DA2BF"/>
                    </a:solidFill>
                  </a:tcPr>
                </a:tc>
                <a:tc>
                  <a:txBody>
                    <a:bodyPr/>
                    <a:lstStyle>
                      <a:lvl1pPr marL="0" algn="l" defTabSz="914400" rtl="0" eaLnBrk="1" latinLnBrk="0" hangingPunct="1">
                        <a:defRPr sz="1800" b="1" kern="1200">
                          <a:solidFill>
                            <a:schemeClr val="lt1"/>
                          </a:solidFill>
                          <a:latin typeface="Lucida Sans Unicode"/>
                        </a:defRPr>
                      </a:lvl1pPr>
                      <a:lvl2pPr marL="457200" algn="l" defTabSz="914400" rtl="0" eaLnBrk="1" latinLnBrk="0" hangingPunct="1">
                        <a:defRPr sz="1800" b="1" kern="1200">
                          <a:solidFill>
                            <a:schemeClr val="lt1"/>
                          </a:solidFill>
                          <a:latin typeface="Lucida Sans Unicode"/>
                        </a:defRPr>
                      </a:lvl2pPr>
                      <a:lvl3pPr marL="914400" algn="l" defTabSz="914400" rtl="0" eaLnBrk="1" latinLnBrk="0" hangingPunct="1">
                        <a:defRPr sz="1800" b="1" kern="1200">
                          <a:solidFill>
                            <a:schemeClr val="lt1"/>
                          </a:solidFill>
                          <a:latin typeface="Lucida Sans Unicode"/>
                        </a:defRPr>
                      </a:lvl3pPr>
                      <a:lvl4pPr marL="1371600" algn="l" defTabSz="914400" rtl="0" eaLnBrk="1" latinLnBrk="0" hangingPunct="1">
                        <a:defRPr sz="1800" b="1" kern="1200">
                          <a:solidFill>
                            <a:schemeClr val="lt1"/>
                          </a:solidFill>
                          <a:latin typeface="Lucida Sans Unicode"/>
                        </a:defRPr>
                      </a:lvl4pPr>
                      <a:lvl5pPr marL="1828800" algn="l" defTabSz="914400" rtl="0" eaLnBrk="1" latinLnBrk="0" hangingPunct="1">
                        <a:defRPr sz="1800" b="1" kern="1200">
                          <a:solidFill>
                            <a:schemeClr val="lt1"/>
                          </a:solidFill>
                          <a:latin typeface="Lucida Sans Unicode"/>
                        </a:defRPr>
                      </a:lvl5pPr>
                      <a:lvl6pPr marL="2286000" algn="l" defTabSz="914400" rtl="0" eaLnBrk="1" latinLnBrk="0" hangingPunct="1">
                        <a:defRPr sz="1800" b="1" kern="1200">
                          <a:solidFill>
                            <a:schemeClr val="lt1"/>
                          </a:solidFill>
                          <a:latin typeface="Lucida Sans Unicode"/>
                        </a:defRPr>
                      </a:lvl6pPr>
                      <a:lvl7pPr marL="2743200" algn="l" defTabSz="914400" rtl="0" eaLnBrk="1" latinLnBrk="0" hangingPunct="1">
                        <a:defRPr sz="1800" b="1" kern="1200">
                          <a:solidFill>
                            <a:schemeClr val="lt1"/>
                          </a:solidFill>
                          <a:latin typeface="Lucida Sans Unicode"/>
                        </a:defRPr>
                      </a:lvl7pPr>
                      <a:lvl8pPr marL="3200400" algn="l" defTabSz="914400" rtl="0" eaLnBrk="1" latinLnBrk="0" hangingPunct="1">
                        <a:defRPr sz="1800" b="1" kern="1200">
                          <a:solidFill>
                            <a:schemeClr val="lt1"/>
                          </a:solidFill>
                          <a:latin typeface="Lucida Sans Unicode"/>
                        </a:defRPr>
                      </a:lvl8pPr>
                      <a:lvl9pPr marL="3657600" algn="l" defTabSz="914400" rtl="0" eaLnBrk="1" latinLnBrk="0" hangingPunct="1">
                        <a:defRPr sz="1800" b="1" kern="1200">
                          <a:solidFill>
                            <a:schemeClr val="lt1"/>
                          </a:solidFill>
                          <a:latin typeface="Lucida Sans Unicode"/>
                        </a:defRPr>
                      </a:lvl9pPr>
                    </a:lstStyle>
                    <a:p>
                      <a:pPr algn="ctr"/>
                      <a:r>
                        <a:rPr lang="zh-TW" altLang="en-US" sz="2000" dirty="0" smtClean="0">
                          <a:effectLst/>
                          <a:latin typeface="Adobe 繁黑體 Std B" pitchFamily="34" charset="-120"/>
                          <a:ea typeface="Adobe 繁黑體 Std B" pitchFamily="34" charset="-120"/>
                        </a:rPr>
                        <a:t>總計</a:t>
                      </a:r>
                      <a:endParaRPr lang="zh-TW" altLang="en-US" sz="2000" dirty="0">
                        <a:effectLst/>
                        <a:latin typeface="Adobe 繁黑體 Std B" pitchFamily="34" charset="-120"/>
                        <a:ea typeface="Adobe 繁黑體 Std B" pitchFamily="34" charset="-120"/>
                      </a:endParaRPr>
                    </a:p>
                  </a:txBody>
                  <a:tcPr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2DA2BF"/>
                    </a:solidFill>
                  </a:tcPr>
                </a:tc>
                <a:extLst>
                  <a:ext uri="{0D108BD9-81ED-4DB2-BD59-A6C34878D82A}">
                    <a16:rowId xmlns:a16="http://schemas.microsoft.com/office/drawing/2014/main" val="10000"/>
                  </a:ext>
                </a:extLst>
              </a:tr>
              <a:tr h="939228">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US" altLang="zh-TW" sz="2000" dirty="0" smtClean="0">
                          <a:effectLst/>
                          <a:latin typeface="Adobe 繁黑體 Std B" pitchFamily="34" charset="-120"/>
                          <a:ea typeface="Adobe 繁黑體 Std B" pitchFamily="34" charset="-120"/>
                        </a:rPr>
                        <a:t>25,800,000</a:t>
                      </a:r>
                      <a:endParaRPr lang="zh-TW" altLang="en-US" sz="2000" dirty="0">
                        <a:effectLst/>
                        <a:latin typeface="Adobe 繁黑體 Std B" pitchFamily="34" charset="-120"/>
                        <a:ea typeface="Adobe 繁黑體 Std B" pitchFamily="34" charset="-120"/>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2DA2BF">
                        <a:tint val="40000"/>
                      </a:srgbClr>
                    </a:solid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US" altLang="zh-TW" sz="2000" dirty="0" smtClean="0">
                          <a:effectLst/>
                          <a:latin typeface="Adobe 繁黑體 Std B" pitchFamily="34" charset="-120"/>
                          <a:ea typeface="Adobe 繁黑體 Std B" pitchFamily="34" charset="-120"/>
                        </a:rPr>
                        <a:t>2,000,000</a:t>
                      </a:r>
                      <a:endParaRPr lang="zh-TW" altLang="en-US" sz="2000" dirty="0">
                        <a:effectLst/>
                        <a:latin typeface="Adobe 繁黑體 Std B" pitchFamily="34" charset="-120"/>
                        <a:ea typeface="Adobe 繁黑體 Std B" pitchFamily="34" charset="-120"/>
                      </a:endParaRPr>
                    </a:p>
                  </a:txBody>
                  <a:tcPr anchor="ctr">
                    <a:lnL w="12700" cmpd="sng">
                      <a:solidFill>
                        <a:sysClr val="window" lastClr="FFFFFF"/>
                      </a:solidFill>
                    </a:lnL>
                    <a:lnR w="12700" cap="flat" cmpd="sng" algn="ctr">
                      <a:solidFill>
                        <a:sysClr val="window" lastClr="FFFFFF"/>
                      </a:solidFill>
                      <a:prstDash val="solid"/>
                      <a:round/>
                      <a:headEnd type="none" w="med" len="med"/>
                      <a:tailEnd type="none" w="med" len="med"/>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2DA2BF">
                        <a:tint val="40000"/>
                      </a:srgbClr>
                    </a:solid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US" altLang="zh-TW" sz="2000" dirty="0" smtClean="0">
                          <a:effectLst/>
                          <a:latin typeface="Adobe 繁黑體 Std B" pitchFamily="34" charset="-120"/>
                          <a:ea typeface="Adobe 繁黑體 Std B" pitchFamily="34" charset="-120"/>
                        </a:rPr>
                        <a:t>400,000</a:t>
                      </a:r>
                      <a:endParaRPr lang="zh-TW" altLang="en-US" sz="2000" dirty="0">
                        <a:effectLst/>
                        <a:latin typeface="Adobe 繁黑體 Std B" pitchFamily="34" charset="-120"/>
                        <a:ea typeface="Adobe 繁黑體 Std B" pitchFamily="34" charset="-120"/>
                      </a:endParaRPr>
                    </a:p>
                  </a:txBody>
                  <a:tcPr anchor="ctr">
                    <a:lnL w="12700" cmpd="sng">
                      <a:solidFill>
                        <a:sysClr val="window" lastClr="FFFFFF"/>
                      </a:solidFill>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2DA2BF">
                        <a:tint val="40000"/>
                      </a:srgbClr>
                    </a:solid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US" altLang="zh-TW" sz="2000" dirty="0" smtClean="0">
                          <a:effectLst/>
                          <a:latin typeface="Adobe 繁黑體 Std B" pitchFamily="34" charset="-120"/>
                          <a:ea typeface="Adobe 繁黑體 Std B" pitchFamily="34" charset="-120"/>
                        </a:rPr>
                        <a:t>2,542,000</a:t>
                      </a:r>
                      <a:endParaRPr lang="zh-TW" altLang="en-US" sz="2000" dirty="0">
                        <a:effectLst/>
                        <a:latin typeface="Adobe 繁黑體 Std B" pitchFamily="34" charset="-120"/>
                        <a:ea typeface="Adobe 繁黑體 Std B" pitchFamily="34" charset="-120"/>
                      </a:endParaRPr>
                    </a:p>
                  </a:txBody>
                  <a:tcPr anchor="ctr">
                    <a:lnL w="12700" cap="flat" cmpd="sng" algn="ctr">
                      <a:solidFill>
                        <a:sysClr val="window" lastClr="FFFFFF"/>
                      </a:solidFill>
                      <a:prstDash val="solid"/>
                      <a:round/>
                      <a:headEnd type="none" w="med" len="med"/>
                      <a:tailEnd type="none" w="med" len="med"/>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2DA2BF">
                        <a:tint val="40000"/>
                      </a:srgbClr>
                    </a:solidFill>
                  </a:tcPr>
                </a:tc>
                <a:tc>
                  <a:txBody>
                    <a:bodyPr/>
                    <a:lstStyle/>
                    <a:p>
                      <a:pPr algn="ctr"/>
                      <a:r>
                        <a:rPr lang="en-US" altLang="zh-TW" sz="2000" dirty="0" smtClean="0">
                          <a:effectLst/>
                          <a:latin typeface="Adobe 繁黑體 Std B" pitchFamily="34" charset="-120"/>
                          <a:ea typeface="Adobe 繁黑體 Std B" pitchFamily="34" charset="-120"/>
                          <a:cs typeface="Arial Unicode MS" panose="020B0604020202020204" pitchFamily="34" charset="-120"/>
                        </a:rPr>
                        <a:t>680,000</a:t>
                      </a:r>
                      <a:endParaRPr lang="zh-TW" altLang="en-US" sz="2000" dirty="0">
                        <a:effectLst/>
                        <a:latin typeface="Adobe 繁黑體 Std B" pitchFamily="34" charset="-120"/>
                        <a:ea typeface="Adobe 繁黑體 Std B" pitchFamily="34" charset="-120"/>
                        <a:cs typeface="Arial Unicode MS" panose="020B0604020202020204" pitchFamily="34" charset="-120"/>
                      </a:endParaRPr>
                    </a:p>
                  </a:txBody>
                  <a:tcPr anchor="ctr">
                    <a:lnL w="12700" cmpd="sng">
                      <a:solidFill>
                        <a:sysClr val="window" lastClr="FFFFFF"/>
                      </a:solidFill>
                    </a:lnL>
                    <a:lnR w="12700" cap="flat" cmpd="sng" algn="ctr">
                      <a:solidFill>
                        <a:sysClr val="window" lastClr="FFFFFF"/>
                      </a:solidFill>
                      <a:prstDash val="solid"/>
                      <a:round/>
                      <a:headEnd type="none" w="med" len="med"/>
                      <a:tailEnd type="none" w="med" len="med"/>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2DA2BF">
                        <a:tint val="40000"/>
                      </a:srgbClr>
                    </a:solid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US" altLang="zh-TW" sz="2000" dirty="0" smtClean="0">
                          <a:effectLst/>
                          <a:latin typeface="Adobe 繁黑體 Std B" pitchFamily="34" charset="-120"/>
                          <a:ea typeface="Adobe 繁黑體 Std B" pitchFamily="34" charset="-120"/>
                        </a:rPr>
                        <a:t>31,422,000</a:t>
                      </a:r>
                      <a:endParaRPr lang="zh-TW" altLang="en-US" sz="2000" dirty="0">
                        <a:effectLst/>
                        <a:latin typeface="Adobe 繁黑體 Std B" pitchFamily="34" charset="-120"/>
                        <a:ea typeface="Adobe 繁黑體 Std B" pitchFamily="34" charset="-120"/>
                      </a:endParaRPr>
                    </a:p>
                  </a:txBody>
                  <a:tcPr anchor="ctr">
                    <a:lnL w="12700" cap="flat" cmpd="sng" algn="ctr">
                      <a:solidFill>
                        <a:sysClr val="window" lastClr="FFFFFF"/>
                      </a:solidFill>
                      <a:prstDash val="solid"/>
                      <a:round/>
                      <a:headEnd type="none" w="med" len="med"/>
                      <a:tailEnd type="none" w="med" len="med"/>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2DA2BF">
                        <a:tint val="40000"/>
                      </a:srgbClr>
                    </a:solidFill>
                  </a:tcPr>
                </a:tc>
                <a:extLst>
                  <a:ext uri="{0D108BD9-81ED-4DB2-BD59-A6C34878D82A}">
                    <a16:rowId xmlns:a16="http://schemas.microsoft.com/office/drawing/2014/main" val="10001"/>
                  </a:ext>
                </a:extLst>
              </a:tr>
            </a:tbl>
          </a:graphicData>
        </a:graphic>
      </p:graphicFrame>
      <p:pic>
        <p:nvPicPr>
          <p:cNvPr id="7" name="圖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31" y="63328"/>
            <a:ext cx="3218814" cy="844400"/>
          </a:xfrm>
          <a:prstGeom prst="rect">
            <a:avLst/>
          </a:prstGeom>
        </p:spPr>
      </p:pic>
    </p:spTree>
    <p:extLst>
      <p:ext uri="{BB962C8B-B14F-4D97-AF65-F5344CB8AC3E}">
        <p14:creationId xmlns:p14="http://schemas.microsoft.com/office/powerpoint/2010/main" val="55877120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Lilian\D.高教深耕\平台執行成果\109-111高教深耕架構.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07128" y="55659"/>
            <a:ext cx="7364701" cy="6734755"/>
          </a:xfrm>
          <a:prstGeom prst="rect">
            <a:avLst/>
          </a:prstGeom>
          <a:noFill/>
          <a:extLst>
            <a:ext uri="{909E8E84-426E-40DD-AFC4-6F175D3DCCD1}">
              <a14:hiddenFill xmlns:a14="http://schemas.microsoft.com/office/drawing/2010/main">
                <a:solidFill>
                  <a:srgbClr val="FFFFFF"/>
                </a:solidFill>
              </a14:hiddenFill>
            </a:ext>
          </a:extLst>
        </p:spPr>
      </p:pic>
      <p:pic>
        <p:nvPicPr>
          <p:cNvPr id="5" name="圖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831" y="63328"/>
            <a:ext cx="2302297" cy="603968"/>
          </a:xfrm>
          <a:prstGeom prst="rect">
            <a:avLst/>
          </a:prstGeom>
        </p:spPr>
      </p:pic>
    </p:spTree>
    <p:extLst>
      <p:ext uri="{BB962C8B-B14F-4D97-AF65-F5344CB8AC3E}">
        <p14:creationId xmlns:p14="http://schemas.microsoft.com/office/powerpoint/2010/main" val="373295451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1"/>
          <p:cNvSpPr>
            <a:spLocks noGrp="1"/>
          </p:cNvSpPr>
          <p:nvPr>
            <p:ph type="title"/>
          </p:nvPr>
        </p:nvSpPr>
        <p:spPr>
          <a:xfrm>
            <a:off x="830248" y="2591490"/>
            <a:ext cx="10515600" cy="1325563"/>
          </a:xfrm>
        </p:spPr>
        <p:txBody>
          <a:bodyPr>
            <a:normAutofit/>
          </a:bodyPr>
          <a:lstStyle/>
          <a:p>
            <a:pPr algn="ctr"/>
            <a:r>
              <a:rPr lang="zh-TW" altLang="en-US" b="1" dirty="0">
                <a:latin typeface="標楷體" panose="03000509000000000000" pitchFamily="65" charset="-120"/>
                <a:ea typeface="標楷體" panose="03000509000000000000" pitchFamily="65" charset="-120"/>
              </a:rPr>
              <a:t>大專校院高等教育深耕計畫經費使用</a:t>
            </a:r>
            <a:r>
              <a:rPr lang="zh-TW" altLang="en-US" b="1" dirty="0" smtClean="0">
                <a:latin typeface="標楷體" panose="03000509000000000000" pitchFamily="65" charset="-120"/>
                <a:ea typeface="標楷體" panose="03000509000000000000" pitchFamily="65" charset="-120"/>
              </a:rPr>
              <a:t>原則</a:t>
            </a:r>
            <a:endParaRPr lang="zh-TW" altLang="en-US" b="1" dirty="0">
              <a:latin typeface="標楷體" panose="03000509000000000000" pitchFamily="65" charset="-120"/>
              <a:ea typeface="標楷體" panose="03000509000000000000" pitchFamily="65" charset="-120"/>
            </a:endParaRPr>
          </a:p>
        </p:txBody>
      </p:sp>
      <p:pic>
        <p:nvPicPr>
          <p:cNvPr id="3" name="圖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31" y="63328"/>
            <a:ext cx="3218814" cy="844400"/>
          </a:xfrm>
          <a:prstGeom prst="rect">
            <a:avLst/>
          </a:prstGeom>
        </p:spPr>
      </p:pic>
    </p:spTree>
    <p:extLst>
      <p:ext uri="{BB962C8B-B14F-4D97-AF65-F5344CB8AC3E}">
        <p14:creationId xmlns:p14="http://schemas.microsoft.com/office/powerpoint/2010/main" val="400659313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1006213" y="1124712"/>
            <a:ext cx="10085857" cy="5376672"/>
          </a:xfrm>
        </p:spPr>
        <p:txBody>
          <a:bodyPr>
            <a:normAutofit/>
          </a:bodyPr>
          <a:lstStyle/>
          <a:p>
            <a:pPr marL="850392" lvl="1" indent="-457200">
              <a:buFont typeface="+mj-lt"/>
              <a:buAutoNum type="arabicPeriod"/>
            </a:pPr>
            <a:r>
              <a:rPr lang="zh-TW" altLang="en-US" sz="2600" dirty="0" smtClean="0">
                <a:latin typeface="標楷體" panose="03000509000000000000" pitchFamily="65" charset="-120"/>
                <a:ea typeface="標楷體" panose="03000509000000000000" pitchFamily="65" charset="-120"/>
              </a:rPr>
              <a:t>學校</a:t>
            </a:r>
            <a:r>
              <a:rPr lang="zh-TW" altLang="en-US" sz="2600" dirty="0">
                <a:latin typeface="標楷體" panose="03000509000000000000" pitchFamily="65" charset="-120"/>
                <a:ea typeface="標楷體" panose="03000509000000000000" pitchFamily="65" charset="-120"/>
              </a:rPr>
              <a:t>應提出以全校性</a:t>
            </a:r>
            <a:r>
              <a:rPr lang="zh-TW" altLang="en-US" sz="2600" b="1" u="sng" dirty="0">
                <a:solidFill>
                  <a:srgbClr val="FF0000"/>
                </a:solidFill>
                <a:latin typeface="標楷體" panose="03000509000000000000" pitchFamily="65" charset="-120"/>
                <a:ea typeface="標楷體" panose="03000509000000000000" pitchFamily="65" charset="-120"/>
              </a:rPr>
              <a:t>整體教學、研究及重點領域提升改善計畫</a:t>
            </a:r>
            <a:r>
              <a:rPr lang="zh-TW" altLang="en-US" sz="2600" dirty="0">
                <a:latin typeface="標楷體" panose="03000509000000000000" pitchFamily="65" charset="-120"/>
                <a:ea typeface="標楷體" panose="03000509000000000000" pitchFamily="65" charset="-120"/>
              </a:rPr>
              <a:t>及經費額度，並訂定校內經費使用原則、相關收支辦法及程序</a:t>
            </a:r>
            <a:r>
              <a:rPr lang="zh-TW" altLang="en-US" sz="2600" dirty="0" smtClean="0">
                <a:latin typeface="標楷體" panose="03000509000000000000" pitchFamily="65" charset="-120"/>
                <a:ea typeface="標楷體" panose="03000509000000000000" pitchFamily="65" charset="-120"/>
              </a:rPr>
              <a:t>。</a:t>
            </a:r>
            <a:endParaRPr lang="en-US" altLang="zh-TW" sz="2600" dirty="0">
              <a:latin typeface="標楷體" panose="03000509000000000000" pitchFamily="65" charset="-120"/>
              <a:ea typeface="標楷體" panose="03000509000000000000" pitchFamily="65" charset="-120"/>
            </a:endParaRPr>
          </a:p>
          <a:p>
            <a:pPr marL="850392" lvl="1" indent="-457200">
              <a:buFont typeface="+mj-lt"/>
              <a:buAutoNum type="arabicPeriod"/>
            </a:pPr>
            <a:endParaRPr lang="en-US" altLang="zh-TW" sz="2600" dirty="0" smtClean="0">
              <a:latin typeface="標楷體" panose="03000509000000000000" pitchFamily="65" charset="-120"/>
              <a:ea typeface="標楷體" panose="03000509000000000000" pitchFamily="65" charset="-120"/>
            </a:endParaRPr>
          </a:p>
          <a:p>
            <a:pPr marL="850392" lvl="1" indent="-457200">
              <a:buFont typeface="+mj-lt"/>
              <a:buAutoNum type="arabicPeriod"/>
            </a:pPr>
            <a:r>
              <a:rPr lang="zh-TW" altLang="en-US" sz="2600" dirty="0" smtClean="0">
                <a:latin typeface="標楷體" panose="03000509000000000000" pitchFamily="65" charset="-120"/>
                <a:ea typeface="標楷體" panose="03000509000000000000" pitchFamily="65" charset="-120"/>
              </a:rPr>
              <a:t>本</a:t>
            </a:r>
            <a:r>
              <a:rPr lang="zh-TW" altLang="en-US" sz="2600" dirty="0">
                <a:latin typeface="標楷體" panose="03000509000000000000" pitchFamily="65" charset="-120"/>
                <a:ea typeface="標楷體" panose="03000509000000000000" pitchFamily="65" charset="-120"/>
              </a:rPr>
              <a:t>計畫經費採 </a:t>
            </a:r>
            <a:r>
              <a:rPr lang="en-US" altLang="zh-TW" sz="2600" dirty="0">
                <a:latin typeface="標楷體" panose="03000509000000000000" pitchFamily="65" charset="-120"/>
                <a:ea typeface="標楷體" panose="03000509000000000000" pitchFamily="65" charset="-120"/>
              </a:rPr>
              <a:t>Block Funding(</a:t>
            </a:r>
            <a:r>
              <a:rPr lang="zh-TW" altLang="en-US" sz="2600" dirty="0">
                <a:latin typeface="標楷體" panose="03000509000000000000" pitchFamily="65" charset="-120"/>
                <a:ea typeface="標楷體" panose="03000509000000000000" pitchFamily="65" charset="-120"/>
              </a:rPr>
              <a:t>統塊式經費</a:t>
            </a:r>
            <a:r>
              <a:rPr lang="en-US" altLang="zh-TW" sz="2600" dirty="0">
                <a:latin typeface="標楷體" panose="03000509000000000000" pitchFamily="65" charset="-120"/>
                <a:ea typeface="標楷體" panose="03000509000000000000" pitchFamily="65" charset="-120"/>
              </a:rPr>
              <a:t>)</a:t>
            </a:r>
            <a:r>
              <a:rPr lang="zh-TW" altLang="en-US" sz="2600" dirty="0">
                <a:latin typeface="標楷體" panose="03000509000000000000" pitchFamily="65" charset="-120"/>
                <a:ea typeface="標楷體" panose="03000509000000000000" pitchFamily="65" charset="-120"/>
              </a:rPr>
              <a:t>方式，支用項目之比率由學校依其特色及需求規劃；獲第一部分</a:t>
            </a:r>
            <a:r>
              <a:rPr lang="en-US" altLang="zh-TW" sz="2600" b="1" u="sng" dirty="0">
                <a:solidFill>
                  <a:srgbClr val="FF0000"/>
                </a:solidFill>
                <a:latin typeface="標楷體" panose="03000509000000000000" pitchFamily="65" charset="-120"/>
                <a:ea typeface="標楷體" panose="03000509000000000000" pitchFamily="65" charset="-120"/>
              </a:rPr>
              <a:t>(</a:t>
            </a:r>
            <a:r>
              <a:rPr lang="zh-TW" altLang="en-US" sz="2600" b="1" u="sng" dirty="0">
                <a:solidFill>
                  <a:srgbClr val="FF0000"/>
                </a:solidFill>
                <a:latin typeface="標楷體" panose="03000509000000000000" pitchFamily="65" charset="-120"/>
                <a:ea typeface="標楷體" panose="03000509000000000000" pitchFamily="65" charset="-120"/>
              </a:rPr>
              <a:t>主冊、整體發展計畫</a:t>
            </a:r>
            <a:r>
              <a:rPr lang="en-US" altLang="zh-TW" sz="2600" b="1" u="sng" dirty="0">
                <a:solidFill>
                  <a:srgbClr val="FF0000"/>
                </a:solidFill>
                <a:latin typeface="標楷體" panose="03000509000000000000" pitchFamily="65" charset="-120"/>
                <a:ea typeface="標楷體" panose="03000509000000000000" pitchFamily="65" charset="-120"/>
              </a:rPr>
              <a:t>)</a:t>
            </a:r>
            <a:r>
              <a:rPr lang="zh-TW" altLang="en-US" sz="2600" b="1" u="sng" dirty="0">
                <a:solidFill>
                  <a:srgbClr val="FF0000"/>
                </a:solidFill>
                <a:latin typeface="標楷體" panose="03000509000000000000" pitchFamily="65" charset="-120"/>
                <a:ea typeface="標楷體" panose="03000509000000000000" pitchFamily="65" charset="-120"/>
              </a:rPr>
              <a:t>經費補助之學校應將獲補助經費</a:t>
            </a:r>
            <a:r>
              <a:rPr lang="en-US" altLang="zh-TW" sz="2600" b="1" u="sng" dirty="0">
                <a:solidFill>
                  <a:srgbClr val="FF0000"/>
                </a:solidFill>
                <a:latin typeface="標楷體" panose="03000509000000000000" pitchFamily="65" charset="-120"/>
                <a:ea typeface="標楷體" panose="03000509000000000000" pitchFamily="65" charset="-120"/>
              </a:rPr>
              <a:t>50%</a:t>
            </a:r>
            <a:r>
              <a:rPr lang="zh-TW" altLang="en-US" sz="2600" b="1" u="sng" dirty="0">
                <a:solidFill>
                  <a:srgbClr val="FF0000"/>
                </a:solidFill>
                <a:latin typeface="標楷體" panose="03000509000000000000" pitchFamily="65" charset="-120"/>
                <a:ea typeface="標楷體" panose="03000509000000000000" pitchFamily="65" charset="-120"/>
              </a:rPr>
              <a:t>以上</a:t>
            </a:r>
            <a:r>
              <a:rPr lang="zh-TW" altLang="en-US" sz="2600" dirty="0">
                <a:latin typeface="標楷體" panose="03000509000000000000" pitchFamily="65" charset="-120"/>
                <a:ea typeface="標楷體" panose="03000509000000000000" pitchFamily="65" charset="-120"/>
              </a:rPr>
              <a:t>之比率投注於落實教學創新策略與學生學習或教師教學直接相關之項目</a:t>
            </a:r>
            <a:r>
              <a:rPr lang="zh-TW" altLang="en-US" sz="2600" dirty="0" smtClean="0">
                <a:latin typeface="標楷體" panose="03000509000000000000" pitchFamily="65" charset="-120"/>
                <a:ea typeface="標楷體" panose="03000509000000000000" pitchFamily="65" charset="-120"/>
              </a:rPr>
              <a:t>。</a:t>
            </a:r>
            <a:endParaRPr lang="en-US" altLang="zh-TW" sz="2600" dirty="0">
              <a:latin typeface="標楷體" panose="03000509000000000000" pitchFamily="65" charset="-120"/>
              <a:ea typeface="標楷體" panose="03000509000000000000" pitchFamily="65" charset="-120"/>
            </a:endParaRPr>
          </a:p>
          <a:p>
            <a:pPr marL="850392" lvl="1" indent="-457200">
              <a:buFont typeface="+mj-lt"/>
              <a:buAutoNum type="arabicPeriod"/>
            </a:pPr>
            <a:endParaRPr lang="en-US" altLang="zh-TW" sz="2600" dirty="0" smtClean="0">
              <a:latin typeface="標楷體" panose="03000509000000000000" pitchFamily="65" charset="-120"/>
              <a:ea typeface="標楷體" panose="03000509000000000000" pitchFamily="65" charset="-120"/>
            </a:endParaRPr>
          </a:p>
          <a:p>
            <a:pPr marL="850392" lvl="1" indent="-457200">
              <a:buFont typeface="+mj-lt"/>
              <a:buAutoNum type="arabicPeriod"/>
            </a:pPr>
            <a:r>
              <a:rPr lang="zh-TW" altLang="en-US" sz="2600" dirty="0" smtClean="0">
                <a:latin typeface="標楷體" panose="03000509000000000000" pitchFamily="65" charset="-120"/>
                <a:ea typeface="標楷體" panose="03000509000000000000" pitchFamily="65" charset="-120"/>
              </a:rPr>
              <a:t>資本</a:t>
            </a:r>
            <a:r>
              <a:rPr lang="zh-TW" altLang="en-US" sz="2600" dirty="0">
                <a:latin typeface="標楷體" panose="03000509000000000000" pitchFamily="65" charset="-120"/>
                <a:ea typeface="標楷體" panose="03000509000000000000" pitchFamily="65" charset="-120"/>
              </a:rPr>
              <a:t>門以占</a:t>
            </a:r>
            <a:r>
              <a:rPr lang="en-US" altLang="zh-TW" sz="2600" dirty="0">
                <a:latin typeface="標楷體" panose="03000509000000000000" pitchFamily="65" charset="-120"/>
                <a:ea typeface="標楷體" panose="03000509000000000000" pitchFamily="65" charset="-120"/>
              </a:rPr>
              <a:t>20%</a:t>
            </a:r>
            <a:r>
              <a:rPr lang="zh-TW" altLang="en-US" sz="2600" dirty="0">
                <a:latin typeface="標楷體" panose="03000509000000000000" pitchFamily="65" charset="-120"/>
                <a:ea typeface="標楷體" panose="03000509000000000000" pitchFamily="65" charset="-120"/>
              </a:rPr>
              <a:t>至</a:t>
            </a:r>
            <a:r>
              <a:rPr lang="en-US" altLang="zh-TW" sz="2600" dirty="0">
                <a:latin typeface="標楷體" panose="03000509000000000000" pitchFamily="65" charset="-120"/>
                <a:ea typeface="標楷體" panose="03000509000000000000" pitchFamily="65" charset="-120"/>
              </a:rPr>
              <a:t>30%</a:t>
            </a:r>
            <a:r>
              <a:rPr lang="zh-TW" altLang="en-US" sz="2600" dirty="0">
                <a:latin typeface="標楷體" panose="03000509000000000000" pitchFamily="65" charset="-120"/>
                <a:ea typeface="標楷體" panose="03000509000000000000" pitchFamily="65" charset="-120"/>
              </a:rPr>
              <a:t>、經常門占百分之</a:t>
            </a:r>
            <a:r>
              <a:rPr lang="en-US" altLang="zh-TW" sz="2600" dirty="0">
                <a:latin typeface="標楷體" panose="03000509000000000000" pitchFamily="65" charset="-120"/>
                <a:ea typeface="標楷體" panose="03000509000000000000" pitchFamily="65" charset="-120"/>
              </a:rPr>
              <a:t>70%</a:t>
            </a:r>
            <a:r>
              <a:rPr lang="zh-TW" altLang="en-US" sz="2600" dirty="0">
                <a:latin typeface="標楷體" panose="03000509000000000000" pitchFamily="65" charset="-120"/>
                <a:ea typeface="標楷體" panose="03000509000000000000" pitchFamily="65" charset="-120"/>
              </a:rPr>
              <a:t>至</a:t>
            </a:r>
            <a:r>
              <a:rPr lang="en-US" altLang="zh-TW" sz="2600" dirty="0">
                <a:latin typeface="標楷體" panose="03000509000000000000" pitchFamily="65" charset="-120"/>
                <a:ea typeface="標楷體" panose="03000509000000000000" pitchFamily="65" charset="-120"/>
              </a:rPr>
              <a:t>80%</a:t>
            </a:r>
            <a:r>
              <a:rPr lang="zh-TW" altLang="en-US" sz="2600" dirty="0">
                <a:latin typeface="標楷體" panose="03000509000000000000" pitchFamily="65" charset="-120"/>
                <a:ea typeface="標楷體" panose="03000509000000000000" pitchFamily="65" charset="-120"/>
              </a:rPr>
              <a:t>為原則之比率編列，並得視計畫審議結果彈性調整</a:t>
            </a:r>
            <a:r>
              <a:rPr lang="zh-TW" altLang="en-US" sz="2600" dirty="0" smtClean="0">
                <a:latin typeface="標楷體" panose="03000509000000000000" pitchFamily="65" charset="-120"/>
                <a:ea typeface="標楷體" panose="03000509000000000000" pitchFamily="65" charset="-120"/>
              </a:rPr>
              <a:t>。</a:t>
            </a:r>
            <a:endParaRPr lang="en-US" altLang="zh-TW" sz="2600" dirty="0" smtClean="0">
              <a:latin typeface="標楷體" panose="03000509000000000000" pitchFamily="65" charset="-120"/>
              <a:ea typeface="標楷體" panose="03000509000000000000" pitchFamily="65" charset="-120"/>
            </a:endParaRPr>
          </a:p>
          <a:p>
            <a:pPr marL="393192" lvl="1" indent="0">
              <a:buNone/>
            </a:pPr>
            <a:endParaRPr lang="en-US" altLang="zh-TW" sz="2600" dirty="0">
              <a:latin typeface="標楷體" panose="03000509000000000000" pitchFamily="65" charset="-120"/>
              <a:ea typeface="標楷體" panose="03000509000000000000" pitchFamily="65" charset="-120"/>
            </a:endParaRPr>
          </a:p>
          <a:p>
            <a:pPr marL="393192" lvl="1" indent="0">
              <a:buNone/>
            </a:pPr>
            <a:r>
              <a:rPr lang="en-US" altLang="zh-TW" sz="2600" dirty="0">
                <a:solidFill>
                  <a:srgbClr val="0000FF"/>
                </a:solidFill>
                <a:latin typeface="標楷體" panose="03000509000000000000" pitchFamily="65" charset="-120"/>
                <a:ea typeface="標楷體" panose="03000509000000000000" pitchFamily="65" charset="-120"/>
              </a:rPr>
              <a:t>***</a:t>
            </a:r>
            <a:r>
              <a:rPr lang="zh-TW" altLang="en-US" sz="2600" dirty="0" smtClean="0">
                <a:solidFill>
                  <a:srgbClr val="0000FF"/>
                </a:solidFill>
                <a:latin typeface="標楷體" panose="03000509000000000000" pitchFamily="65" charset="-120"/>
                <a:ea typeface="標楷體" panose="03000509000000000000" pitchFamily="65" charset="-120"/>
              </a:rPr>
              <a:t>依</a:t>
            </a:r>
            <a:r>
              <a:rPr lang="en-US" altLang="zh-TW" sz="2600" dirty="0" smtClean="0">
                <a:solidFill>
                  <a:srgbClr val="0000FF"/>
                </a:solidFill>
                <a:latin typeface="標楷體" panose="03000509000000000000" pitchFamily="65" charset="-120"/>
                <a:ea typeface="標楷體" panose="03000509000000000000" pitchFamily="65" charset="-120"/>
              </a:rPr>
              <a:t>110</a:t>
            </a:r>
            <a:r>
              <a:rPr lang="zh-TW" altLang="en-US" sz="2600" dirty="0" smtClean="0">
                <a:solidFill>
                  <a:srgbClr val="0000FF"/>
                </a:solidFill>
                <a:latin typeface="標楷體" panose="03000509000000000000" pitchFamily="65" charset="-120"/>
                <a:ea typeface="標楷體" panose="03000509000000000000" pitchFamily="65" charset="-120"/>
              </a:rPr>
              <a:t>年</a:t>
            </a:r>
            <a:r>
              <a:rPr lang="zh-TW" altLang="en-US" sz="2600" dirty="0">
                <a:solidFill>
                  <a:srgbClr val="0000FF"/>
                </a:solidFill>
                <a:latin typeface="標楷體" panose="03000509000000000000" pitchFamily="65" charset="-120"/>
                <a:ea typeface="標楷體" panose="03000509000000000000" pitchFamily="65" charset="-120"/>
              </a:rPr>
              <a:t>度核定函</a:t>
            </a:r>
            <a:r>
              <a:rPr lang="en-US" altLang="zh-TW" sz="2600" dirty="0" smtClean="0">
                <a:solidFill>
                  <a:srgbClr val="0000FF"/>
                </a:solidFill>
                <a:latin typeface="標楷體" panose="03000509000000000000" pitchFamily="65" charset="-120"/>
                <a:ea typeface="標楷體" panose="03000509000000000000" pitchFamily="65" charset="-120"/>
              </a:rPr>
              <a:t>--</a:t>
            </a:r>
            <a:r>
              <a:rPr lang="zh-TW" altLang="en-US" sz="2600" dirty="0" smtClean="0">
                <a:solidFill>
                  <a:srgbClr val="0000FF"/>
                </a:solidFill>
                <a:latin typeface="標楷體" panose="03000509000000000000" pitchFamily="65" charset="-120"/>
                <a:ea typeface="標楷體" panose="03000509000000000000" pitchFamily="65" charset="-120"/>
              </a:rPr>
              <a:t>資本</a:t>
            </a:r>
            <a:r>
              <a:rPr lang="zh-TW" altLang="en-US" sz="2600" dirty="0">
                <a:solidFill>
                  <a:srgbClr val="0000FF"/>
                </a:solidFill>
                <a:latin typeface="標楷體" panose="03000509000000000000" pitchFamily="65" charset="-120"/>
                <a:ea typeface="標楷體" panose="03000509000000000000" pitchFamily="65" charset="-120"/>
              </a:rPr>
              <a:t>門至多以</a:t>
            </a:r>
            <a:r>
              <a:rPr lang="en-US" altLang="zh-TW" sz="2600" dirty="0">
                <a:solidFill>
                  <a:srgbClr val="0000FF"/>
                </a:solidFill>
                <a:latin typeface="標楷體" panose="03000509000000000000" pitchFamily="65" charset="-120"/>
                <a:ea typeface="標楷體" panose="03000509000000000000" pitchFamily="65" charset="-120"/>
              </a:rPr>
              <a:t>20%</a:t>
            </a:r>
            <a:r>
              <a:rPr lang="zh-TW" altLang="en-US" sz="2600" dirty="0">
                <a:solidFill>
                  <a:srgbClr val="0000FF"/>
                </a:solidFill>
                <a:latin typeface="標楷體" panose="03000509000000000000" pitchFamily="65" charset="-120"/>
                <a:ea typeface="標楷體" panose="03000509000000000000" pitchFamily="65" charset="-120"/>
              </a:rPr>
              <a:t>為</a:t>
            </a:r>
            <a:r>
              <a:rPr lang="zh-TW" altLang="en-US" sz="2600" dirty="0" smtClean="0">
                <a:solidFill>
                  <a:srgbClr val="0000FF"/>
                </a:solidFill>
                <a:latin typeface="標楷體" panose="03000509000000000000" pitchFamily="65" charset="-120"/>
                <a:ea typeface="標楷體" panose="03000509000000000000" pitchFamily="65" charset="-120"/>
              </a:rPr>
              <a:t>上限</a:t>
            </a:r>
            <a:r>
              <a:rPr lang="en-US" altLang="zh-TW" sz="2600" dirty="0" smtClean="0">
                <a:solidFill>
                  <a:srgbClr val="0000FF"/>
                </a:solidFill>
                <a:latin typeface="標楷體" panose="03000509000000000000" pitchFamily="65" charset="-120"/>
                <a:ea typeface="標楷體" panose="03000509000000000000" pitchFamily="65" charset="-120"/>
              </a:rPr>
              <a:t>/</a:t>
            </a:r>
            <a:r>
              <a:rPr lang="zh-TW" altLang="en-US" sz="2600" dirty="0" smtClean="0">
                <a:solidFill>
                  <a:srgbClr val="0000FF"/>
                </a:solidFill>
                <a:latin typeface="標楷體" panose="03000509000000000000" pitchFamily="65" charset="-120"/>
                <a:ea typeface="標楷體" panose="03000509000000000000" pitchFamily="65" charset="-120"/>
              </a:rPr>
              <a:t>修繕部分</a:t>
            </a:r>
            <a:r>
              <a:rPr lang="en-US" altLang="zh-TW" sz="2600" dirty="0" smtClean="0">
                <a:solidFill>
                  <a:srgbClr val="0000FF"/>
                </a:solidFill>
                <a:latin typeface="標楷體" panose="03000509000000000000" pitchFamily="65" charset="-120"/>
                <a:ea typeface="標楷體" panose="03000509000000000000" pitchFamily="65" charset="-120"/>
              </a:rPr>
              <a:t>10%(</a:t>
            </a:r>
            <a:r>
              <a:rPr lang="zh-TW" altLang="en-US" sz="2600" dirty="0" smtClean="0">
                <a:solidFill>
                  <a:srgbClr val="0000FF"/>
                </a:solidFill>
                <a:latin typeface="標楷體" panose="03000509000000000000" pitchFamily="65" charset="-120"/>
                <a:ea typeface="標楷體" panose="03000509000000000000" pitchFamily="65" charset="-120"/>
              </a:rPr>
              <a:t>修繕</a:t>
            </a:r>
            <a:r>
              <a:rPr lang="en-US" altLang="zh-TW" sz="2600" dirty="0" smtClean="0">
                <a:solidFill>
                  <a:srgbClr val="0000FF"/>
                </a:solidFill>
                <a:latin typeface="標楷體" panose="03000509000000000000" pitchFamily="65" charset="-120"/>
                <a:ea typeface="標楷體" panose="03000509000000000000" pitchFamily="65" charset="-120"/>
              </a:rPr>
              <a:t>250</a:t>
            </a:r>
            <a:r>
              <a:rPr lang="zh-TW" altLang="en-US" sz="2600" dirty="0" smtClean="0">
                <a:solidFill>
                  <a:srgbClr val="0000FF"/>
                </a:solidFill>
                <a:latin typeface="標楷體" panose="03000509000000000000" pitchFamily="65" charset="-120"/>
                <a:ea typeface="標楷體" panose="03000509000000000000" pitchFamily="65" charset="-120"/>
              </a:rPr>
              <a:t>萬元。</a:t>
            </a:r>
            <a:r>
              <a:rPr lang="en-US" altLang="zh-TW" sz="2600" dirty="0" smtClean="0">
                <a:solidFill>
                  <a:srgbClr val="0000FF"/>
                </a:solidFill>
                <a:latin typeface="標楷體" panose="03000509000000000000" pitchFamily="65" charset="-120"/>
                <a:ea typeface="標楷體" panose="03000509000000000000" pitchFamily="65" charset="-120"/>
              </a:rPr>
              <a:t>)</a:t>
            </a:r>
            <a:endParaRPr lang="en-US" altLang="zh-TW" sz="2600" dirty="0">
              <a:solidFill>
                <a:srgbClr val="0000FF"/>
              </a:solidFill>
              <a:latin typeface="標楷體" panose="03000509000000000000" pitchFamily="65" charset="-120"/>
              <a:ea typeface="標楷體" panose="03000509000000000000" pitchFamily="65" charset="-120"/>
            </a:endParaRPr>
          </a:p>
        </p:txBody>
      </p:sp>
      <p:sp>
        <p:nvSpPr>
          <p:cNvPr id="4" name="文字方塊 3"/>
          <p:cNvSpPr txBox="1"/>
          <p:nvPr/>
        </p:nvSpPr>
        <p:spPr>
          <a:xfrm>
            <a:off x="544548" y="1197864"/>
            <a:ext cx="461665" cy="2880360"/>
          </a:xfrm>
          <a:prstGeom prst="rect">
            <a:avLst/>
          </a:prstGeom>
          <a:solidFill>
            <a:schemeClr val="accent6">
              <a:lumMod val="40000"/>
              <a:lumOff val="60000"/>
            </a:schemeClr>
          </a:solidFill>
        </p:spPr>
        <p:txBody>
          <a:bodyPr vert="eaVert" wrap="square" rtlCol="0">
            <a:spAutoFit/>
          </a:bodyPr>
          <a:lstStyle/>
          <a:p>
            <a:pPr algn="ctr"/>
            <a:r>
              <a:rPr lang="zh-TW" altLang="en-US" b="1" dirty="0">
                <a:latin typeface="標楷體" panose="03000509000000000000" pitchFamily="65" charset="-120"/>
                <a:ea typeface="標楷體" panose="03000509000000000000" pitchFamily="65" charset="-120"/>
              </a:rPr>
              <a:t>計畫經費編列及分配原則</a:t>
            </a:r>
            <a:r>
              <a:rPr lang="zh-TW" altLang="en-US" b="1" dirty="0" smtClean="0">
                <a:latin typeface="標楷體" panose="03000509000000000000" pitchFamily="65" charset="-120"/>
                <a:ea typeface="標楷體" panose="03000509000000000000" pitchFamily="65" charset="-120"/>
              </a:rPr>
              <a:t>：</a:t>
            </a:r>
            <a:endParaRPr lang="en-US" altLang="zh-TW" b="1" dirty="0">
              <a:latin typeface="標楷體" panose="03000509000000000000" pitchFamily="65" charset="-120"/>
              <a:ea typeface="標楷體" panose="03000509000000000000" pitchFamily="65" charset="-120"/>
            </a:endParaRPr>
          </a:p>
        </p:txBody>
      </p:sp>
      <p:pic>
        <p:nvPicPr>
          <p:cNvPr id="5" name="圖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31" y="35000"/>
            <a:ext cx="3218814" cy="844400"/>
          </a:xfrm>
          <a:prstGeom prst="rect">
            <a:avLst/>
          </a:prstGeom>
        </p:spPr>
      </p:pic>
    </p:spTree>
    <p:extLst>
      <p:ext uri="{BB962C8B-B14F-4D97-AF65-F5344CB8AC3E}">
        <p14:creationId xmlns:p14="http://schemas.microsoft.com/office/powerpoint/2010/main" val="257323294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838200" y="1051560"/>
            <a:ext cx="10515600" cy="5431536"/>
          </a:xfrm>
        </p:spPr>
        <p:txBody>
          <a:bodyPr>
            <a:normAutofit fontScale="92500" lnSpcReduction="10000"/>
          </a:bodyPr>
          <a:lstStyle/>
          <a:p>
            <a:r>
              <a:rPr lang="zh-TW" altLang="en-US" dirty="0">
                <a:latin typeface="標楷體" panose="03000509000000000000" pitchFamily="65" charset="-120"/>
                <a:ea typeface="標楷體" panose="03000509000000000000" pitchFamily="65" charset="-120"/>
                <a:cs typeface="Arial Unicode MS" panose="020B0604020202020204" pitchFamily="34" charset="-120"/>
              </a:rPr>
              <a:t>本計畫補助之經費，係為提升學校整體教學及研究水準；其使用範圍如下：</a:t>
            </a:r>
            <a:endParaRPr lang="en-US" altLang="zh-TW" dirty="0">
              <a:latin typeface="標楷體" panose="03000509000000000000" pitchFamily="65" charset="-120"/>
              <a:ea typeface="標楷體" panose="03000509000000000000" pitchFamily="65" charset="-120"/>
              <a:cs typeface="Arial Unicode MS" panose="020B0604020202020204" pitchFamily="34" charset="-120"/>
            </a:endParaRPr>
          </a:p>
          <a:p>
            <a:pPr marL="624078" indent="-514350">
              <a:buFont typeface="+mj-lt"/>
              <a:buAutoNum type="arabicPeriod"/>
            </a:pPr>
            <a:r>
              <a:rPr lang="zh-TW" altLang="en-US" dirty="0">
                <a:latin typeface="標楷體" panose="03000509000000000000" pitchFamily="65" charset="-120"/>
                <a:ea typeface="標楷體" panose="03000509000000000000" pitchFamily="65" charset="-120"/>
                <a:cs typeface="Arial Unicode MS" panose="020B0604020202020204" pitchFamily="34" charset="-120"/>
              </a:rPr>
              <a:t>學生學習、輔導、國際交流及提升學生學習成效等相關費用。 </a:t>
            </a:r>
            <a:endParaRPr lang="en-US" altLang="zh-TW" dirty="0">
              <a:latin typeface="標楷體" panose="03000509000000000000" pitchFamily="65" charset="-120"/>
              <a:ea typeface="標楷體" panose="03000509000000000000" pitchFamily="65" charset="-120"/>
              <a:cs typeface="Arial Unicode MS" panose="020B0604020202020204" pitchFamily="34" charset="-120"/>
            </a:endParaRPr>
          </a:p>
          <a:p>
            <a:pPr marL="624078" indent="-514350">
              <a:buFont typeface="+mj-lt"/>
              <a:buAutoNum type="arabicPeriod"/>
            </a:pPr>
            <a:r>
              <a:rPr lang="zh-TW" altLang="en-US" dirty="0">
                <a:latin typeface="標楷體" panose="03000509000000000000" pitchFamily="65" charset="-120"/>
                <a:ea typeface="標楷體" panose="03000509000000000000" pitchFamily="65" charset="-120"/>
                <a:cs typeface="Arial Unicode MS" panose="020B0604020202020204" pitchFamily="34" charset="-120"/>
              </a:rPr>
              <a:t>購置教學、研究所需之圖書儀器。 </a:t>
            </a:r>
            <a:endParaRPr lang="en-US" altLang="zh-TW" dirty="0">
              <a:latin typeface="標楷體" panose="03000509000000000000" pitchFamily="65" charset="-120"/>
              <a:ea typeface="標楷體" panose="03000509000000000000" pitchFamily="65" charset="-120"/>
              <a:cs typeface="Arial Unicode MS" panose="020B0604020202020204" pitchFamily="34" charset="-120"/>
            </a:endParaRPr>
          </a:p>
          <a:p>
            <a:pPr marL="624078" indent="-514350">
              <a:buFont typeface="+mj-lt"/>
              <a:buAutoNum type="arabicPeriod"/>
            </a:pPr>
            <a:r>
              <a:rPr lang="zh-TW" altLang="en-US" b="1" u="sng" dirty="0">
                <a:solidFill>
                  <a:srgbClr val="FF0000"/>
                </a:solidFill>
                <a:latin typeface="標楷體" panose="03000509000000000000" pitchFamily="65" charset="-120"/>
                <a:ea typeface="標楷體" panose="03000509000000000000" pitchFamily="65" charset="-120"/>
                <a:cs typeface="Arial Unicode MS" panose="020B0604020202020204" pitchFamily="34" charset="-120"/>
              </a:rPr>
              <a:t>與教學直接相關校舍建築之修繕，以補助經費之</a:t>
            </a:r>
            <a:r>
              <a:rPr lang="en-US" altLang="zh-TW" b="1" u="sng" dirty="0">
                <a:solidFill>
                  <a:srgbClr val="FF0000"/>
                </a:solidFill>
                <a:latin typeface="標楷體" panose="03000509000000000000" pitchFamily="65" charset="-120"/>
                <a:ea typeface="標楷體" panose="03000509000000000000" pitchFamily="65" charset="-120"/>
                <a:cs typeface="Arial Unicode MS" panose="020B0604020202020204" pitchFamily="34" charset="-120"/>
              </a:rPr>
              <a:t>10%</a:t>
            </a:r>
            <a:r>
              <a:rPr lang="zh-TW" altLang="en-US" b="1" u="sng" dirty="0">
                <a:solidFill>
                  <a:srgbClr val="FF0000"/>
                </a:solidFill>
                <a:latin typeface="標楷體" panose="03000509000000000000" pitchFamily="65" charset="-120"/>
                <a:ea typeface="標楷體" panose="03000509000000000000" pitchFamily="65" charset="-120"/>
                <a:cs typeface="Arial Unicode MS" panose="020B0604020202020204" pitchFamily="34" charset="-120"/>
              </a:rPr>
              <a:t>為限</a:t>
            </a:r>
            <a:r>
              <a:rPr lang="zh-TW" altLang="en-US" dirty="0">
                <a:latin typeface="標楷體" panose="03000509000000000000" pitchFamily="65" charset="-120"/>
                <a:ea typeface="標楷體" panose="03000509000000000000" pitchFamily="65" charset="-120"/>
                <a:cs typeface="Arial Unicode MS" panose="020B0604020202020204" pitchFamily="34" charset="-120"/>
              </a:rPr>
              <a:t>。 </a:t>
            </a:r>
            <a:endParaRPr lang="en-US" altLang="zh-TW" dirty="0">
              <a:latin typeface="標楷體" panose="03000509000000000000" pitchFamily="65" charset="-120"/>
              <a:ea typeface="標楷體" panose="03000509000000000000" pitchFamily="65" charset="-120"/>
              <a:cs typeface="Arial Unicode MS" panose="020B0604020202020204" pitchFamily="34" charset="-120"/>
            </a:endParaRPr>
          </a:p>
          <a:p>
            <a:pPr marL="624078" indent="-514350">
              <a:buFont typeface="+mj-lt"/>
              <a:buAutoNum type="arabicPeriod"/>
            </a:pPr>
            <a:r>
              <a:rPr lang="zh-TW" altLang="en-US" dirty="0">
                <a:latin typeface="標楷體" panose="03000509000000000000" pitchFamily="65" charset="-120"/>
                <a:ea typeface="標楷體" panose="03000509000000000000" pitchFamily="65" charset="-120"/>
                <a:cs typeface="Arial Unicode MS" panose="020B0604020202020204" pitchFamily="34" charset="-120"/>
              </a:rPr>
              <a:t>辦理國際學術交流。</a:t>
            </a:r>
            <a:endParaRPr lang="en-US" altLang="zh-TW" dirty="0">
              <a:latin typeface="標楷體" panose="03000509000000000000" pitchFamily="65" charset="-120"/>
              <a:ea typeface="標楷體" panose="03000509000000000000" pitchFamily="65" charset="-120"/>
              <a:cs typeface="Arial Unicode MS" panose="020B0604020202020204" pitchFamily="34" charset="-120"/>
            </a:endParaRPr>
          </a:p>
          <a:p>
            <a:pPr marL="624078" indent="-514350">
              <a:buFont typeface="+mj-lt"/>
              <a:buAutoNum type="arabicPeriod"/>
            </a:pPr>
            <a:r>
              <a:rPr lang="zh-TW" altLang="en-US" dirty="0">
                <a:latin typeface="標楷體" panose="03000509000000000000" pitchFamily="65" charset="-120"/>
                <a:ea typeface="標楷體" panose="03000509000000000000" pitchFamily="65" charset="-120"/>
                <a:cs typeface="Arial Unicode MS" panose="020B0604020202020204" pitchFamily="34" charset="-120"/>
              </a:rPr>
              <a:t>於學校編制外，聘任國內外知名學者、專家、技術人員或博士後研究人員擔 任特聘職教授人員及編制外計畫管理人才之薪資。</a:t>
            </a:r>
            <a:endParaRPr lang="en-US" altLang="zh-TW" dirty="0">
              <a:latin typeface="標楷體" panose="03000509000000000000" pitchFamily="65" charset="-120"/>
              <a:ea typeface="標楷體" panose="03000509000000000000" pitchFamily="65" charset="-120"/>
              <a:cs typeface="Arial Unicode MS" panose="020B0604020202020204" pitchFamily="34" charset="-120"/>
            </a:endParaRPr>
          </a:p>
          <a:p>
            <a:pPr marL="624078" indent="-514350">
              <a:buFont typeface="+mj-lt"/>
              <a:buAutoNum type="arabicPeriod"/>
            </a:pPr>
            <a:r>
              <a:rPr lang="zh-TW" altLang="en-US" dirty="0">
                <a:latin typeface="標楷體" panose="03000509000000000000" pitchFamily="65" charset="-120"/>
                <a:ea typeface="標楷體" panose="03000509000000000000" pitchFamily="65" charset="-120"/>
                <a:cs typeface="Arial Unicode MS" panose="020B0604020202020204" pitchFamily="34" charset="-120"/>
              </a:rPr>
              <a:t>提供編制內教師（包括研究人員及專業技術人員）除本俸、學術加給及主管 職務加給以外之經費。 </a:t>
            </a:r>
            <a:endParaRPr lang="en-US" altLang="zh-TW" dirty="0">
              <a:latin typeface="標楷體" panose="03000509000000000000" pitchFamily="65" charset="-120"/>
              <a:ea typeface="標楷體" panose="03000509000000000000" pitchFamily="65" charset="-120"/>
              <a:cs typeface="Arial Unicode MS" panose="020B0604020202020204" pitchFamily="34" charset="-120"/>
            </a:endParaRPr>
          </a:p>
          <a:p>
            <a:pPr marL="624078" indent="-514350">
              <a:buFont typeface="+mj-lt"/>
              <a:buAutoNum type="arabicPeriod"/>
            </a:pPr>
            <a:r>
              <a:rPr lang="zh-TW" altLang="en-US" dirty="0">
                <a:latin typeface="標楷體" panose="03000509000000000000" pitchFamily="65" charset="-120"/>
                <a:ea typeface="標楷體" panose="03000509000000000000" pitchFamily="65" charset="-120"/>
                <a:cs typeface="Arial Unicode MS" panose="020B0604020202020204" pitchFamily="34" charset="-120"/>
              </a:rPr>
              <a:t>聘任編制外專案工作人員之薪資。 </a:t>
            </a:r>
            <a:endParaRPr lang="en-US" altLang="zh-TW" dirty="0">
              <a:latin typeface="標楷體" panose="03000509000000000000" pitchFamily="65" charset="-120"/>
              <a:ea typeface="標楷體" panose="03000509000000000000" pitchFamily="65" charset="-120"/>
              <a:cs typeface="Arial Unicode MS" panose="020B0604020202020204" pitchFamily="34" charset="-120"/>
            </a:endParaRPr>
          </a:p>
          <a:p>
            <a:pPr marL="624078" indent="-514350">
              <a:buFont typeface="+mj-lt"/>
              <a:buAutoNum type="arabicPeriod"/>
            </a:pPr>
            <a:r>
              <a:rPr lang="zh-TW" altLang="en-US" dirty="0">
                <a:latin typeface="標楷體" panose="03000509000000000000" pitchFamily="65" charset="-120"/>
                <a:ea typeface="標楷體" panose="03000509000000000000" pitchFamily="65" charset="-120"/>
                <a:cs typeface="Arial Unicode MS" panose="020B0604020202020204" pitchFamily="34" charset="-120"/>
              </a:rPr>
              <a:t>教師因執行計畫之需要，協助教材或教案研發，學校應訂定支給規定或標準，始得編列相關費用。</a:t>
            </a:r>
            <a:endParaRPr lang="en-US" altLang="zh-TW" dirty="0">
              <a:latin typeface="標楷體" panose="03000509000000000000" pitchFamily="65" charset="-120"/>
              <a:ea typeface="標楷體" panose="03000509000000000000" pitchFamily="65" charset="-120"/>
              <a:cs typeface="Arial Unicode MS" panose="020B0604020202020204" pitchFamily="34" charset="-120"/>
            </a:endParaRPr>
          </a:p>
          <a:p>
            <a:endParaRPr lang="zh-TW" altLang="en-US" dirty="0">
              <a:latin typeface="標楷體" panose="03000509000000000000" pitchFamily="65" charset="-120"/>
              <a:ea typeface="標楷體" panose="03000509000000000000" pitchFamily="65" charset="-120"/>
              <a:cs typeface="Arial Unicode MS" panose="020B0604020202020204" pitchFamily="34" charset="-120"/>
            </a:endParaRPr>
          </a:p>
        </p:txBody>
      </p:sp>
      <p:sp>
        <p:nvSpPr>
          <p:cNvPr id="4" name="文字方塊 3"/>
          <p:cNvSpPr txBox="1"/>
          <p:nvPr/>
        </p:nvSpPr>
        <p:spPr>
          <a:xfrm>
            <a:off x="376535" y="1051560"/>
            <a:ext cx="461665" cy="2804614"/>
          </a:xfrm>
          <a:prstGeom prst="rect">
            <a:avLst/>
          </a:prstGeom>
          <a:solidFill>
            <a:schemeClr val="accent6">
              <a:lumMod val="40000"/>
              <a:lumOff val="60000"/>
            </a:schemeClr>
          </a:solidFill>
        </p:spPr>
        <p:txBody>
          <a:bodyPr vert="eaVert" wrap="none" rtlCol="0">
            <a:spAutoFit/>
          </a:bodyPr>
          <a:lstStyle/>
          <a:p>
            <a:r>
              <a:rPr lang="zh-TW" altLang="en-US" b="1" dirty="0">
                <a:latin typeface="標楷體" panose="03000509000000000000" pitchFamily="65" charset="-120"/>
                <a:ea typeface="標楷體" panose="03000509000000000000" pitchFamily="65" charset="-120"/>
              </a:rPr>
              <a:t>計畫經費編列及分配原則</a:t>
            </a:r>
            <a:r>
              <a:rPr lang="zh-TW" altLang="en-US" b="1" dirty="0" smtClean="0">
                <a:latin typeface="標楷體" panose="03000509000000000000" pitchFamily="65" charset="-120"/>
                <a:ea typeface="標楷體" panose="03000509000000000000" pitchFamily="65" charset="-120"/>
              </a:rPr>
              <a:t>：</a:t>
            </a:r>
            <a:endParaRPr lang="en-US" altLang="zh-TW" b="1" dirty="0">
              <a:latin typeface="標楷體" panose="03000509000000000000" pitchFamily="65" charset="-120"/>
              <a:ea typeface="標楷體" panose="03000509000000000000" pitchFamily="65" charset="-120"/>
            </a:endParaRPr>
          </a:p>
        </p:txBody>
      </p:sp>
      <p:pic>
        <p:nvPicPr>
          <p:cNvPr id="5" name="圖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31" y="35000"/>
            <a:ext cx="3218814" cy="844400"/>
          </a:xfrm>
          <a:prstGeom prst="rect">
            <a:avLst/>
          </a:prstGeom>
        </p:spPr>
      </p:pic>
    </p:spTree>
    <p:extLst>
      <p:ext uri="{BB962C8B-B14F-4D97-AF65-F5344CB8AC3E}">
        <p14:creationId xmlns:p14="http://schemas.microsoft.com/office/powerpoint/2010/main" val="20005095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圖片 6"/>
          <p:cNvPicPr>
            <a:picLocks noChangeAspect="1"/>
          </p:cNvPicPr>
          <p:nvPr/>
        </p:nvPicPr>
        <p:blipFill rotWithShape="1">
          <a:blip r:embed="rId2">
            <a:extLst>
              <a:ext uri="{28A0092B-C50C-407E-A947-70E740481C1C}">
                <a14:useLocalDpi xmlns:a14="http://schemas.microsoft.com/office/drawing/2010/main" val="0"/>
              </a:ext>
            </a:extLst>
          </a:blip>
          <a:srcRect r="76009" b="-136"/>
          <a:stretch/>
        </p:blipFill>
        <p:spPr>
          <a:xfrm>
            <a:off x="8983804" y="3747888"/>
            <a:ext cx="3125337" cy="3005770"/>
          </a:xfrm>
          <a:prstGeom prst="rect">
            <a:avLst/>
          </a:prstGeom>
          <a:effectLst>
            <a:glow rad="127000">
              <a:schemeClr val="accent1">
                <a:lumMod val="20000"/>
                <a:lumOff val="80000"/>
              </a:schemeClr>
            </a:glow>
          </a:effectLst>
        </p:spPr>
      </p:pic>
      <p:pic>
        <p:nvPicPr>
          <p:cNvPr id="8" name="圖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4966" y="200257"/>
            <a:ext cx="4013867" cy="1052968"/>
          </a:xfrm>
          <a:prstGeom prst="rect">
            <a:avLst/>
          </a:prstGeom>
        </p:spPr>
      </p:pic>
      <p:sp>
        <p:nvSpPr>
          <p:cNvPr id="4" name="文字版面配置區 3"/>
          <p:cNvSpPr>
            <a:spLocks noGrp="1"/>
          </p:cNvSpPr>
          <p:nvPr>
            <p:ph type="body" idx="1"/>
          </p:nvPr>
        </p:nvSpPr>
        <p:spPr>
          <a:xfrm>
            <a:off x="1060450" y="473825"/>
            <a:ext cx="10515600" cy="6217919"/>
          </a:xfrm>
        </p:spPr>
        <p:txBody>
          <a:bodyPr>
            <a:noAutofit/>
          </a:bodyPr>
          <a:lstStyle/>
          <a:p>
            <a:pPr algn="ctr"/>
            <a:r>
              <a:rPr lang="zh-TW" altLang="en-US" b="1" dirty="0">
                <a:solidFill>
                  <a:schemeClr val="tx1"/>
                </a:solidFill>
                <a:latin typeface="標楷體" panose="03000509000000000000" pitchFamily="65" charset="-120"/>
                <a:ea typeface="標楷體" panose="03000509000000000000" pitchFamily="65" charset="-120"/>
              </a:rPr>
              <a:t>國立臺灣戲曲</a:t>
            </a:r>
            <a:r>
              <a:rPr lang="zh-TW" altLang="en-US" b="1" dirty="0" smtClean="0">
                <a:solidFill>
                  <a:schemeClr val="tx1"/>
                </a:solidFill>
                <a:latin typeface="標楷體" panose="03000509000000000000" pitchFamily="65" charset="-120"/>
                <a:ea typeface="標楷體" panose="03000509000000000000" pitchFamily="65" charset="-120"/>
              </a:rPr>
              <a:t>學院</a:t>
            </a:r>
            <a:endParaRPr lang="en-US" altLang="zh-TW" b="1" dirty="0" smtClean="0">
              <a:solidFill>
                <a:schemeClr val="tx1"/>
              </a:solidFill>
              <a:latin typeface="標楷體" panose="03000509000000000000" pitchFamily="65" charset="-120"/>
              <a:ea typeface="標楷體" panose="03000509000000000000" pitchFamily="65" charset="-120"/>
            </a:endParaRPr>
          </a:p>
          <a:p>
            <a:pPr algn="ctr"/>
            <a:r>
              <a:rPr lang="zh-TW" altLang="en-US" b="1" dirty="0">
                <a:solidFill>
                  <a:schemeClr val="tx1"/>
                </a:solidFill>
                <a:latin typeface="標楷體" panose="03000509000000000000" pitchFamily="65" charset="-120"/>
                <a:ea typeface="標楷體" panose="03000509000000000000" pitchFamily="65" charset="-120"/>
              </a:rPr>
              <a:t>近五年收支餘絀</a:t>
            </a:r>
            <a:r>
              <a:rPr lang="zh-TW" altLang="en-US" b="1" dirty="0" smtClean="0">
                <a:solidFill>
                  <a:schemeClr val="tx1"/>
                </a:solidFill>
                <a:latin typeface="標楷體" panose="03000509000000000000" pitchFamily="65" charset="-120"/>
                <a:ea typeface="標楷體" panose="03000509000000000000" pitchFamily="65" charset="-120"/>
              </a:rPr>
              <a:t>情形</a:t>
            </a:r>
            <a:endParaRPr lang="en-US" altLang="zh-TW" b="1" dirty="0" smtClean="0">
              <a:solidFill>
                <a:schemeClr val="tx1"/>
              </a:solidFill>
              <a:latin typeface="標楷體" panose="03000509000000000000" pitchFamily="65" charset="-120"/>
              <a:ea typeface="標楷體" panose="03000509000000000000" pitchFamily="65" charset="-120"/>
            </a:endParaRPr>
          </a:p>
          <a:p>
            <a:pPr algn="ctr"/>
            <a:r>
              <a:rPr lang="zh-TW" altLang="en-US" sz="1800" b="1" dirty="0" smtClean="0">
                <a:solidFill>
                  <a:schemeClr val="tx1"/>
                </a:solidFill>
                <a:latin typeface="標楷體" panose="03000509000000000000" pitchFamily="65" charset="-120"/>
                <a:ea typeface="標楷體" panose="03000509000000000000" pitchFamily="65" charset="-120"/>
              </a:rPr>
              <a:t>                                                             單位：元</a:t>
            </a:r>
            <a:endParaRPr lang="zh-TW" altLang="en-US" sz="1800" b="1" dirty="0">
              <a:solidFill>
                <a:schemeClr val="tx1"/>
              </a:solidFill>
              <a:latin typeface="標楷體" panose="03000509000000000000" pitchFamily="65" charset="-120"/>
              <a:ea typeface="標楷體" panose="03000509000000000000" pitchFamily="65" charset="-120"/>
            </a:endParaRPr>
          </a:p>
        </p:txBody>
      </p:sp>
      <p:sp>
        <p:nvSpPr>
          <p:cNvPr id="5" name="投影片編號版面配置區 4"/>
          <p:cNvSpPr>
            <a:spLocks noGrp="1"/>
          </p:cNvSpPr>
          <p:nvPr>
            <p:ph type="sldNum" sz="quarter" idx="12"/>
          </p:nvPr>
        </p:nvSpPr>
        <p:spPr>
          <a:xfrm>
            <a:off x="5785104" y="6388533"/>
            <a:ext cx="451104" cy="365125"/>
          </a:xfrm>
        </p:spPr>
        <p:txBody>
          <a:bodyPr/>
          <a:lstStyle/>
          <a:p>
            <a:pPr algn="ctr"/>
            <a:fld id="{79B44AEE-BA3D-4760-80D7-75703F0B2E6D}" type="slidenum">
              <a:rPr lang="zh-TW" altLang="en-US" sz="1400" smtClean="0">
                <a:solidFill>
                  <a:schemeClr val="tx1"/>
                </a:solidFill>
              </a:rPr>
              <a:pPr algn="ctr"/>
              <a:t>4</a:t>
            </a:fld>
            <a:endParaRPr lang="zh-TW" altLang="en-US" sz="1400" dirty="0">
              <a:solidFill>
                <a:schemeClr val="tx1"/>
              </a:solidFill>
            </a:endParaRPr>
          </a:p>
        </p:txBody>
      </p:sp>
      <p:graphicFrame>
        <p:nvGraphicFramePr>
          <p:cNvPr id="3" name="表格 2"/>
          <p:cNvGraphicFramePr>
            <a:graphicFrameLocks noGrp="1"/>
          </p:cNvGraphicFramePr>
          <p:nvPr>
            <p:extLst>
              <p:ext uri="{D42A27DB-BD31-4B8C-83A1-F6EECF244321}">
                <p14:modId xmlns:p14="http://schemas.microsoft.com/office/powerpoint/2010/main" val="3861013254"/>
              </p:ext>
            </p:extLst>
          </p:nvPr>
        </p:nvGraphicFramePr>
        <p:xfrm>
          <a:off x="1654673" y="1796816"/>
          <a:ext cx="8711965" cy="4351336"/>
        </p:xfrm>
        <a:graphic>
          <a:graphicData uri="http://schemas.openxmlformats.org/drawingml/2006/table">
            <a:tbl>
              <a:tblPr/>
              <a:tblGrid>
                <a:gridCol w="796920">
                  <a:extLst>
                    <a:ext uri="{9D8B030D-6E8A-4147-A177-3AD203B41FA5}">
                      <a16:colId xmlns:a16="http://schemas.microsoft.com/office/drawing/2014/main" val="2533265608"/>
                    </a:ext>
                  </a:extLst>
                </a:gridCol>
                <a:gridCol w="1516470">
                  <a:extLst>
                    <a:ext uri="{9D8B030D-6E8A-4147-A177-3AD203B41FA5}">
                      <a16:colId xmlns:a16="http://schemas.microsoft.com/office/drawing/2014/main" val="1255034586"/>
                    </a:ext>
                  </a:extLst>
                </a:gridCol>
                <a:gridCol w="1547418">
                  <a:extLst>
                    <a:ext uri="{9D8B030D-6E8A-4147-A177-3AD203B41FA5}">
                      <a16:colId xmlns:a16="http://schemas.microsoft.com/office/drawing/2014/main" val="132545165"/>
                    </a:ext>
                  </a:extLst>
                </a:gridCol>
                <a:gridCol w="1392677">
                  <a:extLst>
                    <a:ext uri="{9D8B030D-6E8A-4147-A177-3AD203B41FA5}">
                      <a16:colId xmlns:a16="http://schemas.microsoft.com/office/drawing/2014/main" val="2857479848"/>
                    </a:ext>
                  </a:extLst>
                </a:gridCol>
                <a:gridCol w="3458480">
                  <a:extLst>
                    <a:ext uri="{9D8B030D-6E8A-4147-A177-3AD203B41FA5}">
                      <a16:colId xmlns:a16="http://schemas.microsoft.com/office/drawing/2014/main" val="2540647271"/>
                    </a:ext>
                  </a:extLst>
                </a:gridCol>
              </a:tblGrid>
              <a:tr h="474307">
                <a:tc rowSpan="2">
                  <a:txBody>
                    <a:bodyPr/>
                    <a:lstStyle/>
                    <a:p>
                      <a:pPr algn="ctr" fontAlgn="ctr"/>
                      <a:r>
                        <a:rPr lang="zh-TW" altLang="en-US" sz="1600" b="0" i="0" u="none" strike="noStrike" dirty="0">
                          <a:solidFill>
                            <a:srgbClr val="000000"/>
                          </a:solidFill>
                          <a:effectLst/>
                          <a:latin typeface="標楷體" panose="03000509000000000000" pitchFamily="65" charset="-120"/>
                          <a:ea typeface="標楷體" panose="03000509000000000000" pitchFamily="65" charset="-120"/>
                        </a:rPr>
                        <a:t>年   度</a:t>
                      </a:r>
                    </a:p>
                  </a:txBody>
                  <a:tcPr marL="7742" marR="7742" marT="77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gridSpan="3">
                  <a:txBody>
                    <a:bodyPr/>
                    <a:lstStyle/>
                    <a:p>
                      <a:pPr algn="ctr" fontAlgn="ctr"/>
                      <a:r>
                        <a:rPr lang="zh-TW" altLang="en-US" sz="1600" b="0" i="0" u="none" strike="noStrike" dirty="0">
                          <a:solidFill>
                            <a:srgbClr val="000000"/>
                          </a:solidFill>
                          <a:effectLst/>
                          <a:latin typeface="標楷體" panose="03000509000000000000" pitchFamily="65" charset="-120"/>
                          <a:ea typeface="標楷體" panose="03000509000000000000" pitchFamily="65" charset="-120"/>
                        </a:rPr>
                        <a:t>項目</a:t>
                      </a:r>
                    </a:p>
                  </a:txBody>
                  <a:tcPr marL="7742" marR="7742" marT="77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hMerge="1">
                  <a:txBody>
                    <a:bodyPr/>
                    <a:lstStyle/>
                    <a:p>
                      <a:endParaRPr lang="zh-TW" altLang="en-US"/>
                    </a:p>
                  </a:txBody>
                  <a:tcPr/>
                </a:tc>
                <a:tc hMerge="1">
                  <a:txBody>
                    <a:bodyPr/>
                    <a:lstStyle/>
                    <a:p>
                      <a:endParaRPr lang="zh-TW" altLang="en-US"/>
                    </a:p>
                  </a:txBody>
                  <a:tcPr/>
                </a:tc>
                <a:tc rowSpan="2">
                  <a:txBody>
                    <a:bodyPr/>
                    <a:lstStyle/>
                    <a:p>
                      <a:pPr algn="ctr" fontAlgn="ctr"/>
                      <a:r>
                        <a:rPr lang="zh-TW" altLang="en-US" sz="1600" b="0" i="0" u="none" strike="noStrike" dirty="0">
                          <a:solidFill>
                            <a:srgbClr val="000000"/>
                          </a:solidFill>
                          <a:effectLst/>
                          <a:latin typeface="標楷體" panose="03000509000000000000" pitchFamily="65" charset="-120"/>
                          <a:ea typeface="標楷體" panose="03000509000000000000" pitchFamily="65" charset="-120"/>
                        </a:rPr>
                        <a:t>備           註</a:t>
                      </a:r>
                    </a:p>
                  </a:txBody>
                  <a:tcPr marL="7742" marR="7742" marT="77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3164833322"/>
                  </a:ext>
                </a:extLst>
              </a:tr>
              <a:tr h="517144">
                <a:tc vMerge="1">
                  <a:txBody>
                    <a:bodyPr/>
                    <a:lstStyle/>
                    <a:p>
                      <a:endParaRPr lang="zh-TW" altLang="en-US"/>
                    </a:p>
                  </a:txBody>
                  <a:tcPr/>
                </a:tc>
                <a:tc>
                  <a:txBody>
                    <a:bodyPr/>
                    <a:lstStyle/>
                    <a:p>
                      <a:pPr algn="ctr" fontAlgn="ctr"/>
                      <a:r>
                        <a:rPr lang="zh-TW" altLang="en-US" sz="1600" b="0" i="0" u="none" strike="noStrike">
                          <a:solidFill>
                            <a:srgbClr val="000000"/>
                          </a:solidFill>
                          <a:effectLst/>
                          <a:latin typeface="標楷體" panose="03000509000000000000" pitchFamily="65" charset="-120"/>
                          <a:ea typeface="標楷體" panose="03000509000000000000" pitchFamily="65" charset="-120"/>
                        </a:rPr>
                        <a:t>總收入</a:t>
                      </a:r>
                    </a:p>
                  </a:txBody>
                  <a:tcPr marL="7742" marR="7742" marT="77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zh-TW" altLang="en-US" sz="1600" b="0" i="0" u="none" strike="noStrike" dirty="0">
                          <a:solidFill>
                            <a:srgbClr val="000000"/>
                          </a:solidFill>
                          <a:effectLst/>
                          <a:latin typeface="標楷體" panose="03000509000000000000" pitchFamily="65" charset="-120"/>
                          <a:ea typeface="標楷體" panose="03000509000000000000" pitchFamily="65" charset="-120"/>
                        </a:rPr>
                        <a:t>總支出</a:t>
                      </a:r>
                    </a:p>
                  </a:txBody>
                  <a:tcPr marL="7742" marR="7742" marT="77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zh-TW" altLang="en-US" sz="1600" b="0" i="0" u="none" strike="noStrike" dirty="0">
                          <a:solidFill>
                            <a:srgbClr val="000000"/>
                          </a:solidFill>
                          <a:effectLst/>
                          <a:latin typeface="標楷體" panose="03000509000000000000" pitchFamily="65" charset="-120"/>
                          <a:ea typeface="標楷體" panose="03000509000000000000" pitchFamily="65" charset="-120"/>
                        </a:rPr>
                        <a:t>賸餘</a:t>
                      </a:r>
                      <a:r>
                        <a:rPr lang="en-US" altLang="zh-TW" sz="1600" b="0" i="0" u="none" strike="noStrike" dirty="0">
                          <a:solidFill>
                            <a:srgbClr val="000000"/>
                          </a:solidFill>
                          <a:effectLst/>
                          <a:latin typeface="標楷體" panose="03000509000000000000" pitchFamily="65" charset="-120"/>
                          <a:ea typeface="標楷體" panose="03000509000000000000" pitchFamily="65" charset="-120"/>
                        </a:rPr>
                        <a:t>(</a:t>
                      </a:r>
                      <a:r>
                        <a:rPr lang="zh-TW" altLang="en-US" sz="1600" b="0" i="0" u="none" strike="noStrike" dirty="0">
                          <a:solidFill>
                            <a:srgbClr val="000000"/>
                          </a:solidFill>
                          <a:effectLst/>
                          <a:latin typeface="標楷體" panose="03000509000000000000" pitchFamily="65" charset="-120"/>
                          <a:ea typeface="標楷體" panose="03000509000000000000" pitchFamily="65" charset="-120"/>
                        </a:rPr>
                        <a:t>短絀</a:t>
                      </a:r>
                      <a:r>
                        <a:rPr lang="en-US" altLang="zh-TW" sz="1600" b="0" i="0" u="none" strike="noStrike" dirty="0">
                          <a:solidFill>
                            <a:srgbClr val="000000"/>
                          </a:solidFill>
                          <a:effectLst/>
                          <a:latin typeface="標楷體" panose="03000509000000000000" pitchFamily="65" charset="-120"/>
                          <a:ea typeface="標楷體" panose="03000509000000000000" pitchFamily="65" charset="-120"/>
                        </a:rPr>
                        <a:t>)</a:t>
                      </a:r>
                    </a:p>
                  </a:txBody>
                  <a:tcPr marL="7742" marR="7742" marT="77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vMerge="1">
                  <a:txBody>
                    <a:bodyPr/>
                    <a:lstStyle/>
                    <a:p>
                      <a:endParaRPr lang="zh-TW" altLang="en-US"/>
                    </a:p>
                  </a:txBody>
                  <a:tcPr/>
                </a:tc>
                <a:extLst>
                  <a:ext uri="{0D108BD9-81ED-4DB2-BD59-A6C34878D82A}">
                    <a16:rowId xmlns:a16="http://schemas.microsoft.com/office/drawing/2014/main" val="2855722710"/>
                  </a:ext>
                </a:extLst>
              </a:tr>
              <a:tr h="671977">
                <a:tc>
                  <a:txBody>
                    <a:bodyPr/>
                    <a:lstStyle/>
                    <a:p>
                      <a:pPr algn="ctr" fontAlgn="ctr"/>
                      <a:r>
                        <a:rPr lang="en-US" altLang="zh-TW" sz="1600" b="0" i="0" u="none" strike="noStrike">
                          <a:solidFill>
                            <a:srgbClr val="000000"/>
                          </a:solidFill>
                          <a:effectLst/>
                          <a:latin typeface="標楷體" panose="03000509000000000000" pitchFamily="65" charset="-120"/>
                          <a:ea typeface="標楷體" panose="03000509000000000000" pitchFamily="65" charset="-120"/>
                        </a:rPr>
                        <a:t>105</a:t>
                      </a:r>
                    </a:p>
                  </a:txBody>
                  <a:tcPr marL="7742" marR="7742" marT="77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TW" altLang="en-US" sz="1600" b="0" i="0" u="none" strike="noStrike" dirty="0">
                          <a:solidFill>
                            <a:srgbClr val="000000"/>
                          </a:solidFill>
                          <a:effectLst/>
                          <a:latin typeface="標楷體" panose="03000509000000000000" pitchFamily="65" charset="-120"/>
                          <a:ea typeface="標楷體" panose="03000509000000000000" pitchFamily="65" charset="-120"/>
                        </a:rPr>
                        <a:t> </a:t>
                      </a:r>
                      <a:r>
                        <a:rPr lang="en-US" altLang="zh-TW" sz="1600" b="0" i="0" u="none" strike="noStrike" dirty="0">
                          <a:solidFill>
                            <a:srgbClr val="000000"/>
                          </a:solidFill>
                          <a:effectLst/>
                          <a:latin typeface="標楷體" panose="03000509000000000000" pitchFamily="65" charset="-120"/>
                          <a:ea typeface="標楷體" panose="03000509000000000000" pitchFamily="65" charset="-120"/>
                        </a:rPr>
                        <a:t>532,574,141 </a:t>
                      </a:r>
                    </a:p>
                  </a:txBody>
                  <a:tcPr marL="7742" marR="7742" marT="77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TW" altLang="en-US" sz="1600" b="0" i="0" u="none" strike="noStrike" dirty="0">
                          <a:solidFill>
                            <a:srgbClr val="000000"/>
                          </a:solidFill>
                          <a:effectLst/>
                          <a:latin typeface="標楷體" panose="03000509000000000000" pitchFamily="65" charset="-120"/>
                          <a:ea typeface="標楷體" panose="03000509000000000000" pitchFamily="65" charset="-120"/>
                        </a:rPr>
                        <a:t> </a:t>
                      </a:r>
                      <a:r>
                        <a:rPr lang="en-US" altLang="zh-TW" sz="1600" b="0" i="0" u="none" strike="noStrike" dirty="0">
                          <a:solidFill>
                            <a:srgbClr val="000000"/>
                          </a:solidFill>
                          <a:effectLst/>
                          <a:latin typeface="標楷體" panose="03000509000000000000" pitchFamily="65" charset="-120"/>
                          <a:ea typeface="標楷體" panose="03000509000000000000" pitchFamily="65" charset="-120"/>
                        </a:rPr>
                        <a:t>536,962,630 </a:t>
                      </a:r>
                    </a:p>
                  </a:txBody>
                  <a:tcPr marL="7742" marR="7742" marT="77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zh-TW" sz="1600" b="0" i="0" u="none" strike="noStrike" dirty="0">
                          <a:solidFill>
                            <a:srgbClr val="000000"/>
                          </a:solidFill>
                          <a:effectLst/>
                          <a:latin typeface="標楷體" panose="03000509000000000000" pitchFamily="65" charset="-120"/>
                          <a:ea typeface="標楷體" panose="03000509000000000000" pitchFamily="65" charset="-120"/>
                        </a:rPr>
                        <a:t>(4,388,489)</a:t>
                      </a:r>
                    </a:p>
                  </a:txBody>
                  <a:tcPr marL="7742" marR="7742" marT="77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TW" altLang="en-US" sz="1300" b="0" i="0" u="none" strike="noStrike">
                          <a:solidFill>
                            <a:srgbClr val="000000"/>
                          </a:solidFill>
                          <a:effectLst/>
                          <a:latin typeface="標楷體" panose="03000509000000000000" pitchFamily="65" charset="-120"/>
                          <a:ea typeface="標楷體" panose="03000509000000000000" pitchFamily="65" charset="-120"/>
                        </a:rPr>
                        <a:t>自籌收入</a:t>
                      </a:r>
                      <a:r>
                        <a:rPr lang="en-US" altLang="zh-TW" sz="1300" b="0" i="0" u="none" strike="noStrike">
                          <a:solidFill>
                            <a:srgbClr val="000000"/>
                          </a:solidFill>
                          <a:effectLst/>
                          <a:latin typeface="標楷體" panose="03000509000000000000" pitchFamily="65" charset="-120"/>
                          <a:ea typeface="標楷體" panose="03000509000000000000" pitchFamily="65" charset="-120"/>
                        </a:rPr>
                        <a:t>9,003</a:t>
                      </a:r>
                      <a:r>
                        <a:rPr lang="zh-TW" altLang="en-US" sz="1300" b="0" i="0" u="none" strike="noStrike">
                          <a:solidFill>
                            <a:srgbClr val="000000"/>
                          </a:solidFill>
                          <a:effectLst/>
                          <a:latin typeface="標楷體" panose="03000509000000000000" pitchFamily="65" charset="-120"/>
                          <a:ea typeface="標楷體" panose="03000509000000000000" pitchFamily="65" charset="-120"/>
                        </a:rPr>
                        <a:t>萬元，約佔總收入</a:t>
                      </a:r>
                      <a:r>
                        <a:rPr lang="en-US" altLang="zh-TW" sz="1300" b="0" i="0" u="none" strike="noStrike">
                          <a:solidFill>
                            <a:srgbClr val="000000"/>
                          </a:solidFill>
                          <a:effectLst/>
                          <a:latin typeface="標楷體" panose="03000509000000000000" pitchFamily="65" charset="-120"/>
                          <a:ea typeface="標楷體" panose="03000509000000000000" pitchFamily="65" charset="-120"/>
                        </a:rPr>
                        <a:t>16.9%</a:t>
                      </a:r>
                      <a:r>
                        <a:rPr lang="zh-TW" altLang="en-US" sz="1300" b="0" i="0" u="none" strike="noStrike">
                          <a:solidFill>
                            <a:srgbClr val="000000"/>
                          </a:solidFill>
                          <a:effectLst/>
                          <a:latin typeface="標楷體" panose="03000509000000000000" pitchFamily="65" charset="-120"/>
                          <a:ea typeface="標楷體" panose="03000509000000000000" pitchFamily="65" charset="-120"/>
                        </a:rPr>
                        <a:t>，教育部補助收入佔</a:t>
                      </a:r>
                      <a:r>
                        <a:rPr lang="en-US" altLang="zh-TW" sz="1300" b="0" i="0" u="none" strike="noStrike">
                          <a:solidFill>
                            <a:srgbClr val="000000"/>
                          </a:solidFill>
                          <a:effectLst/>
                          <a:latin typeface="標楷體" panose="03000509000000000000" pitchFamily="65" charset="-120"/>
                          <a:ea typeface="標楷體" panose="03000509000000000000" pitchFamily="65" charset="-120"/>
                        </a:rPr>
                        <a:t>83.1%</a:t>
                      </a:r>
                    </a:p>
                  </a:txBody>
                  <a:tcPr marL="7742" marR="7742" marT="77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52980223"/>
                  </a:ext>
                </a:extLst>
              </a:tr>
              <a:tr h="671977">
                <a:tc>
                  <a:txBody>
                    <a:bodyPr/>
                    <a:lstStyle/>
                    <a:p>
                      <a:pPr algn="ctr" fontAlgn="ctr"/>
                      <a:r>
                        <a:rPr lang="en-US" altLang="zh-TW" sz="1600" b="0" i="0" u="none" strike="noStrike">
                          <a:solidFill>
                            <a:srgbClr val="000000"/>
                          </a:solidFill>
                          <a:effectLst/>
                          <a:latin typeface="標楷體" panose="03000509000000000000" pitchFamily="65" charset="-120"/>
                          <a:ea typeface="標楷體" panose="03000509000000000000" pitchFamily="65" charset="-120"/>
                        </a:rPr>
                        <a:t>106</a:t>
                      </a:r>
                    </a:p>
                  </a:txBody>
                  <a:tcPr marL="7742" marR="7742" marT="77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TW" altLang="en-US" sz="1600" b="0" i="0" u="none" strike="noStrike">
                          <a:solidFill>
                            <a:srgbClr val="000000"/>
                          </a:solidFill>
                          <a:effectLst/>
                          <a:latin typeface="標楷體" panose="03000509000000000000" pitchFamily="65" charset="-120"/>
                          <a:ea typeface="標楷體" panose="03000509000000000000" pitchFamily="65" charset="-120"/>
                        </a:rPr>
                        <a:t> </a:t>
                      </a:r>
                      <a:r>
                        <a:rPr lang="en-US" altLang="zh-TW" sz="1600" b="0" i="0" u="none" strike="noStrike">
                          <a:solidFill>
                            <a:srgbClr val="000000"/>
                          </a:solidFill>
                          <a:effectLst/>
                          <a:latin typeface="標楷體" panose="03000509000000000000" pitchFamily="65" charset="-120"/>
                          <a:ea typeface="標楷體" panose="03000509000000000000" pitchFamily="65" charset="-120"/>
                        </a:rPr>
                        <a:t>566,992,884 </a:t>
                      </a:r>
                    </a:p>
                  </a:txBody>
                  <a:tcPr marL="7742" marR="7742" marT="77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TW" altLang="en-US" sz="1600" b="0" i="0" u="none" strike="noStrike" dirty="0">
                          <a:solidFill>
                            <a:srgbClr val="000000"/>
                          </a:solidFill>
                          <a:effectLst/>
                          <a:latin typeface="標楷體" panose="03000509000000000000" pitchFamily="65" charset="-120"/>
                          <a:ea typeface="標楷體" panose="03000509000000000000" pitchFamily="65" charset="-120"/>
                        </a:rPr>
                        <a:t> </a:t>
                      </a:r>
                      <a:r>
                        <a:rPr lang="en-US" altLang="zh-TW" sz="1600" b="0" i="0" u="none" strike="noStrike" dirty="0">
                          <a:solidFill>
                            <a:srgbClr val="000000"/>
                          </a:solidFill>
                          <a:effectLst/>
                          <a:latin typeface="標楷體" panose="03000509000000000000" pitchFamily="65" charset="-120"/>
                          <a:ea typeface="標楷體" panose="03000509000000000000" pitchFamily="65" charset="-120"/>
                        </a:rPr>
                        <a:t>569,433,094 </a:t>
                      </a:r>
                    </a:p>
                  </a:txBody>
                  <a:tcPr marL="7742" marR="7742" marT="77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zh-TW" sz="1600" b="0" i="0" u="none" strike="noStrike" dirty="0">
                          <a:solidFill>
                            <a:srgbClr val="000000"/>
                          </a:solidFill>
                          <a:effectLst/>
                          <a:latin typeface="標楷體" panose="03000509000000000000" pitchFamily="65" charset="-120"/>
                          <a:ea typeface="標楷體" panose="03000509000000000000" pitchFamily="65" charset="-120"/>
                        </a:rPr>
                        <a:t>(2,440,210)</a:t>
                      </a:r>
                    </a:p>
                  </a:txBody>
                  <a:tcPr marL="7742" marR="7742" marT="77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TW" altLang="en-US" sz="1300" b="0" i="0" u="none" strike="noStrike">
                          <a:solidFill>
                            <a:srgbClr val="000000"/>
                          </a:solidFill>
                          <a:effectLst/>
                          <a:latin typeface="標楷體" panose="03000509000000000000" pitchFamily="65" charset="-120"/>
                          <a:ea typeface="標楷體" panose="03000509000000000000" pitchFamily="65" charset="-120"/>
                        </a:rPr>
                        <a:t>自籌收入</a:t>
                      </a:r>
                      <a:r>
                        <a:rPr lang="en-US" altLang="zh-TW" sz="1300" b="0" i="0" u="none" strike="noStrike">
                          <a:solidFill>
                            <a:srgbClr val="000000"/>
                          </a:solidFill>
                          <a:effectLst/>
                          <a:latin typeface="標楷體" panose="03000509000000000000" pitchFamily="65" charset="-120"/>
                          <a:ea typeface="標楷體" panose="03000509000000000000" pitchFamily="65" charset="-120"/>
                        </a:rPr>
                        <a:t>1</a:t>
                      </a:r>
                      <a:r>
                        <a:rPr lang="zh-TW" altLang="en-US" sz="1300" b="0" i="0" u="none" strike="noStrike">
                          <a:solidFill>
                            <a:srgbClr val="000000"/>
                          </a:solidFill>
                          <a:effectLst/>
                          <a:latin typeface="標楷體" panose="03000509000000000000" pitchFamily="65" charset="-120"/>
                          <a:ea typeface="標楷體" panose="03000509000000000000" pitchFamily="65" charset="-120"/>
                        </a:rPr>
                        <a:t>億</a:t>
                      </a:r>
                      <a:r>
                        <a:rPr lang="en-US" altLang="zh-TW" sz="1300" b="0" i="0" u="none" strike="noStrike">
                          <a:solidFill>
                            <a:srgbClr val="000000"/>
                          </a:solidFill>
                          <a:effectLst/>
                          <a:latin typeface="標楷體" panose="03000509000000000000" pitchFamily="65" charset="-120"/>
                          <a:ea typeface="標楷體" panose="03000509000000000000" pitchFamily="65" charset="-120"/>
                        </a:rPr>
                        <a:t>826</a:t>
                      </a:r>
                      <a:r>
                        <a:rPr lang="zh-TW" altLang="en-US" sz="1300" b="0" i="0" u="none" strike="noStrike">
                          <a:solidFill>
                            <a:srgbClr val="000000"/>
                          </a:solidFill>
                          <a:effectLst/>
                          <a:latin typeface="標楷體" panose="03000509000000000000" pitchFamily="65" charset="-120"/>
                          <a:ea typeface="標楷體" panose="03000509000000000000" pitchFamily="65" charset="-120"/>
                        </a:rPr>
                        <a:t>萬元，約佔總收入</a:t>
                      </a:r>
                      <a:r>
                        <a:rPr lang="en-US" altLang="zh-TW" sz="1300" b="0" i="0" u="none" strike="noStrike">
                          <a:solidFill>
                            <a:srgbClr val="000000"/>
                          </a:solidFill>
                          <a:effectLst/>
                          <a:latin typeface="標楷體" panose="03000509000000000000" pitchFamily="65" charset="-120"/>
                          <a:ea typeface="標楷體" panose="03000509000000000000" pitchFamily="65" charset="-120"/>
                        </a:rPr>
                        <a:t>19.1%</a:t>
                      </a:r>
                      <a:r>
                        <a:rPr lang="zh-TW" altLang="en-US" sz="1300" b="0" i="0" u="none" strike="noStrike">
                          <a:solidFill>
                            <a:srgbClr val="000000"/>
                          </a:solidFill>
                          <a:effectLst/>
                          <a:latin typeface="標楷體" panose="03000509000000000000" pitchFamily="65" charset="-120"/>
                          <a:ea typeface="標楷體" panose="03000509000000000000" pitchFamily="65" charset="-120"/>
                        </a:rPr>
                        <a:t>，教育部補助收入佔</a:t>
                      </a:r>
                      <a:r>
                        <a:rPr lang="en-US" altLang="zh-TW" sz="1300" b="0" i="0" u="none" strike="noStrike">
                          <a:solidFill>
                            <a:srgbClr val="000000"/>
                          </a:solidFill>
                          <a:effectLst/>
                          <a:latin typeface="標楷體" panose="03000509000000000000" pitchFamily="65" charset="-120"/>
                          <a:ea typeface="標楷體" panose="03000509000000000000" pitchFamily="65" charset="-120"/>
                        </a:rPr>
                        <a:t>80.9%</a:t>
                      </a:r>
                    </a:p>
                  </a:txBody>
                  <a:tcPr marL="7742" marR="7742" marT="77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43381507"/>
                  </a:ext>
                </a:extLst>
              </a:tr>
              <a:tr h="671977">
                <a:tc>
                  <a:txBody>
                    <a:bodyPr/>
                    <a:lstStyle/>
                    <a:p>
                      <a:pPr algn="ctr" fontAlgn="ctr"/>
                      <a:r>
                        <a:rPr lang="en-US" altLang="zh-TW" sz="1600" b="0" i="0" u="none" strike="noStrike">
                          <a:solidFill>
                            <a:srgbClr val="000000"/>
                          </a:solidFill>
                          <a:effectLst/>
                          <a:latin typeface="標楷體" panose="03000509000000000000" pitchFamily="65" charset="-120"/>
                          <a:ea typeface="標楷體" panose="03000509000000000000" pitchFamily="65" charset="-120"/>
                        </a:rPr>
                        <a:t>107</a:t>
                      </a:r>
                    </a:p>
                  </a:txBody>
                  <a:tcPr marL="7742" marR="7742" marT="77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TW" altLang="en-US" sz="1600" b="0" i="0" u="none" strike="noStrike">
                          <a:solidFill>
                            <a:srgbClr val="000000"/>
                          </a:solidFill>
                          <a:effectLst/>
                          <a:latin typeface="標楷體" panose="03000509000000000000" pitchFamily="65" charset="-120"/>
                          <a:ea typeface="標楷體" panose="03000509000000000000" pitchFamily="65" charset="-120"/>
                        </a:rPr>
                        <a:t> </a:t>
                      </a:r>
                      <a:r>
                        <a:rPr lang="en-US" altLang="zh-TW" sz="1600" b="0" i="0" u="none" strike="noStrike">
                          <a:solidFill>
                            <a:srgbClr val="000000"/>
                          </a:solidFill>
                          <a:effectLst/>
                          <a:latin typeface="標楷體" panose="03000509000000000000" pitchFamily="65" charset="-120"/>
                          <a:ea typeface="標楷體" panose="03000509000000000000" pitchFamily="65" charset="-120"/>
                        </a:rPr>
                        <a:t>557,589,787 </a:t>
                      </a:r>
                    </a:p>
                  </a:txBody>
                  <a:tcPr marL="7742" marR="7742" marT="77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TW" altLang="en-US" sz="1600" b="0" i="0" u="none" strike="noStrike" dirty="0">
                          <a:solidFill>
                            <a:srgbClr val="000000"/>
                          </a:solidFill>
                          <a:effectLst/>
                          <a:latin typeface="標楷體" panose="03000509000000000000" pitchFamily="65" charset="-120"/>
                          <a:ea typeface="標楷體" panose="03000509000000000000" pitchFamily="65" charset="-120"/>
                        </a:rPr>
                        <a:t> </a:t>
                      </a:r>
                      <a:r>
                        <a:rPr lang="en-US" altLang="zh-TW" sz="1600" b="0" i="0" u="none" strike="noStrike" dirty="0">
                          <a:solidFill>
                            <a:srgbClr val="000000"/>
                          </a:solidFill>
                          <a:effectLst/>
                          <a:latin typeface="標楷體" panose="03000509000000000000" pitchFamily="65" charset="-120"/>
                          <a:ea typeface="標楷體" panose="03000509000000000000" pitchFamily="65" charset="-120"/>
                        </a:rPr>
                        <a:t>557,485,699 </a:t>
                      </a:r>
                    </a:p>
                  </a:txBody>
                  <a:tcPr marL="7742" marR="7742" marT="77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zh-TW" altLang="en-US" sz="1600" b="0" i="0" u="none" strike="noStrike" dirty="0">
                          <a:solidFill>
                            <a:srgbClr val="000000"/>
                          </a:solidFill>
                          <a:effectLst/>
                          <a:latin typeface="標楷體" panose="03000509000000000000" pitchFamily="65" charset="-120"/>
                          <a:ea typeface="標楷體" panose="03000509000000000000" pitchFamily="65" charset="-120"/>
                        </a:rPr>
                        <a:t>  </a:t>
                      </a:r>
                      <a:r>
                        <a:rPr lang="en-US" altLang="zh-TW" sz="1600" b="0" i="0" u="none" strike="noStrike" dirty="0" smtClean="0">
                          <a:solidFill>
                            <a:srgbClr val="000000"/>
                          </a:solidFill>
                          <a:effectLst/>
                          <a:latin typeface="標楷體" panose="03000509000000000000" pitchFamily="65" charset="-120"/>
                          <a:ea typeface="標楷體" panose="03000509000000000000" pitchFamily="65" charset="-120"/>
                        </a:rPr>
                        <a:t>104,088 </a:t>
                      </a:r>
                      <a:endParaRPr lang="en-US" altLang="zh-TW" sz="1600" b="0" i="0" u="none" strike="noStrike" dirty="0">
                        <a:solidFill>
                          <a:srgbClr val="000000"/>
                        </a:solidFill>
                        <a:effectLst/>
                        <a:latin typeface="標楷體" panose="03000509000000000000" pitchFamily="65" charset="-120"/>
                        <a:ea typeface="標楷體" panose="03000509000000000000" pitchFamily="65" charset="-120"/>
                      </a:endParaRPr>
                    </a:p>
                  </a:txBody>
                  <a:tcPr marL="7742" marR="7742" marT="77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TW" altLang="en-US" sz="1300" b="0" i="0" u="none" strike="noStrike">
                          <a:solidFill>
                            <a:srgbClr val="000000"/>
                          </a:solidFill>
                          <a:effectLst/>
                          <a:latin typeface="標楷體" panose="03000509000000000000" pitchFamily="65" charset="-120"/>
                          <a:ea typeface="標楷體" panose="03000509000000000000" pitchFamily="65" charset="-120"/>
                        </a:rPr>
                        <a:t>自籌收入</a:t>
                      </a:r>
                      <a:r>
                        <a:rPr lang="en-US" altLang="zh-TW" sz="1300" b="0" i="0" u="none" strike="noStrike">
                          <a:solidFill>
                            <a:srgbClr val="000000"/>
                          </a:solidFill>
                          <a:effectLst/>
                          <a:latin typeface="標楷體" panose="03000509000000000000" pitchFamily="65" charset="-120"/>
                          <a:ea typeface="標楷體" panose="03000509000000000000" pitchFamily="65" charset="-120"/>
                        </a:rPr>
                        <a:t>1</a:t>
                      </a:r>
                      <a:r>
                        <a:rPr lang="zh-TW" altLang="en-US" sz="1300" b="0" i="0" u="none" strike="noStrike">
                          <a:solidFill>
                            <a:srgbClr val="000000"/>
                          </a:solidFill>
                          <a:effectLst/>
                          <a:latin typeface="標楷體" panose="03000509000000000000" pitchFamily="65" charset="-120"/>
                          <a:ea typeface="標楷體" panose="03000509000000000000" pitchFamily="65" charset="-120"/>
                        </a:rPr>
                        <a:t>億</a:t>
                      </a:r>
                      <a:r>
                        <a:rPr lang="en-US" altLang="zh-TW" sz="1300" b="0" i="0" u="none" strike="noStrike">
                          <a:solidFill>
                            <a:srgbClr val="000000"/>
                          </a:solidFill>
                          <a:effectLst/>
                          <a:latin typeface="標楷體" panose="03000509000000000000" pitchFamily="65" charset="-120"/>
                          <a:ea typeface="標楷體" panose="03000509000000000000" pitchFamily="65" charset="-120"/>
                        </a:rPr>
                        <a:t>80</a:t>
                      </a:r>
                      <a:r>
                        <a:rPr lang="zh-TW" altLang="en-US" sz="1300" b="0" i="0" u="none" strike="noStrike">
                          <a:solidFill>
                            <a:srgbClr val="000000"/>
                          </a:solidFill>
                          <a:effectLst/>
                          <a:latin typeface="標楷體" panose="03000509000000000000" pitchFamily="65" charset="-120"/>
                          <a:ea typeface="標楷體" panose="03000509000000000000" pitchFamily="65" charset="-120"/>
                        </a:rPr>
                        <a:t>萬元，約佔總收入</a:t>
                      </a:r>
                      <a:r>
                        <a:rPr lang="en-US" altLang="zh-TW" sz="1300" b="0" i="0" u="none" strike="noStrike">
                          <a:solidFill>
                            <a:srgbClr val="000000"/>
                          </a:solidFill>
                          <a:effectLst/>
                          <a:latin typeface="標楷體" panose="03000509000000000000" pitchFamily="65" charset="-120"/>
                          <a:ea typeface="標楷體" panose="03000509000000000000" pitchFamily="65" charset="-120"/>
                        </a:rPr>
                        <a:t>18.1%</a:t>
                      </a:r>
                      <a:r>
                        <a:rPr lang="zh-TW" altLang="en-US" sz="1300" b="0" i="0" u="none" strike="noStrike">
                          <a:solidFill>
                            <a:srgbClr val="000000"/>
                          </a:solidFill>
                          <a:effectLst/>
                          <a:latin typeface="標楷體" panose="03000509000000000000" pitchFamily="65" charset="-120"/>
                          <a:ea typeface="標楷體" panose="03000509000000000000" pitchFamily="65" charset="-120"/>
                        </a:rPr>
                        <a:t>，教育部補助收入佔</a:t>
                      </a:r>
                      <a:r>
                        <a:rPr lang="en-US" altLang="zh-TW" sz="1300" b="0" i="0" u="none" strike="noStrike">
                          <a:solidFill>
                            <a:srgbClr val="000000"/>
                          </a:solidFill>
                          <a:effectLst/>
                          <a:latin typeface="標楷體" panose="03000509000000000000" pitchFamily="65" charset="-120"/>
                          <a:ea typeface="標楷體" panose="03000509000000000000" pitchFamily="65" charset="-120"/>
                        </a:rPr>
                        <a:t>81.9%</a:t>
                      </a:r>
                    </a:p>
                  </a:txBody>
                  <a:tcPr marL="7742" marR="7742" marT="77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64200189"/>
                  </a:ext>
                </a:extLst>
              </a:tr>
              <a:tr h="671977">
                <a:tc>
                  <a:txBody>
                    <a:bodyPr/>
                    <a:lstStyle/>
                    <a:p>
                      <a:pPr algn="ctr" fontAlgn="ctr"/>
                      <a:r>
                        <a:rPr lang="en-US" altLang="zh-TW" sz="1600" b="0" i="0" u="none" strike="noStrike">
                          <a:solidFill>
                            <a:srgbClr val="000000"/>
                          </a:solidFill>
                          <a:effectLst/>
                          <a:latin typeface="標楷體" panose="03000509000000000000" pitchFamily="65" charset="-120"/>
                          <a:ea typeface="標楷體" panose="03000509000000000000" pitchFamily="65" charset="-120"/>
                        </a:rPr>
                        <a:t>108</a:t>
                      </a:r>
                    </a:p>
                  </a:txBody>
                  <a:tcPr marL="7742" marR="7742" marT="77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TW" altLang="en-US" sz="1600" b="0" i="0" u="none" strike="noStrike">
                          <a:solidFill>
                            <a:srgbClr val="000000"/>
                          </a:solidFill>
                          <a:effectLst/>
                          <a:latin typeface="標楷體" panose="03000509000000000000" pitchFamily="65" charset="-120"/>
                          <a:ea typeface="標楷體" panose="03000509000000000000" pitchFamily="65" charset="-120"/>
                        </a:rPr>
                        <a:t> </a:t>
                      </a:r>
                      <a:r>
                        <a:rPr lang="en-US" altLang="zh-TW" sz="1600" b="0" i="0" u="none" strike="noStrike">
                          <a:solidFill>
                            <a:srgbClr val="000000"/>
                          </a:solidFill>
                          <a:effectLst/>
                          <a:latin typeface="標楷體" panose="03000509000000000000" pitchFamily="65" charset="-120"/>
                          <a:ea typeface="標楷體" panose="03000509000000000000" pitchFamily="65" charset="-120"/>
                        </a:rPr>
                        <a:t>546,383,730 </a:t>
                      </a:r>
                    </a:p>
                  </a:txBody>
                  <a:tcPr marL="7742" marR="7742" marT="77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TW" altLang="en-US" sz="1600" b="0" i="0" u="none" strike="noStrike" dirty="0">
                          <a:solidFill>
                            <a:srgbClr val="000000"/>
                          </a:solidFill>
                          <a:effectLst/>
                          <a:latin typeface="標楷體" panose="03000509000000000000" pitchFamily="65" charset="-120"/>
                          <a:ea typeface="標楷體" panose="03000509000000000000" pitchFamily="65" charset="-120"/>
                        </a:rPr>
                        <a:t> </a:t>
                      </a:r>
                      <a:r>
                        <a:rPr lang="en-US" altLang="zh-TW" sz="1600" b="0" i="0" u="none" strike="noStrike" dirty="0">
                          <a:solidFill>
                            <a:srgbClr val="000000"/>
                          </a:solidFill>
                          <a:effectLst/>
                          <a:latin typeface="標楷體" panose="03000509000000000000" pitchFamily="65" charset="-120"/>
                          <a:ea typeface="標楷體" panose="03000509000000000000" pitchFamily="65" charset="-120"/>
                        </a:rPr>
                        <a:t>545,267,752 </a:t>
                      </a:r>
                    </a:p>
                  </a:txBody>
                  <a:tcPr marL="7742" marR="7742" marT="77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zh-TW" altLang="en-US" sz="1600" b="0" i="0" u="none" strike="noStrike" dirty="0">
                          <a:solidFill>
                            <a:srgbClr val="000000"/>
                          </a:solidFill>
                          <a:effectLst/>
                          <a:latin typeface="標楷體" panose="03000509000000000000" pitchFamily="65" charset="-120"/>
                          <a:ea typeface="標楷體" panose="03000509000000000000" pitchFamily="65" charset="-120"/>
                        </a:rPr>
                        <a:t>  </a:t>
                      </a:r>
                      <a:r>
                        <a:rPr lang="en-US" altLang="zh-TW" sz="1600" b="0" i="0" u="none" strike="noStrike" dirty="0">
                          <a:solidFill>
                            <a:srgbClr val="000000"/>
                          </a:solidFill>
                          <a:effectLst/>
                          <a:latin typeface="標楷體" panose="03000509000000000000" pitchFamily="65" charset="-120"/>
                          <a:ea typeface="標楷體" panose="03000509000000000000" pitchFamily="65" charset="-120"/>
                        </a:rPr>
                        <a:t>1,115,978 </a:t>
                      </a:r>
                    </a:p>
                  </a:txBody>
                  <a:tcPr marL="7742" marR="7742" marT="77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TW" altLang="en-US" sz="1300" b="0" i="0" u="none" strike="noStrike" dirty="0">
                          <a:solidFill>
                            <a:srgbClr val="000000"/>
                          </a:solidFill>
                          <a:effectLst/>
                          <a:latin typeface="標楷體" panose="03000509000000000000" pitchFamily="65" charset="-120"/>
                          <a:ea typeface="標楷體" panose="03000509000000000000" pitchFamily="65" charset="-120"/>
                        </a:rPr>
                        <a:t>自籌收入</a:t>
                      </a:r>
                      <a:r>
                        <a:rPr lang="en-US" altLang="zh-TW" sz="1300" b="0" i="0" u="none" strike="noStrike" dirty="0">
                          <a:solidFill>
                            <a:srgbClr val="000000"/>
                          </a:solidFill>
                          <a:effectLst/>
                          <a:latin typeface="標楷體" panose="03000509000000000000" pitchFamily="65" charset="-120"/>
                          <a:ea typeface="標楷體" panose="03000509000000000000" pitchFamily="65" charset="-120"/>
                        </a:rPr>
                        <a:t>9,171</a:t>
                      </a:r>
                      <a:r>
                        <a:rPr lang="zh-TW" altLang="en-US" sz="1300" b="0" i="0" u="none" strike="noStrike" dirty="0">
                          <a:solidFill>
                            <a:srgbClr val="000000"/>
                          </a:solidFill>
                          <a:effectLst/>
                          <a:latin typeface="標楷體" panose="03000509000000000000" pitchFamily="65" charset="-120"/>
                          <a:ea typeface="標楷體" panose="03000509000000000000" pitchFamily="65" charset="-120"/>
                        </a:rPr>
                        <a:t>萬元，約佔總收入</a:t>
                      </a:r>
                      <a:r>
                        <a:rPr lang="en-US" altLang="zh-TW" sz="1300" b="0" i="0" u="none" strike="noStrike" dirty="0">
                          <a:solidFill>
                            <a:srgbClr val="000000"/>
                          </a:solidFill>
                          <a:effectLst/>
                          <a:latin typeface="標楷體" panose="03000509000000000000" pitchFamily="65" charset="-120"/>
                          <a:ea typeface="標楷體" panose="03000509000000000000" pitchFamily="65" charset="-120"/>
                        </a:rPr>
                        <a:t>16.8%</a:t>
                      </a:r>
                      <a:r>
                        <a:rPr lang="zh-TW" altLang="en-US" sz="1300" b="0" i="0" u="none" strike="noStrike" dirty="0">
                          <a:solidFill>
                            <a:srgbClr val="000000"/>
                          </a:solidFill>
                          <a:effectLst/>
                          <a:latin typeface="標楷體" panose="03000509000000000000" pitchFamily="65" charset="-120"/>
                          <a:ea typeface="標楷體" panose="03000509000000000000" pitchFamily="65" charset="-120"/>
                        </a:rPr>
                        <a:t>，教育部補助收入佔</a:t>
                      </a:r>
                      <a:r>
                        <a:rPr lang="en-US" altLang="zh-TW" sz="1300" b="0" i="0" u="none" strike="noStrike" dirty="0">
                          <a:solidFill>
                            <a:srgbClr val="000000"/>
                          </a:solidFill>
                          <a:effectLst/>
                          <a:latin typeface="標楷體" panose="03000509000000000000" pitchFamily="65" charset="-120"/>
                          <a:ea typeface="標楷體" panose="03000509000000000000" pitchFamily="65" charset="-120"/>
                        </a:rPr>
                        <a:t>83.2%</a:t>
                      </a:r>
                    </a:p>
                  </a:txBody>
                  <a:tcPr marL="7742" marR="7742" marT="77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21039048"/>
                  </a:ext>
                </a:extLst>
              </a:tr>
              <a:tr h="671977">
                <a:tc>
                  <a:txBody>
                    <a:bodyPr/>
                    <a:lstStyle/>
                    <a:p>
                      <a:pPr algn="ctr" fontAlgn="ctr"/>
                      <a:r>
                        <a:rPr lang="en-US" altLang="zh-TW" sz="1600" b="0" i="0" u="none" strike="noStrike">
                          <a:solidFill>
                            <a:srgbClr val="000000"/>
                          </a:solidFill>
                          <a:effectLst/>
                          <a:latin typeface="標楷體" panose="03000509000000000000" pitchFamily="65" charset="-120"/>
                          <a:ea typeface="標楷體" panose="03000509000000000000" pitchFamily="65" charset="-120"/>
                        </a:rPr>
                        <a:t>109</a:t>
                      </a:r>
                    </a:p>
                  </a:txBody>
                  <a:tcPr marL="7742" marR="7742" marT="77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TW" altLang="en-US" sz="1600" b="0" i="0" u="none" strike="noStrike">
                          <a:solidFill>
                            <a:srgbClr val="000000"/>
                          </a:solidFill>
                          <a:effectLst/>
                          <a:latin typeface="標楷體" panose="03000509000000000000" pitchFamily="65" charset="-120"/>
                          <a:ea typeface="標楷體" panose="03000509000000000000" pitchFamily="65" charset="-120"/>
                        </a:rPr>
                        <a:t> </a:t>
                      </a:r>
                      <a:r>
                        <a:rPr lang="en-US" altLang="zh-TW" sz="1600" b="0" i="0" u="none" strike="noStrike">
                          <a:solidFill>
                            <a:srgbClr val="000000"/>
                          </a:solidFill>
                          <a:effectLst/>
                          <a:latin typeface="標楷體" panose="03000509000000000000" pitchFamily="65" charset="-120"/>
                          <a:ea typeface="標楷體" panose="03000509000000000000" pitchFamily="65" charset="-120"/>
                        </a:rPr>
                        <a:t>593,184,716 </a:t>
                      </a:r>
                    </a:p>
                  </a:txBody>
                  <a:tcPr marL="7742" marR="7742" marT="77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TW" altLang="en-US" sz="1600" b="0" i="0" u="none" strike="noStrike" dirty="0">
                          <a:solidFill>
                            <a:srgbClr val="000000"/>
                          </a:solidFill>
                          <a:effectLst/>
                          <a:latin typeface="標楷體" panose="03000509000000000000" pitchFamily="65" charset="-120"/>
                          <a:ea typeface="標楷體" panose="03000509000000000000" pitchFamily="65" charset="-120"/>
                        </a:rPr>
                        <a:t> </a:t>
                      </a:r>
                      <a:r>
                        <a:rPr lang="en-US" altLang="zh-TW" sz="1600" b="0" i="0" u="none" strike="noStrike" dirty="0">
                          <a:solidFill>
                            <a:srgbClr val="000000"/>
                          </a:solidFill>
                          <a:effectLst/>
                          <a:latin typeface="標楷體" panose="03000509000000000000" pitchFamily="65" charset="-120"/>
                          <a:ea typeface="標楷體" panose="03000509000000000000" pitchFamily="65" charset="-120"/>
                        </a:rPr>
                        <a:t>592,681,614 </a:t>
                      </a:r>
                    </a:p>
                  </a:txBody>
                  <a:tcPr marL="7742" marR="7742" marT="77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zh-TW" altLang="en-US" sz="1600" b="0" i="0" u="none" strike="noStrike" dirty="0">
                          <a:solidFill>
                            <a:srgbClr val="000000"/>
                          </a:solidFill>
                          <a:effectLst/>
                          <a:latin typeface="標楷體" panose="03000509000000000000" pitchFamily="65" charset="-120"/>
                          <a:ea typeface="標楷體" panose="03000509000000000000" pitchFamily="65" charset="-120"/>
                        </a:rPr>
                        <a:t>    </a:t>
                      </a:r>
                      <a:r>
                        <a:rPr lang="en-US" altLang="zh-TW" sz="1600" b="0" i="0" u="none" strike="noStrike" dirty="0">
                          <a:solidFill>
                            <a:srgbClr val="000000"/>
                          </a:solidFill>
                          <a:effectLst/>
                          <a:latin typeface="標楷體" panose="03000509000000000000" pitchFamily="65" charset="-120"/>
                          <a:ea typeface="標楷體" panose="03000509000000000000" pitchFamily="65" charset="-120"/>
                        </a:rPr>
                        <a:t>503,102 </a:t>
                      </a:r>
                    </a:p>
                  </a:txBody>
                  <a:tcPr marL="7742" marR="7742" marT="77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TW" altLang="en-US" sz="1300" b="0" i="0" u="none" strike="noStrike" dirty="0">
                          <a:solidFill>
                            <a:srgbClr val="000000"/>
                          </a:solidFill>
                          <a:effectLst/>
                          <a:latin typeface="標楷體" panose="03000509000000000000" pitchFamily="65" charset="-120"/>
                          <a:ea typeface="標楷體" panose="03000509000000000000" pitchFamily="65" charset="-120"/>
                        </a:rPr>
                        <a:t>自籌收入</a:t>
                      </a:r>
                      <a:r>
                        <a:rPr lang="en-US" altLang="zh-TW" sz="1300" b="0" i="0" u="none" strike="noStrike" dirty="0">
                          <a:solidFill>
                            <a:srgbClr val="000000"/>
                          </a:solidFill>
                          <a:effectLst/>
                          <a:latin typeface="標楷體" panose="03000509000000000000" pitchFamily="65" charset="-120"/>
                          <a:ea typeface="標楷體" panose="03000509000000000000" pitchFamily="65" charset="-120"/>
                        </a:rPr>
                        <a:t>8,365</a:t>
                      </a:r>
                      <a:r>
                        <a:rPr lang="zh-TW" altLang="en-US" sz="1300" b="0" i="0" u="none" strike="noStrike" dirty="0">
                          <a:solidFill>
                            <a:srgbClr val="000000"/>
                          </a:solidFill>
                          <a:effectLst/>
                          <a:latin typeface="標楷體" panose="03000509000000000000" pitchFamily="65" charset="-120"/>
                          <a:ea typeface="標楷體" panose="03000509000000000000" pitchFamily="65" charset="-120"/>
                        </a:rPr>
                        <a:t>萬元，約佔總收入</a:t>
                      </a:r>
                      <a:r>
                        <a:rPr lang="en-US" altLang="zh-TW" sz="1300" b="0" i="0" u="none" strike="noStrike" dirty="0">
                          <a:solidFill>
                            <a:srgbClr val="000000"/>
                          </a:solidFill>
                          <a:effectLst/>
                          <a:latin typeface="標楷體" panose="03000509000000000000" pitchFamily="65" charset="-120"/>
                          <a:ea typeface="標楷體" panose="03000509000000000000" pitchFamily="65" charset="-120"/>
                        </a:rPr>
                        <a:t>14.1%</a:t>
                      </a:r>
                      <a:r>
                        <a:rPr lang="zh-TW" altLang="en-US" sz="1300" b="0" i="0" u="none" strike="noStrike" dirty="0">
                          <a:solidFill>
                            <a:srgbClr val="000000"/>
                          </a:solidFill>
                          <a:effectLst/>
                          <a:latin typeface="標楷體" panose="03000509000000000000" pitchFamily="65" charset="-120"/>
                          <a:ea typeface="標楷體" panose="03000509000000000000" pitchFamily="65" charset="-120"/>
                        </a:rPr>
                        <a:t>，教育部補助收入佔</a:t>
                      </a:r>
                      <a:r>
                        <a:rPr lang="en-US" altLang="zh-TW" sz="1300" b="0" i="0" u="none" strike="noStrike" dirty="0">
                          <a:solidFill>
                            <a:srgbClr val="000000"/>
                          </a:solidFill>
                          <a:effectLst/>
                          <a:latin typeface="標楷體" panose="03000509000000000000" pitchFamily="65" charset="-120"/>
                          <a:ea typeface="標楷體" panose="03000509000000000000" pitchFamily="65" charset="-120"/>
                        </a:rPr>
                        <a:t>85.9%</a:t>
                      </a:r>
                    </a:p>
                  </a:txBody>
                  <a:tcPr marL="7742" marR="7742" marT="77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28787201"/>
                  </a:ext>
                </a:extLst>
              </a:tr>
            </a:tbl>
          </a:graphicData>
        </a:graphic>
      </p:graphicFrame>
    </p:spTree>
    <p:extLst>
      <p:ext uri="{BB962C8B-B14F-4D97-AF65-F5344CB8AC3E}">
        <p14:creationId xmlns:p14="http://schemas.microsoft.com/office/powerpoint/2010/main" val="64531448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838200" y="907728"/>
            <a:ext cx="10765536" cy="6103732"/>
          </a:xfrm>
        </p:spPr>
        <p:txBody>
          <a:bodyPr>
            <a:noAutofit/>
          </a:bodyPr>
          <a:lstStyle/>
          <a:p>
            <a:pPr>
              <a:buFont typeface="Wingdings" panose="05000000000000000000" pitchFamily="2" charset="2"/>
              <a:buChar char="l"/>
            </a:pPr>
            <a:r>
              <a:rPr lang="zh-TW" altLang="en-US" sz="3200" b="1" u="sng" dirty="0">
                <a:solidFill>
                  <a:srgbClr val="FF0000"/>
                </a:solidFill>
                <a:latin typeface="標楷體" panose="03000509000000000000" pitchFamily="65" charset="-120"/>
                <a:ea typeface="標楷體" panose="03000509000000000000" pitchFamily="65" charset="-120"/>
                <a:cs typeface="Arial Unicode MS" panose="020B0604020202020204" pitchFamily="34" charset="-120"/>
              </a:rPr>
              <a:t>不得支用</a:t>
            </a:r>
            <a:r>
              <a:rPr lang="zh-TW" altLang="en-US" sz="2600" dirty="0">
                <a:latin typeface="標楷體" panose="03000509000000000000" pitchFamily="65" charset="-120"/>
                <a:ea typeface="標楷體" panose="03000509000000000000" pitchFamily="65" charset="-120"/>
                <a:cs typeface="Arial Unicode MS" panose="020B0604020202020204" pitchFamily="34" charset="-120"/>
              </a:rPr>
              <a:t>於下列項目：</a:t>
            </a:r>
            <a:endParaRPr lang="en-US" altLang="zh-TW" sz="2600" dirty="0">
              <a:latin typeface="標楷體" panose="03000509000000000000" pitchFamily="65" charset="-120"/>
              <a:ea typeface="標楷體" panose="03000509000000000000" pitchFamily="65" charset="-120"/>
              <a:cs typeface="Arial Unicode MS" panose="020B0604020202020204" pitchFamily="34" charset="-120"/>
            </a:endParaRPr>
          </a:p>
          <a:p>
            <a:pPr marL="850392" lvl="1" indent="-457200">
              <a:buFont typeface="+mj-lt"/>
              <a:buAutoNum type="arabicPeriod"/>
            </a:pPr>
            <a:endParaRPr lang="en-US" altLang="zh-TW" sz="2600" dirty="0" smtClean="0">
              <a:latin typeface="標楷體" panose="03000509000000000000" pitchFamily="65" charset="-120"/>
              <a:ea typeface="標楷體" panose="03000509000000000000" pitchFamily="65" charset="-120"/>
              <a:cs typeface="Arial Unicode MS" panose="020B0604020202020204" pitchFamily="34" charset="-120"/>
            </a:endParaRPr>
          </a:p>
          <a:p>
            <a:pPr marL="850392" lvl="1" indent="-457200">
              <a:buFont typeface="+mj-lt"/>
              <a:buAutoNum type="arabicPeriod"/>
            </a:pPr>
            <a:r>
              <a:rPr lang="zh-TW" altLang="en-US" sz="2600" dirty="0" smtClean="0">
                <a:latin typeface="標楷體" panose="03000509000000000000" pitchFamily="65" charset="-120"/>
                <a:ea typeface="標楷體" panose="03000509000000000000" pitchFamily="65" charset="-120"/>
                <a:cs typeface="Arial Unicode MS" panose="020B0604020202020204" pitchFamily="34" charset="-120"/>
              </a:rPr>
              <a:t>經常</a:t>
            </a:r>
            <a:r>
              <a:rPr lang="zh-TW" altLang="en-US" sz="2600" dirty="0">
                <a:latin typeface="標楷體" panose="03000509000000000000" pitchFamily="65" charset="-120"/>
                <a:ea typeface="標楷體" panose="03000509000000000000" pitchFamily="65" charset="-120"/>
                <a:cs typeface="Arial Unicode MS" panose="020B0604020202020204" pitchFamily="34" charset="-120"/>
              </a:rPr>
              <a:t>性維運性質之修繕經費、新建校舍工程建築、建築貸款利息補助及附屬機構。 </a:t>
            </a:r>
            <a:endParaRPr lang="en-US" altLang="zh-TW" sz="2600" dirty="0">
              <a:latin typeface="標楷體" panose="03000509000000000000" pitchFamily="65" charset="-120"/>
              <a:ea typeface="標楷體" panose="03000509000000000000" pitchFamily="65" charset="-120"/>
              <a:cs typeface="Arial Unicode MS" panose="020B0604020202020204" pitchFamily="34" charset="-120"/>
            </a:endParaRPr>
          </a:p>
          <a:p>
            <a:pPr marL="850392" lvl="1" indent="-457200">
              <a:buFont typeface="+mj-lt"/>
              <a:buAutoNum type="arabicPeriod"/>
            </a:pPr>
            <a:r>
              <a:rPr lang="en-US" altLang="zh-TW" sz="2600" dirty="0">
                <a:latin typeface="標楷體" panose="03000509000000000000" pitchFamily="65" charset="-120"/>
                <a:ea typeface="標楷體" panose="03000509000000000000" pitchFamily="65" charset="-120"/>
                <a:cs typeface="Arial Unicode MS" panose="020B0604020202020204" pitchFamily="34" charset="-120"/>
              </a:rPr>
              <a:t> </a:t>
            </a:r>
            <a:r>
              <a:rPr lang="zh-TW" altLang="en-US" sz="2600" dirty="0">
                <a:latin typeface="標楷體" panose="03000509000000000000" pitchFamily="65" charset="-120"/>
                <a:ea typeface="標楷體" panose="03000509000000000000" pitchFamily="65" charset="-120"/>
                <a:cs typeface="Arial Unicode MS" panose="020B0604020202020204" pitchFamily="34" charset="-120"/>
              </a:rPr>
              <a:t>一般行政事務性設施</a:t>
            </a:r>
            <a:r>
              <a:rPr lang="en-US" altLang="zh-TW" sz="2600" dirty="0">
                <a:latin typeface="標楷體" panose="03000509000000000000" pitchFamily="65" charset="-120"/>
                <a:ea typeface="標楷體" panose="03000509000000000000" pitchFamily="65" charset="-120"/>
                <a:cs typeface="Arial Unicode MS" panose="020B0604020202020204" pitchFamily="34" charset="-120"/>
              </a:rPr>
              <a:t>(</a:t>
            </a:r>
            <a:r>
              <a:rPr lang="zh-TW" altLang="en-US" sz="2600" dirty="0">
                <a:latin typeface="標楷體" panose="03000509000000000000" pitchFamily="65" charset="-120"/>
                <a:ea typeface="標楷體" panose="03000509000000000000" pitchFamily="65" charset="-120"/>
                <a:cs typeface="Arial Unicode MS" panose="020B0604020202020204" pitchFamily="34" charset="-120"/>
              </a:rPr>
              <a:t>如書櫃、辦公桌椅、冰箱、沙發、茶几、咖啡機等</a:t>
            </a:r>
            <a:r>
              <a:rPr lang="en-US" altLang="zh-TW" sz="2600" dirty="0">
                <a:latin typeface="標楷體" panose="03000509000000000000" pitchFamily="65" charset="-120"/>
                <a:ea typeface="標楷體" panose="03000509000000000000" pitchFamily="65" charset="-120"/>
                <a:cs typeface="Arial Unicode MS" panose="020B0604020202020204" pitchFamily="34" charset="-120"/>
              </a:rPr>
              <a:t>)</a:t>
            </a:r>
            <a:r>
              <a:rPr lang="zh-TW" altLang="en-US" sz="2600" dirty="0">
                <a:latin typeface="標楷體" panose="03000509000000000000" pitchFamily="65" charset="-120"/>
                <a:ea typeface="標楷體" panose="03000509000000000000" pitchFamily="65" charset="-120"/>
                <a:cs typeface="Arial Unicode MS" panose="020B0604020202020204" pitchFamily="34" charset="-120"/>
              </a:rPr>
              <a:t>。 </a:t>
            </a:r>
            <a:r>
              <a:rPr lang="zh-TW" altLang="en-US" sz="2600" b="1" u="sng" dirty="0">
                <a:solidFill>
                  <a:srgbClr val="0000FF"/>
                </a:solidFill>
                <a:latin typeface="標楷體" panose="03000509000000000000" pitchFamily="65" charset="-120"/>
                <a:ea typeface="標楷體" panose="03000509000000000000" pitchFamily="65" charset="-120"/>
                <a:cs typeface="Arial Unicode MS" panose="020B0604020202020204" pitchFamily="34" charset="-120"/>
              </a:rPr>
              <a:t>但用以提升學生學習品質之教室、空間修繕，不在此限</a:t>
            </a:r>
            <a:r>
              <a:rPr lang="zh-TW" altLang="en-US" sz="2600" dirty="0">
                <a:latin typeface="標楷體" panose="03000509000000000000" pitchFamily="65" charset="-120"/>
                <a:ea typeface="標楷體" panose="03000509000000000000" pitchFamily="65" charset="-120"/>
                <a:cs typeface="Arial Unicode MS" panose="020B0604020202020204" pitchFamily="34" charset="-120"/>
              </a:rPr>
              <a:t>。</a:t>
            </a:r>
            <a:r>
              <a:rPr lang="zh-TW" altLang="en-US" sz="2600" u="sng"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Arial Unicode MS" panose="020B0604020202020204" pitchFamily="34" charset="-120"/>
              </a:rPr>
              <a:t> </a:t>
            </a:r>
            <a:endParaRPr lang="en-US" altLang="zh-TW" sz="2600" u="sng"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Arial Unicode MS" panose="020B0604020202020204" pitchFamily="34" charset="-120"/>
            </a:endParaRPr>
          </a:p>
          <a:p>
            <a:pPr marL="850392" lvl="1" indent="-457200">
              <a:buFont typeface="+mj-lt"/>
              <a:buAutoNum type="arabicPeriod"/>
            </a:pPr>
            <a:r>
              <a:rPr lang="zh-TW" altLang="en-US" sz="2600" dirty="0">
                <a:latin typeface="標楷體" panose="03000509000000000000" pitchFamily="65" charset="-120"/>
                <a:ea typeface="標楷體" panose="03000509000000000000" pitchFamily="65" charset="-120"/>
                <a:cs typeface="Arial Unicode MS" panose="020B0604020202020204" pitchFamily="34" charset="-120"/>
              </a:rPr>
              <a:t>附屬機構、分部、分校及園區之土地取得及建築設施所需費用。 </a:t>
            </a:r>
            <a:endParaRPr lang="en-US" altLang="zh-TW" sz="2600" dirty="0">
              <a:latin typeface="標楷體" panose="03000509000000000000" pitchFamily="65" charset="-120"/>
              <a:ea typeface="標楷體" panose="03000509000000000000" pitchFamily="65" charset="-120"/>
              <a:cs typeface="Arial Unicode MS" panose="020B0604020202020204" pitchFamily="34" charset="-120"/>
            </a:endParaRPr>
          </a:p>
          <a:p>
            <a:pPr marL="850392" lvl="1" indent="-457200">
              <a:buFont typeface="+mj-lt"/>
              <a:buAutoNum type="arabicPeriod"/>
            </a:pPr>
            <a:r>
              <a:rPr lang="zh-TW" altLang="en-US" sz="2600" dirty="0">
                <a:latin typeface="標楷體" panose="03000509000000000000" pitchFamily="65" charset="-120"/>
                <a:ea typeface="標楷體" panose="03000509000000000000" pitchFamily="65" charset="-120"/>
                <a:cs typeface="Arial Unicode MS" panose="020B0604020202020204" pitchFamily="34" charset="-120"/>
              </a:rPr>
              <a:t>原已獲行政院或本部核定建築工程，並承諾由學校校務基金支應者。 </a:t>
            </a:r>
            <a:endParaRPr lang="en-US" altLang="zh-TW" sz="2600" dirty="0">
              <a:latin typeface="標楷體" panose="03000509000000000000" pitchFamily="65" charset="-120"/>
              <a:ea typeface="標楷體" panose="03000509000000000000" pitchFamily="65" charset="-120"/>
              <a:cs typeface="Arial Unicode MS" panose="020B0604020202020204" pitchFamily="34" charset="-120"/>
            </a:endParaRPr>
          </a:p>
          <a:p>
            <a:pPr marL="850392" lvl="1" indent="-457200">
              <a:buFont typeface="+mj-lt"/>
              <a:buAutoNum type="arabicPeriod"/>
            </a:pPr>
            <a:r>
              <a:rPr lang="zh-TW" altLang="en-US" sz="2600" dirty="0">
                <a:latin typeface="標楷體" panose="03000509000000000000" pitchFamily="65" charset="-120"/>
                <a:ea typeface="標楷體" panose="03000509000000000000" pitchFamily="65" charset="-120"/>
                <a:cs typeface="Arial Unicode MS" panose="020B0604020202020204" pitchFamily="34" charset="-120"/>
              </a:rPr>
              <a:t>建築物耐震補強工程、新增工程之自償性建築設施、體育設施及餐廳。</a:t>
            </a:r>
            <a:endParaRPr lang="en-US" altLang="zh-TW" sz="2600" dirty="0">
              <a:latin typeface="標楷體" panose="03000509000000000000" pitchFamily="65" charset="-120"/>
              <a:ea typeface="標楷體" panose="03000509000000000000" pitchFamily="65" charset="-120"/>
              <a:cs typeface="Arial Unicode MS" panose="020B0604020202020204" pitchFamily="34" charset="-120"/>
            </a:endParaRPr>
          </a:p>
          <a:p>
            <a:pPr marL="850392" lvl="1" indent="-457200">
              <a:buFont typeface="+mj-lt"/>
              <a:buAutoNum type="arabicPeriod"/>
            </a:pPr>
            <a:r>
              <a:rPr lang="zh-TW" altLang="en-US" sz="2600" dirty="0">
                <a:latin typeface="標楷體" panose="03000509000000000000" pitchFamily="65" charset="-120"/>
                <a:ea typeface="標楷體" panose="03000509000000000000" pitchFamily="65" charset="-120"/>
                <a:cs typeface="Arial Unicode MS" panose="020B0604020202020204" pitchFamily="34" charset="-120"/>
              </a:rPr>
              <a:t>本計畫之主持費用、學校管理費（包括水電費、電話費、燃料費及一般行政 事務設備之維護費用）及內部場地費。</a:t>
            </a:r>
            <a:r>
              <a:rPr lang="zh-TW" altLang="en-US" sz="2600" b="1" u="sng" dirty="0">
                <a:solidFill>
                  <a:srgbClr val="0000FF"/>
                </a:solidFill>
                <a:latin typeface="標楷體" panose="03000509000000000000" pitchFamily="65" charset="-120"/>
                <a:ea typeface="標楷體" panose="03000509000000000000" pitchFamily="65" charset="-120"/>
                <a:cs typeface="Arial Unicode MS" panose="020B0604020202020204" pitchFamily="34" charset="-120"/>
              </a:rPr>
              <a:t>但內部場地有對外收費，且供辦理計畫使用者，不在此限</a:t>
            </a:r>
            <a:r>
              <a:rPr lang="zh-TW" altLang="en-US" sz="2600" b="1" dirty="0">
                <a:latin typeface="標楷體" panose="03000509000000000000" pitchFamily="65" charset="-120"/>
                <a:ea typeface="標楷體" panose="03000509000000000000" pitchFamily="65" charset="-120"/>
                <a:cs typeface="Arial Unicode MS" panose="020B0604020202020204" pitchFamily="34" charset="-120"/>
              </a:rPr>
              <a:t>。 </a:t>
            </a:r>
            <a:endParaRPr lang="en-US" altLang="zh-TW" sz="2600" b="1" dirty="0">
              <a:latin typeface="標楷體" panose="03000509000000000000" pitchFamily="65" charset="-120"/>
              <a:ea typeface="標楷體" panose="03000509000000000000" pitchFamily="65" charset="-120"/>
              <a:cs typeface="Arial Unicode MS" panose="020B0604020202020204" pitchFamily="34" charset="-120"/>
            </a:endParaRPr>
          </a:p>
        </p:txBody>
      </p:sp>
      <p:sp>
        <p:nvSpPr>
          <p:cNvPr id="4" name="文字方塊 3"/>
          <p:cNvSpPr txBox="1"/>
          <p:nvPr/>
        </p:nvSpPr>
        <p:spPr>
          <a:xfrm>
            <a:off x="376535" y="1065078"/>
            <a:ext cx="461665" cy="2804614"/>
          </a:xfrm>
          <a:prstGeom prst="rect">
            <a:avLst/>
          </a:prstGeom>
          <a:solidFill>
            <a:schemeClr val="accent6">
              <a:lumMod val="40000"/>
              <a:lumOff val="60000"/>
            </a:schemeClr>
          </a:solidFill>
        </p:spPr>
        <p:txBody>
          <a:bodyPr vert="eaVert" wrap="none" rtlCol="0">
            <a:spAutoFit/>
          </a:bodyPr>
          <a:lstStyle/>
          <a:p>
            <a:r>
              <a:rPr lang="zh-TW" altLang="en-US" b="1" dirty="0">
                <a:latin typeface="標楷體" panose="03000509000000000000" pitchFamily="65" charset="-120"/>
                <a:ea typeface="標楷體" panose="03000509000000000000" pitchFamily="65" charset="-120"/>
                <a:cs typeface="Arial Unicode MS" panose="020B0604020202020204" pitchFamily="34" charset="-120"/>
              </a:rPr>
              <a:t>計畫經費編列及分配原則</a:t>
            </a:r>
            <a:r>
              <a:rPr lang="zh-TW" altLang="en-US" b="1" dirty="0" smtClean="0">
                <a:latin typeface="標楷體" panose="03000509000000000000" pitchFamily="65" charset="-120"/>
                <a:ea typeface="標楷體" panose="03000509000000000000" pitchFamily="65" charset="-120"/>
                <a:cs typeface="Arial Unicode MS" panose="020B0604020202020204" pitchFamily="34" charset="-120"/>
              </a:rPr>
              <a:t>：</a:t>
            </a:r>
            <a:endParaRPr lang="en-US" altLang="zh-TW" b="1" dirty="0">
              <a:latin typeface="標楷體" panose="03000509000000000000" pitchFamily="65" charset="-120"/>
              <a:ea typeface="標楷體" panose="03000509000000000000" pitchFamily="65" charset="-120"/>
              <a:cs typeface="Arial Unicode MS" panose="020B0604020202020204" pitchFamily="34" charset="-120"/>
            </a:endParaRPr>
          </a:p>
        </p:txBody>
      </p:sp>
      <p:pic>
        <p:nvPicPr>
          <p:cNvPr id="5" name="圖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31" y="63328"/>
            <a:ext cx="3218814" cy="844400"/>
          </a:xfrm>
          <a:prstGeom prst="rect">
            <a:avLst/>
          </a:prstGeom>
        </p:spPr>
      </p:pic>
    </p:spTree>
    <p:extLst>
      <p:ext uri="{BB962C8B-B14F-4D97-AF65-F5344CB8AC3E}">
        <p14:creationId xmlns:p14="http://schemas.microsoft.com/office/powerpoint/2010/main" val="145816260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838200" y="1044006"/>
            <a:ext cx="10515600" cy="5521386"/>
          </a:xfrm>
        </p:spPr>
        <p:txBody>
          <a:bodyPr>
            <a:noAutofit/>
          </a:bodyPr>
          <a:lstStyle/>
          <a:p>
            <a:pPr marL="357188" lvl="1" indent="-265113">
              <a:buFont typeface="Wingdings" panose="05000000000000000000" pitchFamily="2" charset="2"/>
              <a:buChar char="l"/>
            </a:pPr>
            <a:r>
              <a:rPr lang="zh-TW" altLang="en-US" sz="3200" b="1" u="sng" dirty="0">
                <a:solidFill>
                  <a:srgbClr val="FF0000"/>
                </a:solidFill>
                <a:latin typeface="標楷體" panose="03000509000000000000" pitchFamily="65" charset="-120"/>
                <a:ea typeface="標楷體" panose="03000509000000000000" pitchFamily="65" charset="-120"/>
                <a:cs typeface="Arial Unicode MS" panose="020B0604020202020204" pitchFamily="34" charset="-120"/>
              </a:rPr>
              <a:t>不得支用</a:t>
            </a:r>
            <a:r>
              <a:rPr lang="zh-TW" altLang="en-US" sz="2600" dirty="0">
                <a:latin typeface="標楷體" panose="03000509000000000000" pitchFamily="65" charset="-120"/>
                <a:ea typeface="標楷體" panose="03000509000000000000" pitchFamily="65" charset="-120"/>
                <a:cs typeface="Arial Unicode MS" panose="020B0604020202020204" pitchFamily="34" charset="-120"/>
              </a:rPr>
              <a:t>於下列項目：</a:t>
            </a:r>
            <a:endParaRPr lang="en-US" altLang="zh-TW" sz="2600" dirty="0">
              <a:latin typeface="標楷體" panose="03000509000000000000" pitchFamily="65" charset="-120"/>
              <a:ea typeface="標楷體" panose="03000509000000000000" pitchFamily="65" charset="-120"/>
              <a:cs typeface="Arial Unicode MS" panose="020B0604020202020204" pitchFamily="34" charset="-120"/>
            </a:endParaRPr>
          </a:p>
          <a:p>
            <a:pPr marL="393192" lvl="1" indent="0">
              <a:buNone/>
            </a:pPr>
            <a:endParaRPr lang="en-US" altLang="zh-TW" sz="2600" dirty="0" smtClean="0">
              <a:latin typeface="標楷體" panose="03000509000000000000" pitchFamily="65" charset="-120"/>
              <a:ea typeface="標楷體" panose="03000509000000000000" pitchFamily="65" charset="-120"/>
              <a:cs typeface="Arial Unicode MS" panose="020B0604020202020204" pitchFamily="34" charset="-120"/>
            </a:endParaRPr>
          </a:p>
          <a:p>
            <a:pPr marL="850392" lvl="1" indent="-457200">
              <a:buFont typeface="+mj-lt"/>
              <a:buAutoNum type="arabicPeriod" startAt="7"/>
            </a:pPr>
            <a:r>
              <a:rPr lang="zh-TW" altLang="en-US" sz="2600" dirty="0" smtClean="0">
                <a:latin typeface="標楷體" panose="03000509000000000000" pitchFamily="65" charset="-120"/>
                <a:ea typeface="標楷體" panose="03000509000000000000" pitchFamily="65" charset="-120"/>
                <a:cs typeface="Arial Unicode MS" panose="020B0604020202020204" pitchFamily="34" charset="-120"/>
              </a:rPr>
              <a:t>教育部</a:t>
            </a:r>
            <a:r>
              <a:rPr lang="zh-TW" altLang="en-US" sz="2600" dirty="0">
                <a:latin typeface="標楷體" panose="03000509000000000000" pitchFamily="65" charset="-120"/>
                <a:ea typeface="標楷體" panose="03000509000000000000" pitchFamily="65" charset="-120"/>
                <a:cs typeface="Arial Unicode MS" panose="020B0604020202020204" pitchFamily="34" charset="-120"/>
              </a:rPr>
              <a:t>補助各機關人員之出席費、稿費、審查費、工作費、引言人費、諮詢費及加班費。</a:t>
            </a:r>
            <a:r>
              <a:rPr lang="zh-TW" altLang="en-US" sz="2600" b="1" u="sng" dirty="0">
                <a:solidFill>
                  <a:srgbClr val="0000FF"/>
                </a:solidFill>
                <a:latin typeface="標楷體" panose="03000509000000000000" pitchFamily="65" charset="-120"/>
                <a:ea typeface="標楷體" panose="03000509000000000000" pitchFamily="65" charset="-120"/>
                <a:cs typeface="Arial Unicode MS" panose="020B0604020202020204" pitchFamily="34" charset="-120"/>
              </a:rPr>
              <a:t>但出席費、稿費、審查費屬研究性質者，由學校訂定相關規範及支用原則後，得依教育部補助及委辦經費核撥結報作業要點之計畫彈性經費支用規定辦理</a:t>
            </a:r>
            <a:r>
              <a:rPr lang="zh-TW" altLang="en-US" sz="2600" b="1" dirty="0">
                <a:latin typeface="標楷體" panose="03000509000000000000" pitchFamily="65" charset="-120"/>
                <a:ea typeface="標楷體" panose="03000509000000000000" pitchFamily="65" charset="-120"/>
                <a:cs typeface="Arial Unicode MS" panose="020B0604020202020204" pitchFamily="34" charset="-120"/>
              </a:rPr>
              <a:t>。</a:t>
            </a:r>
            <a:r>
              <a:rPr lang="zh-TW" altLang="en-US" sz="2600" b="1" u="sng" dirty="0">
                <a:latin typeface="標楷體" panose="03000509000000000000" pitchFamily="65" charset="-120"/>
                <a:ea typeface="標楷體" panose="03000509000000000000" pitchFamily="65" charset="-120"/>
                <a:cs typeface="Arial Unicode MS" panose="020B0604020202020204" pitchFamily="34" charset="-120"/>
              </a:rPr>
              <a:t> </a:t>
            </a:r>
            <a:endParaRPr lang="en-US" altLang="zh-TW" sz="2600" b="1" u="sng" dirty="0" smtClean="0">
              <a:latin typeface="標楷體" panose="03000509000000000000" pitchFamily="65" charset="-120"/>
              <a:ea typeface="標楷體" panose="03000509000000000000" pitchFamily="65" charset="-120"/>
              <a:cs typeface="Arial Unicode MS" panose="020B0604020202020204" pitchFamily="34" charset="-120"/>
            </a:endParaRPr>
          </a:p>
          <a:p>
            <a:pPr marL="850392" lvl="1" indent="-457200">
              <a:buFont typeface="+mj-lt"/>
              <a:buAutoNum type="arabicPeriod" startAt="7"/>
            </a:pPr>
            <a:endParaRPr lang="en-US" altLang="zh-TW" sz="2600" b="1" u="sng" dirty="0">
              <a:latin typeface="標楷體" panose="03000509000000000000" pitchFamily="65" charset="-120"/>
              <a:ea typeface="標楷體" panose="03000509000000000000" pitchFamily="65" charset="-120"/>
              <a:cs typeface="Arial Unicode MS" panose="020B0604020202020204" pitchFamily="34" charset="-120"/>
            </a:endParaRPr>
          </a:p>
          <a:p>
            <a:pPr marL="850392" lvl="1" indent="-457200">
              <a:buFont typeface="+mj-lt"/>
              <a:buAutoNum type="arabicPeriod" startAt="7"/>
            </a:pPr>
            <a:r>
              <a:rPr lang="zh-TW" altLang="en-US" sz="2600" dirty="0">
                <a:latin typeface="標楷體" panose="03000509000000000000" pitchFamily="65" charset="-120"/>
                <a:ea typeface="標楷體" panose="03000509000000000000" pitchFamily="65" charset="-120"/>
                <a:cs typeface="Arial Unicode MS" panose="020B0604020202020204" pitchFamily="34" charset="-120"/>
              </a:rPr>
              <a:t>學校於招生</a:t>
            </a:r>
            <a:r>
              <a:rPr lang="en-US" altLang="zh-TW" sz="2600" dirty="0">
                <a:latin typeface="標楷體" panose="03000509000000000000" pitchFamily="65" charset="-120"/>
                <a:ea typeface="標楷體" panose="03000509000000000000" pitchFamily="65" charset="-120"/>
                <a:cs typeface="Arial Unicode MS" panose="020B0604020202020204" pitchFamily="34" charset="-120"/>
              </a:rPr>
              <a:t>(</a:t>
            </a:r>
            <a:r>
              <a:rPr lang="zh-TW" altLang="en-US" sz="2600" dirty="0">
                <a:latin typeface="標楷體" panose="03000509000000000000" pitchFamily="65" charset="-120"/>
                <a:ea typeface="標楷體" panose="03000509000000000000" pitchFamily="65" charset="-120"/>
                <a:cs typeface="Arial Unicode MS" panose="020B0604020202020204" pitchFamily="34" charset="-120"/>
              </a:rPr>
              <a:t>包括國內及境外學生</a:t>
            </a:r>
            <a:r>
              <a:rPr lang="en-US" altLang="zh-TW" sz="2600" dirty="0">
                <a:latin typeface="標楷體" panose="03000509000000000000" pitchFamily="65" charset="-120"/>
                <a:ea typeface="標楷體" panose="03000509000000000000" pitchFamily="65" charset="-120"/>
                <a:cs typeface="Arial Unicode MS" panose="020B0604020202020204" pitchFamily="34" charset="-120"/>
              </a:rPr>
              <a:t>)</a:t>
            </a:r>
            <a:r>
              <a:rPr lang="zh-TW" altLang="en-US" sz="2600" dirty="0">
                <a:latin typeface="標楷體" panose="03000509000000000000" pitchFamily="65" charset="-120"/>
                <a:ea typeface="標楷體" panose="03000509000000000000" pitchFamily="65" charset="-120"/>
                <a:cs typeface="Arial Unicode MS" panose="020B0604020202020204" pitchFamily="34" charset="-120"/>
              </a:rPr>
              <a:t>時所提供入學之各項公費或獎助學金</a:t>
            </a:r>
            <a:r>
              <a:rPr lang="zh-TW" altLang="en-US" sz="2600" dirty="0" smtClean="0">
                <a:latin typeface="標楷體" panose="03000509000000000000" pitchFamily="65" charset="-120"/>
                <a:ea typeface="標楷體" panose="03000509000000000000" pitchFamily="65" charset="-120"/>
                <a:cs typeface="Arial Unicode MS" panose="020B0604020202020204" pitchFamily="34" charset="-120"/>
              </a:rPr>
              <a:t>。</a:t>
            </a:r>
            <a:endParaRPr lang="en-US" altLang="zh-TW" sz="2600" dirty="0" smtClean="0">
              <a:latin typeface="標楷體" panose="03000509000000000000" pitchFamily="65" charset="-120"/>
              <a:ea typeface="標楷體" panose="03000509000000000000" pitchFamily="65" charset="-120"/>
              <a:cs typeface="Arial Unicode MS" panose="020B0604020202020204" pitchFamily="34" charset="-120"/>
            </a:endParaRPr>
          </a:p>
          <a:p>
            <a:pPr marL="850392" lvl="1" indent="-457200">
              <a:buFont typeface="+mj-lt"/>
              <a:buAutoNum type="arabicPeriod" startAt="7"/>
            </a:pPr>
            <a:endParaRPr lang="en-US" altLang="zh-TW" sz="2600" dirty="0">
              <a:latin typeface="標楷體" panose="03000509000000000000" pitchFamily="65" charset="-120"/>
              <a:ea typeface="標楷體" panose="03000509000000000000" pitchFamily="65" charset="-120"/>
              <a:cs typeface="Arial Unicode MS" panose="020B0604020202020204" pitchFamily="34" charset="-120"/>
            </a:endParaRPr>
          </a:p>
          <a:p>
            <a:pPr marL="850392" lvl="1" indent="-457200">
              <a:buFont typeface="+mj-lt"/>
              <a:buAutoNum type="arabicPeriod" startAt="7"/>
            </a:pPr>
            <a:r>
              <a:rPr lang="zh-TW" altLang="en-US" sz="2600" dirty="0">
                <a:latin typeface="標楷體" panose="03000509000000000000" pitchFamily="65" charset="-120"/>
                <a:ea typeface="標楷體" panose="03000509000000000000" pitchFamily="65" charset="-120"/>
                <a:cs typeface="Arial Unicode MS" panose="020B0604020202020204" pitchFamily="34" charset="-120"/>
              </a:rPr>
              <a:t>學校以本</a:t>
            </a:r>
            <a:r>
              <a:rPr lang="zh-TW" altLang="en-US" sz="2600" dirty="0" smtClean="0">
                <a:latin typeface="標楷體" panose="03000509000000000000" pitchFamily="65" charset="-120"/>
                <a:ea typeface="標楷體" panose="03000509000000000000" pitchFamily="65" charset="-120"/>
                <a:cs typeface="Arial Unicode MS" panose="020B0604020202020204" pitchFamily="34" charset="-120"/>
              </a:rPr>
              <a:t>計畫</a:t>
            </a:r>
            <a:r>
              <a:rPr lang="zh-TW" altLang="en-US" sz="2600" dirty="0">
                <a:latin typeface="標楷體" panose="03000509000000000000" pitchFamily="65" charset="-120"/>
                <a:ea typeface="標楷體" panose="03000509000000000000" pitchFamily="65" charset="-120"/>
                <a:cs typeface="Arial Unicode MS" panose="020B0604020202020204" pitchFamily="34" charset="-120"/>
              </a:rPr>
              <a:t>經費支給特殊優秀教師及研究人員，其於教學、研究、服務</a:t>
            </a:r>
            <a:r>
              <a:rPr lang="zh-TW" altLang="en-US" sz="2600" dirty="0" smtClean="0">
                <a:latin typeface="標楷體" panose="03000509000000000000" pitchFamily="65" charset="-120"/>
                <a:ea typeface="標楷體" panose="03000509000000000000" pitchFamily="65" charset="-120"/>
                <a:cs typeface="Arial Unicode MS" panose="020B0604020202020204" pitchFamily="34" charset="-120"/>
              </a:rPr>
              <a:t>各面向</a:t>
            </a:r>
            <a:r>
              <a:rPr lang="zh-TW" altLang="en-US" sz="2600" dirty="0">
                <a:latin typeface="標楷體" panose="03000509000000000000" pitchFamily="65" charset="-120"/>
                <a:ea typeface="標楷體" panose="03000509000000000000" pitchFamily="65" charset="-120"/>
                <a:cs typeface="Arial Unicode MS" panose="020B0604020202020204" pitchFamily="34" charset="-120"/>
              </a:rPr>
              <a:t>之績效，經學校校內審核機制及組成審查委員會評估績效卓著者，得獲彈性薪資，</a:t>
            </a:r>
            <a:r>
              <a:rPr lang="zh-TW" altLang="en-US" sz="2600" b="1" u="sng" dirty="0">
                <a:solidFill>
                  <a:srgbClr val="FF0000"/>
                </a:solidFill>
                <a:latin typeface="標楷體" panose="03000509000000000000" pitchFamily="65" charset="-120"/>
                <a:ea typeface="標楷體" panose="03000509000000000000" pitchFamily="65" charset="-120"/>
                <a:cs typeface="Arial Unicode MS" panose="020B0604020202020204" pitchFamily="34" charset="-120"/>
              </a:rPr>
              <a:t>但不得以本計畫經費支給單篇研究論文之彈性薪資（包括獎勵金）</a:t>
            </a:r>
            <a:r>
              <a:rPr lang="zh-TW" altLang="en-US" sz="2600" dirty="0">
                <a:latin typeface="標楷體" panose="03000509000000000000" pitchFamily="65" charset="-120"/>
                <a:ea typeface="標楷體" panose="03000509000000000000" pitchFamily="65" charset="-120"/>
                <a:cs typeface="Arial Unicode MS" panose="020B0604020202020204" pitchFamily="34" charset="-120"/>
              </a:rPr>
              <a:t>。</a:t>
            </a:r>
            <a:endParaRPr lang="zh-TW" altLang="en-US" sz="2600" b="1" dirty="0">
              <a:latin typeface="標楷體" panose="03000509000000000000" pitchFamily="65" charset="-120"/>
              <a:ea typeface="標楷體" panose="03000509000000000000" pitchFamily="65" charset="-120"/>
              <a:cs typeface="Arial Unicode MS" panose="020B0604020202020204" pitchFamily="34" charset="-120"/>
            </a:endParaRPr>
          </a:p>
        </p:txBody>
      </p:sp>
      <p:sp>
        <p:nvSpPr>
          <p:cNvPr id="4" name="文字方塊 3"/>
          <p:cNvSpPr txBox="1"/>
          <p:nvPr/>
        </p:nvSpPr>
        <p:spPr>
          <a:xfrm>
            <a:off x="345758" y="1044006"/>
            <a:ext cx="492443" cy="3098226"/>
          </a:xfrm>
          <a:prstGeom prst="rect">
            <a:avLst/>
          </a:prstGeom>
          <a:solidFill>
            <a:schemeClr val="accent6">
              <a:lumMod val="40000"/>
              <a:lumOff val="60000"/>
            </a:schemeClr>
          </a:solidFill>
        </p:spPr>
        <p:txBody>
          <a:bodyPr vert="eaVert" wrap="square" rtlCol="0">
            <a:spAutoFit/>
          </a:bodyPr>
          <a:lstStyle/>
          <a:p>
            <a:r>
              <a:rPr lang="zh-TW" altLang="en-US" sz="2000" b="1" dirty="0">
                <a:latin typeface="標楷體" panose="03000509000000000000" pitchFamily="65" charset="-120"/>
                <a:ea typeface="標楷體" panose="03000509000000000000" pitchFamily="65" charset="-120"/>
                <a:cs typeface="Arial Unicode MS" panose="020B0604020202020204" pitchFamily="34" charset="-120"/>
              </a:rPr>
              <a:t>計畫經費編列及分配原則</a:t>
            </a:r>
            <a:r>
              <a:rPr lang="zh-TW" altLang="en-US" sz="2000" b="1" dirty="0" smtClean="0">
                <a:latin typeface="標楷體" panose="03000509000000000000" pitchFamily="65" charset="-120"/>
                <a:ea typeface="標楷體" panose="03000509000000000000" pitchFamily="65" charset="-120"/>
                <a:cs typeface="Arial Unicode MS" panose="020B0604020202020204" pitchFamily="34" charset="-120"/>
              </a:rPr>
              <a:t>：</a:t>
            </a:r>
            <a:endParaRPr lang="en-US" altLang="zh-TW" sz="2000" b="1" dirty="0">
              <a:latin typeface="標楷體" panose="03000509000000000000" pitchFamily="65" charset="-120"/>
              <a:ea typeface="標楷體" panose="03000509000000000000" pitchFamily="65" charset="-120"/>
              <a:cs typeface="Arial Unicode MS" panose="020B0604020202020204" pitchFamily="34" charset="-120"/>
            </a:endParaRPr>
          </a:p>
        </p:txBody>
      </p:sp>
      <p:pic>
        <p:nvPicPr>
          <p:cNvPr id="5" name="圖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30" y="63328"/>
            <a:ext cx="2721399" cy="713912"/>
          </a:xfrm>
          <a:prstGeom prst="rect">
            <a:avLst/>
          </a:prstGeom>
        </p:spPr>
      </p:pic>
    </p:spTree>
    <p:extLst>
      <p:ext uri="{BB962C8B-B14F-4D97-AF65-F5344CB8AC3E}">
        <p14:creationId xmlns:p14="http://schemas.microsoft.com/office/powerpoint/2010/main" val="400104732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838200" y="950976"/>
            <a:ext cx="10515600" cy="5577839"/>
          </a:xfrm>
        </p:spPr>
        <p:txBody>
          <a:bodyPr>
            <a:noAutofit/>
          </a:bodyPr>
          <a:lstStyle/>
          <a:p>
            <a:r>
              <a:rPr lang="zh-TW" altLang="en-US" sz="2600" dirty="0">
                <a:latin typeface="標楷體" panose="03000509000000000000" pitchFamily="65" charset="-120"/>
                <a:ea typeface="標楷體" panose="03000509000000000000" pitchFamily="65" charset="-120"/>
              </a:rPr>
              <a:t>學校依本計畫</a:t>
            </a:r>
            <a:r>
              <a:rPr lang="zh-TW" altLang="en-US" sz="2600" b="1" u="sng" dirty="0">
                <a:solidFill>
                  <a:srgbClr val="FF0000"/>
                </a:solidFill>
                <a:latin typeface="標楷體" panose="03000509000000000000" pitchFamily="65" charset="-120"/>
                <a:ea typeface="標楷體" panose="03000509000000000000" pitchFamily="65" charset="-120"/>
              </a:rPr>
              <a:t>邀請國外人士</a:t>
            </a:r>
            <a:r>
              <a:rPr lang="zh-TW" altLang="en-US" sz="2600" dirty="0">
                <a:latin typeface="標楷體" panose="03000509000000000000" pitchFamily="65" charset="-120"/>
                <a:ea typeface="標楷體" panose="03000509000000000000" pitchFamily="65" charset="-120"/>
              </a:rPr>
              <a:t>短期來臺時，其支給基準得依下列規定之一辦理： </a:t>
            </a:r>
            <a:endParaRPr lang="en-US" altLang="zh-TW" sz="2600" dirty="0">
              <a:latin typeface="標楷體" panose="03000509000000000000" pitchFamily="65" charset="-120"/>
              <a:ea typeface="標楷體" panose="03000509000000000000" pitchFamily="65" charset="-120"/>
            </a:endParaRPr>
          </a:p>
          <a:p>
            <a:pPr marL="624078" indent="-514350">
              <a:buFont typeface="+mj-lt"/>
              <a:buAutoNum type="arabicPeriod"/>
            </a:pPr>
            <a:r>
              <a:rPr lang="zh-TW" altLang="en-US" sz="2600" dirty="0">
                <a:latin typeface="標楷體" panose="03000509000000000000" pitchFamily="65" charset="-120"/>
                <a:ea typeface="標楷體" panose="03000509000000000000" pitchFamily="65" charset="-120"/>
              </a:rPr>
              <a:t>依行政院各機關聘請國外顧問、專家及學者來臺工作期間支付費用最高</a:t>
            </a:r>
            <a:r>
              <a:rPr lang="zh-TW" altLang="en-US" sz="2600" dirty="0" smtClean="0">
                <a:latin typeface="標楷體" panose="03000509000000000000" pitchFamily="65" charset="-120"/>
                <a:ea typeface="標楷體" panose="03000509000000000000" pitchFamily="65" charset="-120"/>
              </a:rPr>
              <a:t>標準表</a:t>
            </a:r>
            <a:r>
              <a:rPr lang="zh-TW" altLang="en-US" sz="2600" dirty="0">
                <a:latin typeface="標楷體" panose="03000509000000000000" pitchFamily="65" charset="-120"/>
                <a:ea typeface="標楷體" panose="03000509000000000000" pitchFamily="65" charset="-120"/>
              </a:rPr>
              <a:t>、科技部補助延攬客座科技人才作業要點等核支；</a:t>
            </a:r>
            <a:r>
              <a:rPr lang="zh-TW" altLang="en-US" sz="2600" b="1" u="sng" dirty="0">
                <a:solidFill>
                  <a:srgbClr val="0000FF"/>
                </a:solidFill>
                <a:latin typeface="標楷體" panose="03000509000000000000" pitchFamily="65" charset="-120"/>
                <a:ea typeface="標楷體" panose="03000509000000000000" pitchFamily="65" charset="-120"/>
              </a:rPr>
              <a:t>其報酬已包括酬金及</a:t>
            </a:r>
            <a:r>
              <a:rPr lang="zh-TW" altLang="en-US" sz="2600" b="1" u="sng" dirty="0" smtClean="0">
                <a:solidFill>
                  <a:srgbClr val="0000FF"/>
                </a:solidFill>
                <a:latin typeface="標楷體" panose="03000509000000000000" pitchFamily="65" charset="-120"/>
                <a:ea typeface="標楷體" panose="03000509000000000000" pitchFamily="65" charset="-120"/>
              </a:rPr>
              <a:t>生活費</a:t>
            </a:r>
            <a:r>
              <a:rPr lang="zh-TW" altLang="en-US" sz="2600" b="1" u="sng" dirty="0">
                <a:solidFill>
                  <a:srgbClr val="0000FF"/>
                </a:solidFill>
                <a:latin typeface="標楷體" panose="03000509000000000000" pitchFamily="65" charset="-120"/>
                <a:ea typeface="標楷體" panose="03000509000000000000" pitchFamily="65" charset="-120"/>
              </a:rPr>
              <a:t>者</a:t>
            </a:r>
            <a:r>
              <a:rPr lang="zh-TW" altLang="en-US" sz="2600" dirty="0">
                <a:latin typeface="標楷體" panose="03000509000000000000" pitchFamily="65" charset="-120"/>
                <a:ea typeface="標楷體" panose="03000509000000000000" pitchFamily="65" charset="-120"/>
              </a:rPr>
              <a:t>，</a:t>
            </a:r>
            <a:r>
              <a:rPr lang="zh-TW" altLang="en-US" sz="2600" b="1" dirty="0">
                <a:solidFill>
                  <a:srgbClr val="FF0000"/>
                </a:solidFill>
                <a:latin typeface="標楷體" panose="03000509000000000000" pitchFamily="65" charset="-120"/>
                <a:ea typeface="標楷體" panose="03000509000000000000" pitchFamily="65" charset="-120"/>
              </a:rPr>
              <a:t>不得</a:t>
            </a:r>
            <a:r>
              <a:rPr lang="zh-TW" altLang="en-US" sz="2600" dirty="0">
                <a:latin typeface="標楷體" panose="03000509000000000000" pitchFamily="65" charset="-120"/>
                <a:ea typeface="標楷體" panose="03000509000000000000" pitchFamily="65" charset="-120"/>
              </a:rPr>
              <a:t>另外支付演講費、諮詢費、審查費、顧問費及生活費等費用。 </a:t>
            </a:r>
            <a:endParaRPr lang="en-US" altLang="zh-TW" sz="2600" dirty="0">
              <a:latin typeface="標楷體" panose="03000509000000000000" pitchFamily="65" charset="-120"/>
              <a:ea typeface="標楷體" panose="03000509000000000000" pitchFamily="65" charset="-120"/>
            </a:endParaRPr>
          </a:p>
          <a:p>
            <a:pPr marL="624078" indent="-514350">
              <a:buFont typeface="+mj-lt"/>
              <a:buAutoNum type="arabicPeriod"/>
            </a:pPr>
            <a:r>
              <a:rPr lang="zh-TW" altLang="en-US" sz="2600" dirty="0">
                <a:latin typeface="標楷體" panose="03000509000000000000" pitchFamily="65" charset="-120"/>
                <a:ea typeface="標楷體" panose="03000509000000000000" pitchFamily="65" charset="-120"/>
              </a:rPr>
              <a:t>依邀請人士（包括學者、專家、技術人員、博士後研究人員等）之學術地位 及專業自行另定基準，經完成校內程序後實施；其項目如下： </a:t>
            </a:r>
            <a:endParaRPr lang="en-US" altLang="zh-TW" sz="2600" dirty="0">
              <a:latin typeface="標楷體" panose="03000509000000000000" pitchFamily="65" charset="-120"/>
              <a:ea typeface="標楷體" panose="03000509000000000000" pitchFamily="65" charset="-120"/>
            </a:endParaRPr>
          </a:p>
          <a:p>
            <a:pPr marL="1117854" lvl="2" indent="-514350">
              <a:buFont typeface="Wingdings" panose="05000000000000000000" pitchFamily="2" charset="2"/>
              <a:buAutoNum type="circleNumWdWhitePlain"/>
            </a:pPr>
            <a:r>
              <a:rPr lang="zh-TW" altLang="en-US" sz="2400" dirty="0">
                <a:latin typeface="標楷體" panose="03000509000000000000" pitchFamily="65" charset="-120"/>
                <a:ea typeface="標楷體" panose="03000509000000000000" pitchFamily="65" charset="-120"/>
              </a:rPr>
              <a:t>國內外交通費。</a:t>
            </a:r>
            <a:endParaRPr lang="en-US" altLang="zh-TW" sz="2400" dirty="0">
              <a:latin typeface="標楷體" panose="03000509000000000000" pitchFamily="65" charset="-120"/>
              <a:ea typeface="標楷體" panose="03000509000000000000" pitchFamily="65" charset="-120"/>
            </a:endParaRPr>
          </a:p>
          <a:p>
            <a:pPr marL="1117854" lvl="2" indent="-514350">
              <a:buFont typeface="Wingdings" panose="05000000000000000000" pitchFamily="2" charset="2"/>
              <a:buAutoNum type="circleNumWdWhitePlain"/>
            </a:pPr>
            <a:r>
              <a:rPr lang="zh-TW" altLang="en-US" sz="2400" dirty="0">
                <a:latin typeface="標楷體" panose="03000509000000000000" pitchFamily="65" charset="-120"/>
                <a:ea typeface="標楷體" panose="03000509000000000000" pitchFamily="65" charset="-120"/>
              </a:rPr>
              <a:t>住宿費。 </a:t>
            </a:r>
            <a:endParaRPr lang="en-US" altLang="zh-TW" sz="2400" dirty="0">
              <a:latin typeface="標楷體" panose="03000509000000000000" pitchFamily="65" charset="-120"/>
              <a:ea typeface="標楷體" panose="03000509000000000000" pitchFamily="65" charset="-120"/>
            </a:endParaRPr>
          </a:p>
          <a:p>
            <a:pPr marL="1117854" lvl="2" indent="-514350">
              <a:buFont typeface="Wingdings" panose="05000000000000000000" pitchFamily="2" charset="2"/>
              <a:buAutoNum type="circleNumWdWhitePlain"/>
            </a:pPr>
            <a:r>
              <a:rPr lang="zh-TW" altLang="en-US" sz="2400" dirty="0">
                <a:latin typeface="標楷體" panose="03000509000000000000" pitchFamily="65" charset="-120"/>
                <a:ea typeface="標楷體" panose="03000509000000000000" pitchFamily="65" charset="-120"/>
              </a:rPr>
              <a:t>酬金（包括演講費、審查費、諮詢費及顧問費等，依其工作執行項目核支， 以不重覆支付為原則）。 </a:t>
            </a:r>
            <a:endParaRPr lang="en-US" altLang="zh-TW" sz="2400" dirty="0">
              <a:latin typeface="標楷體" panose="03000509000000000000" pitchFamily="65" charset="-120"/>
              <a:ea typeface="標楷體" panose="03000509000000000000" pitchFamily="65" charset="-120"/>
            </a:endParaRPr>
          </a:p>
          <a:p>
            <a:pPr marL="1117854" lvl="2" indent="-514350">
              <a:buFont typeface="Wingdings" panose="05000000000000000000" pitchFamily="2" charset="2"/>
              <a:buAutoNum type="circleNumWdWhitePlain"/>
            </a:pPr>
            <a:r>
              <a:rPr lang="zh-TW" altLang="en-US" sz="2400" dirty="0">
                <a:latin typeface="標楷體" panose="03000509000000000000" pitchFamily="65" charset="-120"/>
                <a:ea typeface="標楷體" panose="03000509000000000000" pitchFamily="65" charset="-120"/>
              </a:rPr>
              <a:t>保險費。</a:t>
            </a:r>
          </a:p>
          <a:p>
            <a:pPr marL="0" indent="0">
              <a:buNone/>
            </a:pPr>
            <a:endParaRPr lang="zh-TW" altLang="en-US" sz="2600" dirty="0">
              <a:latin typeface="標楷體" panose="03000509000000000000" pitchFamily="65" charset="-120"/>
              <a:ea typeface="標楷體" panose="03000509000000000000" pitchFamily="65" charset="-120"/>
            </a:endParaRPr>
          </a:p>
        </p:txBody>
      </p:sp>
      <p:sp>
        <p:nvSpPr>
          <p:cNvPr id="4" name="文字方塊 3"/>
          <p:cNvSpPr txBox="1"/>
          <p:nvPr/>
        </p:nvSpPr>
        <p:spPr>
          <a:xfrm>
            <a:off x="277384" y="950976"/>
            <a:ext cx="461665" cy="2804614"/>
          </a:xfrm>
          <a:prstGeom prst="rect">
            <a:avLst/>
          </a:prstGeom>
          <a:solidFill>
            <a:schemeClr val="accent6">
              <a:lumMod val="40000"/>
              <a:lumOff val="60000"/>
            </a:schemeClr>
          </a:solidFill>
        </p:spPr>
        <p:txBody>
          <a:bodyPr vert="eaVert" wrap="none" rtlCol="0">
            <a:spAutoFit/>
          </a:bodyPr>
          <a:lstStyle/>
          <a:p>
            <a:r>
              <a:rPr lang="zh-TW" altLang="en-US" b="1" dirty="0">
                <a:latin typeface="標楷體" panose="03000509000000000000" pitchFamily="65" charset="-120"/>
                <a:ea typeface="標楷體" panose="03000509000000000000" pitchFamily="65" charset="-120"/>
              </a:rPr>
              <a:t>計畫經費編列及分配原則</a:t>
            </a:r>
            <a:r>
              <a:rPr lang="zh-TW" altLang="en-US" b="1" dirty="0" smtClean="0">
                <a:latin typeface="標楷體" panose="03000509000000000000" pitchFamily="65" charset="-120"/>
                <a:ea typeface="標楷體" panose="03000509000000000000" pitchFamily="65" charset="-120"/>
              </a:rPr>
              <a:t>：</a:t>
            </a:r>
            <a:endParaRPr lang="en-US" altLang="zh-TW" b="1" dirty="0">
              <a:latin typeface="標楷體" panose="03000509000000000000" pitchFamily="65" charset="-120"/>
              <a:ea typeface="標楷體" panose="03000509000000000000" pitchFamily="65" charset="-120"/>
            </a:endParaRPr>
          </a:p>
        </p:txBody>
      </p:sp>
      <p:pic>
        <p:nvPicPr>
          <p:cNvPr id="5" name="圖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31" y="63328"/>
            <a:ext cx="2535002" cy="665014"/>
          </a:xfrm>
          <a:prstGeom prst="rect">
            <a:avLst/>
          </a:prstGeom>
        </p:spPr>
      </p:pic>
    </p:spTree>
    <p:extLst>
      <p:ext uri="{BB962C8B-B14F-4D97-AF65-F5344CB8AC3E}">
        <p14:creationId xmlns:p14="http://schemas.microsoft.com/office/powerpoint/2010/main" val="198788702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997226" y="881959"/>
            <a:ext cx="10515600" cy="891181"/>
          </a:xfrm>
        </p:spPr>
        <p:txBody>
          <a:bodyPr>
            <a:normAutofit/>
          </a:bodyPr>
          <a:lstStyle/>
          <a:p>
            <a:r>
              <a:rPr lang="zh-TW" altLang="en-US" sz="3600" b="1" dirty="0">
                <a:latin typeface="標楷體" panose="03000509000000000000" pitchFamily="65" charset="-120"/>
                <a:ea typeface="標楷體" panose="03000509000000000000" pitchFamily="65" charset="-120"/>
              </a:rPr>
              <a:t>國內外出差旅費使用原則： </a:t>
            </a:r>
          </a:p>
        </p:txBody>
      </p:sp>
      <p:sp>
        <p:nvSpPr>
          <p:cNvPr id="3" name="內容版面配置區 2"/>
          <p:cNvSpPr>
            <a:spLocks noGrp="1"/>
          </p:cNvSpPr>
          <p:nvPr>
            <p:ph idx="1"/>
          </p:nvPr>
        </p:nvSpPr>
        <p:spPr>
          <a:xfrm>
            <a:off x="838200" y="1447137"/>
            <a:ext cx="10515600" cy="4729826"/>
          </a:xfrm>
        </p:spPr>
        <p:txBody>
          <a:bodyPr>
            <a:normAutofit/>
          </a:bodyPr>
          <a:lstStyle/>
          <a:p>
            <a:pPr marL="109728" indent="0">
              <a:buNone/>
            </a:pPr>
            <a:endParaRPr lang="en-US" altLang="zh-TW" sz="2600" dirty="0">
              <a:latin typeface="標楷體" panose="03000509000000000000" pitchFamily="65" charset="-120"/>
              <a:ea typeface="標楷體" panose="03000509000000000000" pitchFamily="65" charset="-120"/>
            </a:endParaRPr>
          </a:p>
          <a:p>
            <a:pPr marL="624078" indent="-514350">
              <a:buFont typeface="+mj-lt"/>
              <a:buAutoNum type="arabicPeriod"/>
            </a:pPr>
            <a:r>
              <a:rPr lang="zh-TW" altLang="en-US" sz="2600" dirty="0">
                <a:latin typeface="標楷體" panose="03000509000000000000" pitchFamily="65" charset="-120"/>
                <a:ea typeface="標楷體" panose="03000509000000000000" pitchFamily="65" charset="-120"/>
              </a:rPr>
              <a:t>依國內出差旅費報支要點支給國內差旅費用。</a:t>
            </a:r>
            <a:endParaRPr lang="en-US" altLang="zh-TW" sz="2600" dirty="0">
              <a:latin typeface="標楷體" panose="03000509000000000000" pitchFamily="65" charset="-120"/>
              <a:ea typeface="標楷體" panose="03000509000000000000" pitchFamily="65" charset="-120"/>
            </a:endParaRPr>
          </a:p>
          <a:p>
            <a:pPr marL="624078" indent="-514350">
              <a:buFont typeface="+mj-lt"/>
              <a:buAutoNum type="arabicPeriod"/>
            </a:pPr>
            <a:endParaRPr lang="en-US" altLang="zh-TW" sz="2600" dirty="0">
              <a:latin typeface="標楷體" panose="03000509000000000000" pitchFamily="65" charset="-120"/>
              <a:ea typeface="標楷體" panose="03000509000000000000" pitchFamily="65" charset="-120"/>
            </a:endParaRPr>
          </a:p>
          <a:p>
            <a:pPr marL="624078" indent="-514350">
              <a:buFont typeface="+mj-lt"/>
              <a:buAutoNum type="arabicPeriod"/>
            </a:pPr>
            <a:r>
              <a:rPr lang="zh-TW" altLang="en-US" sz="2600" dirty="0">
                <a:latin typeface="標楷體" panose="03000509000000000000" pitchFamily="65" charset="-120"/>
                <a:ea typeface="標楷體" panose="03000509000000000000" pitchFamily="65" charset="-120"/>
              </a:rPr>
              <a:t>學生出國計畫應由學校自行從嚴審核，並於經費表中編列國外差旅經費，且出國人員應依國外出差旅費報支要點核實報支。</a:t>
            </a:r>
            <a:r>
              <a:rPr lang="zh-TW" altLang="en-US" sz="2600" b="1" u="sng" dirty="0">
                <a:solidFill>
                  <a:srgbClr val="FF0000"/>
                </a:solidFill>
                <a:latin typeface="標楷體" panose="03000509000000000000" pitchFamily="65" charset="-120"/>
                <a:ea typeface="標楷體" panose="03000509000000000000" pitchFamily="65" charset="-120"/>
              </a:rPr>
              <a:t>出國人員得包括執行本計畫相關之教師、行政人員及</a:t>
            </a:r>
            <a:r>
              <a:rPr lang="zh-TW" altLang="en-US" sz="2600" b="1" dirty="0">
                <a:latin typeface="標楷體" panose="03000509000000000000" pitchFamily="65" charset="-120"/>
                <a:ea typeface="標楷體" panose="03000509000000000000" pitchFamily="65" charset="-120"/>
              </a:rPr>
              <a:t>學</a:t>
            </a:r>
            <a:r>
              <a:rPr lang="zh-TW" altLang="en-US" sz="2600" dirty="0">
                <a:latin typeface="標楷體" panose="03000509000000000000" pitchFamily="65" charset="-120"/>
                <a:ea typeface="標楷體" panose="03000509000000000000" pitchFamily="65" charset="-120"/>
              </a:rPr>
              <a:t>生。</a:t>
            </a:r>
            <a:endParaRPr lang="en-US" altLang="zh-TW" sz="2600" dirty="0">
              <a:latin typeface="標楷體" panose="03000509000000000000" pitchFamily="65" charset="-120"/>
              <a:ea typeface="標楷體" panose="03000509000000000000" pitchFamily="65" charset="-120"/>
            </a:endParaRPr>
          </a:p>
          <a:p>
            <a:pPr marL="624078" indent="-514350">
              <a:buFont typeface="+mj-lt"/>
              <a:buAutoNum type="arabicPeriod"/>
            </a:pPr>
            <a:endParaRPr lang="en-US" altLang="zh-TW" sz="2600" dirty="0">
              <a:latin typeface="標楷體" panose="03000509000000000000" pitchFamily="65" charset="-120"/>
              <a:ea typeface="標楷體" panose="03000509000000000000" pitchFamily="65" charset="-120"/>
            </a:endParaRPr>
          </a:p>
          <a:p>
            <a:pPr marL="624078" indent="-514350">
              <a:buFont typeface="+mj-lt"/>
              <a:buAutoNum type="arabicPeriod"/>
            </a:pPr>
            <a:r>
              <a:rPr lang="zh-TW" altLang="en-US" sz="2600" dirty="0">
                <a:latin typeface="標楷體" panose="03000509000000000000" pitchFamily="65" charset="-120"/>
                <a:ea typeface="標楷體" panose="03000509000000000000" pitchFamily="65" charset="-120"/>
              </a:rPr>
              <a:t>學校所列國外出差旅費預算如有不足，須由年度相關經費項下調整支應時，得在本計畫原編列國外旅費總額百分之十範圍內，由學校核定。</a:t>
            </a:r>
          </a:p>
          <a:p>
            <a:endParaRPr lang="zh-TW" altLang="en-US" sz="2600" dirty="0">
              <a:latin typeface="標楷體" panose="03000509000000000000" pitchFamily="65" charset="-120"/>
              <a:ea typeface="標楷體" panose="03000509000000000000" pitchFamily="65" charset="-120"/>
            </a:endParaRPr>
          </a:p>
        </p:txBody>
      </p:sp>
      <p:sp>
        <p:nvSpPr>
          <p:cNvPr id="4" name="文字方塊 3"/>
          <p:cNvSpPr txBox="1"/>
          <p:nvPr/>
        </p:nvSpPr>
        <p:spPr>
          <a:xfrm>
            <a:off x="342448" y="1089328"/>
            <a:ext cx="492443" cy="3172570"/>
          </a:xfrm>
          <a:prstGeom prst="rect">
            <a:avLst/>
          </a:prstGeom>
          <a:solidFill>
            <a:schemeClr val="accent6">
              <a:lumMod val="40000"/>
              <a:lumOff val="60000"/>
            </a:schemeClr>
          </a:solidFill>
        </p:spPr>
        <p:txBody>
          <a:bodyPr vert="eaVert" wrap="square" rtlCol="0">
            <a:spAutoFit/>
          </a:bodyPr>
          <a:lstStyle/>
          <a:p>
            <a:r>
              <a:rPr lang="zh-TW" altLang="en-US" sz="2000" b="1" dirty="0">
                <a:latin typeface="標楷體" panose="03000509000000000000" pitchFamily="65" charset="-120"/>
                <a:ea typeface="標楷體" panose="03000509000000000000" pitchFamily="65" charset="-120"/>
              </a:rPr>
              <a:t>計畫經費編列及分配原則</a:t>
            </a:r>
            <a:r>
              <a:rPr lang="zh-TW" altLang="en-US" sz="2000" b="1" dirty="0" smtClean="0">
                <a:latin typeface="標楷體" panose="03000509000000000000" pitchFamily="65" charset="-120"/>
                <a:ea typeface="標楷體" panose="03000509000000000000" pitchFamily="65" charset="-120"/>
              </a:rPr>
              <a:t>：</a:t>
            </a:r>
            <a:endParaRPr lang="en-US" altLang="zh-TW" sz="2000" b="1" dirty="0">
              <a:latin typeface="標楷體" panose="03000509000000000000" pitchFamily="65" charset="-120"/>
              <a:ea typeface="標楷體" panose="03000509000000000000" pitchFamily="65" charset="-120"/>
            </a:endParaRPr>
          </a:p>
        </p:txBody>
      </p:sp>
      <p:pic>
        <p:nvPicPr>
          <p:cNvPr id="5" name="圖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32" y="63329"/>
            <a:ext cx="2535002" cy="665014"/>
          </a:xfrm>
          <a:prstGeom prst="rect">
            <a:avLst/>
          </a:prstGeom>
        </p:spPr>
      </p:pic>
    </p:spTree>
    <p:extLst>
      <p:ext uri="{BB962C8B-B14F-4D97-AF65-F5344CB8AC3E}">
        <p14:creationId xmlns:p14="http://schemas.microsoft.com/office/powerpoint/2010/main" val="291029735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005177" y="1121135"/>
            <a:ext cx="10515600" cy="689377"/>
          </a:xfrm>
        </p:spPr>
        <p:txBody>
          <a:bodyPr>
            <a:normAutofit/>
          </a:bodyPr>
          <a:lstStyle/>
          <a:p>
            <a:r>
              <a:rPr lang="zh-TW" altLang="en-US" sz="3600" b="1" dirty="0" smtClean="0">
                <a:latin typeface="標楷體" panose="03000509000000000000" pitchFamily="65" charset="-120"/>
                <a:ea typeface="標楷體" panose="03000509000000000000" pitchFamily="65" charset="-120"/>
                <a:cs typeface="Arial Unicode MS" panose="020B0604020202020204" pitchFamily="34" charset="-120"/>
              </a:rPr>
              <a:t>未執行完畢者</a:t>
            </a:r>
            <a:endParaRPr lang="zh-TW" altLang="en-US" sz="3600" b="1" dirty="0">
              <a:latin typeface="標楷體" panose="03000509000000000000" pitchFamily="65" charset="-120"/>
              <a:ea typeface="標楷體" panose="03000509000000000000" pitchFamily="65" charset="-120"/>
              <a:cs typeface="Arial Unicode MS" panose="020B0604020202020204" pitchFamily="34" charset="-120"/>
            </a:endParaRPr>
          </a:p>
        </p:txBody>
      </p:sp>
      <p:sp>
        <p:nvSpPr>
          <p:cNvPr id="3" name="內容版面配置區 2"/>
          <p:cNvSpPr>
            <a:spLocks noGrp="1"/>
          </p:cNvSpPr>
          <p:nvPr>
            <p:ph idx="1"/>
          </p:nvPr>
        </p:nvSpPr>
        <p:spPr>
          <a:xfrm>
            <a:off x="1005177" y="2127774"/>
            <a:ext cx="10515600" cy="2681970"/>
          </a:xfrm>
        </p:spPr>
        <p:txBody>
          <a:bodyPr>
            <a:normAutofit/>
          </a:bodyPr>
          <a:lstStyle/>
          <a:p>
            <a:pPr>
              <a:lnSpc>
                <a:spcPts val="3500"/>
              </a:lnSpc>
            </a:pPr>
            <a:r>
              <a:rPr lang="zh-TW" altLang="en-US" sz="2600" dirty="0">
                <a:latin typeface="標楷體" panose="03000509000000000000" pitchFamily="65" charset="-120"/>
                <a:ea typeface="標楷體" panose="03000509000000000000" pitchFamily="65" charset="-120"/>
                <a:cs typeface="Arial Unicode MS" panose="020B0604020202020204" pitchFamily="34" charset="-120"/>
              </a:rPr>
              <a:t>學校執行本計畫預算，除「提升高教公共性：完善就學協助機制」外，於</a:t>
            </a:r>
            <a:r>
              <a:rPr lang="zh-TW" altLang="en-US" sz="2600" dirty="0">
                <a:solidFill>
                  <a:srgbClr val="0000FF"/>
                </a:solidFill>
                <a:latin typeface="標楷體" panose="03000509000000000000" pitchFamily="65" charset="-120"/>
                <a:ea typeface="標楷體" panose="03000509000000000000" pitchFamily="65" charset="-120"/>
                <a:cs typeface="Arial Unicode MS" panose="020B0604020202020204" pitchFamily="34" charset="-120"/>
              </a:rPr>
              <a:t>每年度終了</a:t>
            </a:r>
            <a:r>
              <a:rPr lang="zh-TW" altLang="en-US" sz="2600" dirty="0">
                <a:latin typeface="標楷體" panose="03000509000000000000" pitchFamily="65" charset="-120"/>
                <a:ea typeface="標楷體" panose="03000509000000000000" pitchFamily="65" charset="-120"/>
                <a:cs typeface="Arial Unicode MS" panose="020B0604020202020204" pitchFamily="34" charset="-120"/>
              </a:rPr>
              <a:t>，</a:t>
            </a:r>
            <a:r>
              <a:rPr lang="zh-TW" altLang="en-US" sz="2600" b="1" u="sng" dirty="0">
                <a:solidFill>
                  <a:srgbClr val="FF0000"/>
                </a:solidFill>
                <a:latin typeface="標楷體" panose="03000509000000000000" pitchFamily="65" charset="-120"/>
                <a:ea typeface="標楷體" panose="03000509000000000000" pitchFamily="65" charset="-120"/>
                <a:cs typeface="Arial Unicode MS" panose="020B0604020202020204" pitchFamily="34" charset="-120"/>
              </a:rPr>
              <a:t>已執行而未能執行完竣者、或已發生尚未清償之債務或契約責任之經費</a:t>
            </a:r>
            <a:r>
              <a:rPr lang="zh-TW" altLang="en-US" sz="2600" dirty="0">
                <a:latin typeface="標楷體" panose="03000509000000000000" pitchFamily="65" charset="-120"/>
                <a:ea typeface="標楷體" panose="03000509000000000000" pitchFamily="65" charset="-120"/>
                <a:cs typeface="Arial Unicode MS" panose="020B0604020202020204" pitchFamily="34" charset="-120"/>
              </a:rPr>
              <a:t>得辦理經費滾存納入下年度本計畫經費支應</a:t>
            </a:r>
            <a:r>
              <a:rPr lang="en-US" altLang="zh-TW" sz="2600" dirty="0">
                <a:latin typeface="標楷體" panose="03000509000000000000" pitchFamily="65" charset="-120"/>
                <a:ea typeface="標楷體" panose="03000509000000000000" pitchFamily="65" charset="-120"/>
                <a:cs typeface="Arial Unicode MS" panose="020B0604020202020204" pitchFamily="34" charset="-120"/>
              </a:rPr>
              <a:t>(</a:t>
            </a:r>
            <a:r>
              <a:rPr lang="zh-TW" altLang="en-US" sz="2600" dirty="0">
                <a:latin typeface="標楷體" panose="03000509000000000000" pitchFamily="65" charset="-120"/>
                <a:ea typeface="標楷體" panose="03000509000000000000" pitchFamily="65" charset="-120"/>
                <a:cs typeface="Arial Unicode MS" panose="020B0604020202020204" pitchFamily="34" charset="-120"/>
              </a:rPr>
              <a:t>公立學校年度剩餘款不得納入校務基金</a:t>
            </a:r>
            <a:r>
              <a:rPr lang="en-US" altLang="zh-TW" sz="2600" dirty="0">
                <a:latin typeface="標楷體" panose="03000509000000000000" pitchFamily="65" charset="-120"/>
                <a:ea typeface="標楷體" panose="03000509000000000000" pitchFamily="65" charset="-120"/>
                <a:cs typeface="Arial Unicode MS" panose="020B0604020202020204" pitchFamily="34" charset="-120"/>
              </a:rPr>
              <a:t>)</a:t>
            </a:r>
            <a:r>
              <a:rPr lang="zh-TW" altLang="en-US" sz="2600" dirty="0">
                <a:latin typeface="標楷體" panose="03000509000000000000" pitchFamily="65" charset="-120"/>
                <a:ea typeface="標楷體" panose="03000509000000000000" pitchFamily="65" charset="-120"/>
                <a:cs typeface="Arial Unicode MS" panose="020B0604020202020204" pitchFamily="34" charset="-120"/>
              </a:rPr>
              <a:t>，經費滾存用途別應一致，不得流用。計畫經費結餘款，均應依補助比率繳回。 </a:t>
            </a:r>
            <a:endParaRPr lang="en-US" altLang="zh-TW" sz="2600" dirty="0">
              <a:latin typeface="標楷體" panose="03000509000000000000" pitchFamily="65" charset="-120"/>
              <a:ea typeface="標楷體" panose="03000509000000000000" pitchFamily="65" charset="-120"/>
              <a:cs typeface="Arial Unicode MS" panose="020B0604020202020204" pitchFamily="34" charset="-120"/>
            </a:endParaRPr>
          </a:p>
          <a:p>
            <a:pPr>
              <a:lnSpc>
                <a:spcPts val="3500"/>
              </a:lnSpc>
            </a:pPr>
            <a:endParaRPr lang="zh-TW" altLang="en-US" sz="2600" dirty="0">
              <a:latin typeface="標楷體" panose="03000509000000000000" pitchFamily="65" charset="-120"/>
              <a:ea typeface="標楷體" panose="03000509000000000000" pitchFamily="65" charset="-120"/>
              <a:cs typeface="Arial Unicode MS" panose="020B0604020202020204" pitchFamily="34" charset="-120"/>
            </a:endParaRPr>
          </a:p>
        </p:txBody>
      </p:sp>
      <p:sp>
        <p:nvSpPr>
          <p:cNvPr id="4" name="文字方塊 3"/>
          <p:cNvSpPr txBox="1"/>
          <p:nvPr/>
        </p:nvSpPr>
        <p:spPr>
          <a:xfrm>
            <a:off x="395461" y="1121135"/>
            <a:ext cx="461665" cy="2804614"/>
          </a:xfrm>
          <a:prstGeom prst="rect">
            <a:avLst/>
          </a:prstGeom>
          <a:solidFill>
            <a:schemeClr val="accent6">
              <a:lumMod val="40000"/>
              <a:lumOff val="60000"/>
            </a:schemeClr>
          </a:solidFill>
        </p:spPr>
        <p:txBody>
          <a:bodyPr vert="eaVert" wrap="none" rtlCol="0">
            <a:spAutoFit/>
          </a:bodyPr>
          <a:lstStyle/>
          <a:p>
            <a:r>
              <a:rPr lang="zh-TW" altLang="en-US" b="1" dirty="0">
                <a:latin typeface="標楷體" panose="03000509000000000000" pitchFamily="65" charset="-120"/>
                <a:ea typeface="標楷體" panose="03000509000000000000" pitchFamily="65" charset="-120"/>
                <a:cs typeface="Arial Unicode MS" panose="020B0604020202020204" pitchFamily="34" charset="-120"/>
              </a:rPr>
              <a:t>計畫經費編列及分配原則</a:t>
            </a:r>
            <a:r>
              <a:rPr lang="zh-TW" altLang="en-US" b="1" dirty="0" smtClean="0">
                <a:latin typeface="標楷體" panose="03000509000000000000" pitchFamily="65" charset="-120"/>
                <a:ea typeface="標楷體" panose="03000509000000000000" pitchFamily="65" charset="-120"/>
                <a:cs typeface="Arial Unicode MS" panose="020B0604020202020204" pitchFamily="34" charset="-120"/>
              </a:rPr>
              <a:t>：</a:t>
            </a:r>
            <a:endParaRPr lang="en-US" altLang="zh-TW" b="1" dirty="0">
              <a:latin typeface="標楷體" panose="03000509000000000000" pitchFamily="65" charset="-120"/>
              <a:ea typeface="標楷體" panose="03000509000000000000" pitchFamily="65" charset="-120"/>
              <a:cs typeface="Arial Unicode MS" panose="020B0604020202020204" pitchFamily="34" charset="-120"/>
            </a:endParaRPr>
          </a:p>
        </p:txBody>
      </p:sp>
      <p:pic>
        <p:nvPicPr>
          <p:cNvPr id="5" name="圖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31" y="63329"/>
            <a:ext cx="2519099" cy="660842"/>
          </a:xfrm>
          <a:prstGeom prst="rect">
            <a:avLst/>
          </a:prstGeom>
        </p:spPr>
      </p:pic>
    </p:spTree>
    <p:extLst>
      <p:ext uri="{BB962C8B-B14F-4D97-AF65-F5344CB8AC3E}">
        <p14:creationId xmlns:p14="http://schemas.microsoft.com/office/powerpoint/2010/main" val="247198442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nvPr>
        </p:nvGraphicFramePr>
        <p:xfrm>
          <a:off x="429126" y="525717"/>
          <a:ext cx="11473977" cy="5604085"/>
        </p:xfrm>
        <a:graphic>
          <a:graphicData uri="http://schemas.openxmlformats.org/drawingml/2006/table">
            <a:tbl>
              <a:tblPr>
                <a:tableStyleId>{ED083AE6-46FA-4A59-8FB0-9F97EB10719F}</a:tableStyleId>
              </a:tblPr>
              <a:tblGrid>
                <a:gridCol w="1654116">
                  <a:extLst>
                    <a:ext uri="{9D8B030D-6E8A-4147-A177-3AD203B41FA5}">
                      <a16:colId xmlns:a16="http://schemas.microsoft.com/office/drawing/2014/main" val="20000"/>
                    </a:ext>
                  </a:extLst>
                </a:gridCol>
                <a:gridCol w="3411109">
                  <a:extLst>
                    <a:ext uri="{9D8B030D-6E8A-4147-A177-3AD203B41FA5}">
                      <a16:colId xmlns:a16="http://schemas.microsoft.com/office/drawing/2014/main" val="20001"/>
                    </a:ext>
                  </a:extLst>
                </a:gridCol>
                <a:gridCol w="4102873">
                  <a:extLst>
                    <a:ext uri="{9D8B030D-6E8A-4147-A177-3AD203B41FA5}">
                      <a16:colId xmlns:a16="http://schemas.microsoft.com/office/drawing/2014/main" val="20002"/>
                    </a:ext>
                  </a:extLst>
                </a:gridCol>
                <a:gridCol w="2305879">
                  <a:extLst>
                    <a:ext uri="{9D8B030D-6E8A-4147-A177-3AD203B41FA5}">
                      <a16:colId xmlns:a16="http://schemas.microsoft.com/office/drawing/2014/main" val="20003"/>
                    </a:ext>
                  </a:extLst>
                </a:gridCol>
              </a:tblGrid>
              <a:tr h="648072">
                <a:tc rowSpan="7">
                  <a:txBody>
                    <a:bodyPr/>
                    <a:lstStyle/>
                    <a:p>
                      <a:pPr algn="l" fontAlgn="ctr"/>
                      <a:r>
                        <a:rPr lang="zh-TW" altLang="en-US" sz="2000" b="1" u="none" strike="noStrike" dirty="0">
                          <a:effectLst/>
                          <a:latin typeface="Adobe 繁黑體 Std B" pitchFamily="34" charset="-120"/>
                          <a:ea typeface="Adobe 繁黑體 Std B" pitchFamily="34" charset="-120"/>
                        </a:rPr>
                        <a:t>落實教學創新及提升教學品質</a:t>
                      </a:r>
                      <a:endParaRPr lang="zh-TW" altLang="en-US" sz="2000" b="1" i="0" u="none" strike="noStrike" dirty="0">
                        <a:solidFill>
                          <a:srgbClr val="000000"/>
                        </a:solidFill>
                        <a:effectLst/>
                        <a:latin typeface="Adobe 繁黑體 Std B" pitchFamily="34" charset="-120"/>
                        <a:ea typeface="Adobe 繁黑體 Std B" pitchFamily="34" charset="-120"/>
                      </a:endParaRPr>
                    </a:p>
                  </a:txBody>
                  <a:tcPr marL="2736" marR="2736" marT="2736"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zh-TW" altLang="en-US" sz="2000" b="1" i="0" u="none" strike="noStrike" dirty="0" smtClean="0">
                          <a:solidFill>
                            <a:srgbClr val="000000"/>
                          </a:solidFill>
                          <a:effectLst/>
                          <a:latin typeface="Adobe 繁黑體 Std B" pitchFamily="34" charset="-120"/>
                          <a:ea typeface="Adobe 繁黑體 Std B" pitchFamily="34" charset="-120"/>
                        </a:rPr>
                        <a:t>持續協助教師專業成長及創新教材研發</a:t>
                      </a:r>
                    </a:p>
                  </a:txBody>
                  <a:tcPr marL="2736" marR="2736" marT="2736"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altLang="zh-TW" sz="2000" b="1" i="0" u="none" strike="noStrike" dirty="0" smtClean="0">
                          <a:solidFill>
                            <a:srgbClr val="000000"/>
                          </a:solidFill>
                          <a:effectLst/>
                          <a:latin typeface="Adobe 繁黑體 Std B" pitchFamily="34" charset="-120"/>
                          <a:ea typeface="Adobe 繁黑體 Std B" pitchFamily="34" charset="-120"/>
                        </a:rPr>
                        <a:t>1.</a:t>
                      </a:r>
                      <a:r>
                        <a:rPr lang="zh-TW" altLang="en-US" sz="2000" b="1" i="0" u="none" strike="noStrike" dirty="0" smtClean="0">
                          <a:solidFill>
                            <a:srgbClr val="000000"/>
                          </a:solidFill>
                          <a:effectLst/>
                          <a:latin typeface="Adobe 繁黑體 Std B" pitchFamily="34" charset="-120"/>
                          <a:ea typeface="Adobe 繁黑體 Std B" pitchFamily="34" charset="-120"/>
                        </a:rPr>
                        <a:t>教師專業成長</a:t>
                      </a:r>
                      <a:r>
                        <a:rPr lang="en-US" altLang="zh-TW" sz="2000" b="1" i="0" u="none" strike="noStrike" dirty="0" smtClean="0">
                          <a:solidFill>
                            <a:srgbClr val="000000"/>
                          </a:solidFill>
                          <a:effectLst/>
                          <a:latin typeface="Adobe 繁黑體 Std B" pitchFamily="34" charset="-120"/>
                          <a:ea typeface="Adobe 繁黑體 Std B" pitchFamily="34" charset="-120"/>
                        </a:rPr>
                        <a:t>(</a:t>
                      </a:r>
                      <a:r>
                        <a:rPr lang="zh-TW" altLang="en-US" sz="2000" b="1" i="0" u="none" strike="noStrike" dirty="0" smtClean="0">
                          <a:solidFill>
                            <a:srgbClr val="000000"/>
                          </a:solidFill>
                          <a:effectLst/>
                          <a:latin typeface="Adobe 繁黑體 Std B" pitchFamily="34" charset="-120"/>
                          <a:ea typeface="Adobe 繁黑體 Std B" pitchFamily="34" charset="-120"/>
                        </a:rPr>
                        <a:t>教師成長社群</a:t>
                      </a:r>
                      <a:r>
                        <a:rPr lang="en-US" altLang="zh-TW" sz="2000" b="1" i="0" u="none" strike="noStrike" dirty="0" smtClean="0">
                          <a:solidFill>
                            <a:srgbClr val="000000"/>
                          </a:solidFill>
                          <a:effectLst/>
                          <a:latin typeface="Adobe 繁黑體 Std B" pitchFamily="34" charset="-120"/>
                          <a:ea typeface="Adobe 繁黑體 Std B" pitchFamily="34" charset="-120"/>
                        </a:rPr>
                        <a:t>)</a:t>
                      </a:r>
                    </a:p>
                    <a:p>
                      <a:pPr marL="0" marR="0" indent="0" algn="l" defTabSz="914400" rtl="0" eaLnBrk="1" fontAlgn="ctr" latinLnBrk="0" hangingPunct="1">
                        <a:lnSpc>
                          <a:spcPct val="100000"/>
                        </a:lnSpc>
                        <a:spcBef>
                          <a:spcPts val="0"/>
                        </a:spcBef>
                        <a:spcAft>
                          <a:spcPts val="0"/>
                        </a:spcAft>
                        <a:buClrTx/>
                        <a:buSzTx/>
                        <a:buFontTx/>
                        <a:buNone/>
                        <a:tabLst/>
                        <a:defRPr/>
                      </a:pPr>
                      <a:r>
                        <a:rPr lang="en-US" altLang="zh-TW" sz="2000" b="1" i="0" u="none" strike="noStrike" dirty="0" smtClean="0">
                          <a:solidFill>
                            <a:srgbClr val="000000"/>
                          </a:solidFill>
                          <a:effectLst/>
                          <a:latin typeface="Adobe 繁黑體 Std B" pitchFamily="34" charset="-120"/>
                          <a:ea typeface="Adobe 繁黑體 Std B" pitchFamily="34" charset="-120"/>
                        </a:rPr>
                        <a:t>2.</a:t>
                      </a:r>
                      <a:r>
                        <a:rPr lang="zh-TW" altLang="en-US" sz="2000" b="1" i="0" u="none" strike="noStrike" dirty="0" smtClean="0">
                          <a:solidFill>
                            <a:srgbClr val="000000"/>
                          </a:solidFill>
                          <a:effectLst/>
                          <a:latin typeface="Adobe 繁黑體 Std B" pitchFamily="34" charset="-120"/>
                          <a:ea typeface="Adobe 繁黑體 Std B" pitchFamily="34" charset="-120"/>
                        </a:rPr>
                        <a:t> 加強教師專業研習</a:t>
                      </a:r>
                      <a:endParaRPr lang="en-US" altLang="zh-TW" sz="2000" b="1" i="0" u="none" strike="noStrike" dirty="0" smtClean="0">
                        <a:solidFill>
                          <a:srgbClr val="000000"/>
                        </a:solidFill>
                        <a:effectLst/>
                        <a:latin typeface="Adobe 繁黑體 Std B" pitchFamily="34" charset="-120"/>
                        <a:ea typeface="Adobe 繁黑體 Std B" pitchFamily="34" charset="-120"/>
                      </a:endParaRPr>
                    </a:p>
                    <a:p>
                      <a:pPr marL="0" marR="0" indent="0" algn="l" defTabSz="914400" rtl="0" eaLnBrk="1" fontAlgn="ctr" latinLnBrk="0" hangingPunct="1">
                        <a:lnSpc>
                          <a:spcPct val="100000"/>
                        </a:lnSpc>
                        <a:spcBef>
                          <a:spcPts val="0"/>
                        </a:spcBef>
                        <a:spcAft>
                          <a:spcPts val="0"/>
                        </a:spcAft>
                        <a:buClrTx/>
                        <a:buSzTx/>
                        <a:buFontTx/>
                        <a:buNone/>
                        <a:tabLst/>
                        <a:defRPr/>
                      </a:pPr>
                      <a:r>
                        <a:rPr lang="en-US" altLang="zh-TW" sz="2000" b="1" i="0" u="none" strike="noStrike" dirty="0" smtClean="0">
                          <a:solidFill>
                            <a:srgbClr val="000000"/>
                          </a:solidFill>
                          <a:effectLst/>
                          <a:latin typeface="Adobe 繁黑體 Std B" pitchFamily="34" charset="-120"/>
                          <a:ea typeface="Adobe 繁黑體 Std B" pitchFamily="34" charset="-120"/>
                        </a:rPr>
                        <a:t>3.</a:t>
                      </a:r>
                      <a:r>
                        <a:rPr lang="zh-TW" altLang="en-US" sz="2000" b="1" i="0" u="none" strike="noStrike" dirty="0" smtClean="0">
                          <a:solidFill>
                            <a:srgbClr val="000000"/>
                          </a:solidFill>
                          <a:effectLst/>
                          <a:latin typeface="Adobe 繁黑體 Std B" pitchFamily="34" charset="-120"/>
                          <a:ea typeface="Adobe 繁黑體 Std B" pitchFamily="34" charset="-120"/>
                        </a:rPr>
                        <a:t> 鼓勵創新教案研發</a:t>
                      </a:r>
                    </a:p>
                  </a:txBody>
                  <a:tcPr marL="2736" marR="2736" marT="2736"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altLang="zh-TW" sz="2000" b="1" i="0" u="none" strike="noStrike" dirty="0" smtClean="0">
                          <a:solidFill>
                            <a:srgbClr val="000000"/>
                          </a:solidFill>
                          <a:effectLst/>
                          <a:latin typeface="Adobe 繁黑體 Std B" pitchFamily="34" charset="-120"/>
                          <a:ea typeface="Adobe 繁黑體 Std B" pitchFamily="34" charset="-120"/>
                        </a:rPr>
                        <a:t>1.6</a:t>
                      </a:r>
                      <a:r>
                        <a:rPr lang="zh-TW" altLang="en-US" sz="2000" b="1" i="0" u="none" strike="noStrike" dirty="0" smtClean="0">
                          <a:solidFill>
                            <a:srgbClr val="000000"/>
                          </a:solidFill>
                          <a:effectLst/>
                          <a:latin typeface="Adobe 繁黑體 Std B" pitchFamily="34" charset="-120"/>
                          <a:ea typeface="Adobe 繁黑體 Std B" pitchFamily="34" charset="-120"/>
                        </a:rPr>
                        <a:t>系</a:t>
                      </a:r>
                      <a:r>
                        <a:rPr lang="en-US" altLang="zh-TW" sz="2000" b="1" i="0" u="none" strike="noStrike" dirty="0" smtClean="0">
                          <a:solidFill>
                            <a:srgbClr val="000000"/>
                          </a:solidFill>
                          <a:effectLst/>
                          <a:latin typeface="Adobe 繁黑體 Std B" pitchFamily="34" charset="-120"/>
                          <a:ea typeface="Adobe 繁黑體 Std B" pitchFamily="34" charset="-120"/>
                        </a:rPr>
                        <a:t>+</a:t>
                      </a:r>
                      <a:r>
                        <a:rPr lang="zh-TW" altLang="en-US" sz="2000" b="1" i="0" u="none" strike="noStrike" dirty="0" smtClean="0">
                          <a:solidFill>
                            <a:srgbClr val="000000"/>
                          </a:solidFill>
                          <a:effectLst/>
                          <a:latin typeface="Adobe 繁黑體 Std B" pitchFamily="34" charset="-120"/>
                          <a:ea typeface="Adobe 繁黑體 Std B" pitchFamily="34" charset="-120"/>
                        </a:rPr>
                        <a:t>通識</a:t>
                      </a:r>
                      <a:endParaRPr lang="en-US" altLang="zh-TW" sz="2000" b="1" i="0" u="none" strike="noStrike" dirty="0" smtClean="0">
                        <a:solidFill>
                          <a:srgbClr val="000000"/>
                        </a:solidFill>
                        <a:effectLst/>
                        <a:latin typeface="Adobe 繁黑體 Std B" pitchFamily="34" charset="-120"/>
                        <a:ea typeface="Adobe 繁黑體 Std B" pitchFamily="34" charset="-120"/>
                      </a:endParaRPr>
                    </a:p>
                    <a:p>
                      <a:pPr marL="0" marR="0" indent="0" algn="l" defTabSz="914400" rtl="0" eaLnBrk="1" fontAlgn="ctr" latinLnBrk="0" hangingPunct="1">
                        <a:lnSpc>
                          <a:spcPct val="100000"/>
                        </a:lnSpc>
                        <a:spcBef>
                          <a:spcPts val="0"/>
                        </a:spcBef>
                        <a:spcAft>
                          <a:spcPts val="0"/>
                        </a:spcAft>
                        <a:buClrTx/>
                        <a:buSzTx/>
                        <a:buFontTx/>
                        <a:buNone/>
                        <a:tabLst/>
                        <a:defRPr/>
                      </a:pPr>
                      <a:r>
                        <a:rPr lang="en-US" altLang="zh-TW" sz="2000" b="1" i="0" u="none" strike="noStrike" dirty="0" smtClean="0">
                          <a:solidFill>
                            <a:srgbClr val="000000"/>
                          </a:solidFill>
                          <a:effectLst/>
                          <a:latin typeface="Adobe 繁黑體 Std B" pitchFamily="34" charset="-120"/>
                          <a:ea typeface="Adobe 繁黑體 Std B" pitchFamily="34" charset="-120"/>
                        </a:rPr>
                        <a:t>2.</a:t>
                      </a:r>
                      <a:r>
                        <a:rPr lang="zh-TW" altLang="en-US" sz="2000" b="1" i="0" u="none" strike="noStrike" dirty="0" smtClean="0">
                          <a:solidFill>
                            <a:srgbClr val="000000"/>
                          </a:solidFill>
                          <a:effectLst/>
                          <a:latin typeface="Adobe 繁黑體 Std B" pitchFamily="34" charset="-120"/>
                          <a:ea typeface="Adobe 繁黑體 Std B" pitchFamily="34" charset="-120"/>
                        </a:rPr>
                        <a:t>研發處</a:t>
                      </a:r>
                      <a:endParaRPr lang="en-US" altLang="zh-TW" sz="2000" b="1" i="0" u="none" strike="noStrike" dirty="0" smtClean="0">
                        <a:solidFill>
                          <a:srgbClr val="000000"/>
                        </a:solidFill>
                        <a:effectLst/>
                        <a:latin typeface="Adobe 繁黑體 Std B" pitchFamily="34" charset="-120"/>
                        <a:ea typeface="Adobe 繁黑體 Std B" pitchFamily="34" charset="-120"/>
                      </a:endParaRPr>
                    </a:p>
                    <a:p>
                      <a:pPr marL="0" marR="0" indent="0" algn="l" defTabSz="914400" rtl="0" eaLnBrk="1" fontAlgn="ctr" latinLnBrk="0" hangingPunct="1">
                        <a:lnSpc>
                          <a:spcPct val="100000"/>
                        </a:lnSpc>
                        <a:spcBef>
                          <a:spcPts val="0"/>
                        </a:spcBef>
                        <a:spcAft>
                          <a:spcPts val="0"/>
                        </a:spcAft>
                        <a:buClrTx/>
                        <a:buSzTx/>
                        <a:buFontTx/>
                        <a:buNone/>
                        <a:tabLst/>
                        <a:defRPr/>
                      </a:pPr>
                      <a:r>
                        <a:rPr lang="en-US" altLang="zh-TW" sz="2000" b="1" i="0" u="none" strike="noStrike" dirty="0" smtClean="0">
                          <a:solidFill>
                            <a:srgbClr val="000000"/>
                          </a:solidFill>
                          <a:effectLst/>
                          <a:latin typeface="Adobe 繁黑體 Std B" pitchFamily="34" charset="-120"/>
                          <a:ea typeface="Adobe 繁黑體 Std B" pitchFamily="34" charset="-120"/>
                        </a:rPr>
                        <a:t>3.</a:t>
                      </a:r>
                      <a:r>
                        <a:rPr lang="zh-TW" altLang="en-US" sz="2000" b="1" i="0" u="none" strike="noStrike" dirty="0" smtClean="0">
                          <a:solidFill>
                            <a:srgbClr val="000000"/>
                          </a:solidFill>
                          <a:effectLst/>
                          <a:latin typeface="Adobe 繁黑體 Std B" pitchFamily="34" charset="-120"/>
                          <a:ea typeface="Adobe 繁黑體 Std B" pitchFamily="34" charset="-120"/>
                        </a:rPr>
                        <a:t>教資中心</a:t>
                      </a:r>
                    </a:p>
                  </a:txBody>
                  <a:tcPr marL="2736" marR="2736" marT="2736" marB="0" anchor="ctr"/>
                </a:tc>
                <a:extLst>
                  <a:ext uri="{0D108BD9-81ED-4DB2-BD59-A6C34878D82A}">
                    <a16:rowId xmlns:a16="http://schemas.microsoft.com/office/drawing/2014/main" val="10000"/>
                  </a:ext>
                </a:extLst>
              </a:tr>
              <a:tr h="648072">
                <a:tc vMerge="1">
                  <a:txBody>
                    <a:bodyPr/>
                    <a:lstStyle/>
                    <a:p>
                      <a:pPr algn="l" fontAlgn="ctr"/>
                      <a:endParaRPr lang="zh-TW" altLang="en-US" sz="1800" b="1" i="0" u="none" strike="noStrike" dirty="0">
                        <a:solidFill>
                          <a:srgbClr val="000000"/>
                        </a:solidFill>
                        <a:effectLst/>
                        <a:latin typeface="新細明體"/>
                      </a:endParaRPr>
                    </a:p>
                  </a:txBody>
                  <a:tcPr marL="2736" marR="2736" marT="2736" marB="0" anchor="ctr"/>
                </a:tc>
                <a:tc rowSpan="3">
                  <a:txBody>
                    <a:bodyPr/>
                    <a:lstStyle/>
                    <a:p>
                      <a:pPr algn="l" fontAlgn="ctr"/>
                      <a:r>
                        <a:rPr lang="zh-TW" altLang="en-US" sz="2000" b="1" u="none" strike="noStrike" dirty="0" smtClean="0">
                          <a:effectLst/>
                          <a:latin typeface="Adobe 繁黑體 Std B" pitchFamily="34" charset="-120"/>
                          <a:ea typeface="Adobe 繁黑體 Std B" pitchFamily="34" charset="-120"/>
                        </a:rPr>
                        <a:t>建構多元環境及多元學習課程</a:t>
                      </a:r>
                      <a:endParaRPr lang="zh-TW" altLang="en-US" sz="2000" b="1" i="0" u="none" strike="noStrike" dirty="0">
                        <a:solidFill>
                          <a:srgbClr val="000000"/>
                        </a:solidFill>
                        <a:effectLst/>
                        <a:latin typeface="Adobe 繁黑體 Std B" pitchFamily="34" charset="-120"/>
                        <a:ea typeface="Adobe 繁黑體 Std B" pitchFamily="34" charset="-120"/>
                      </a:endParaRPr>
                    </a:p>
                  </a:txBody>
                  <a:tcPr marL="2736" marR="2736" marT="2736"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altLang="zh-TW" sz="2000" b="1" i="0" u="none" strike="noStrike" dirty="0" smtClean="0">
                          <a:solidFill>
                            <a:srgbClr val="000000"/>
                          </a:solidFill>
                          <a:effectLst/>
                          <a:latin typeface="Adobe 繁黑體 Std B" pitchFamily="34" charset="-120"/>
                          <a:ea typeface="Adobe 繁黑體 Std B" pitchFamily="34" charset="-120"/>
                        </a:rPr>
                        <a:t>1.</a:t>
                      </a:r>
                      <a:r>
                        <a:rPr lang="zh-TW" altLang="en-US" sz="2000" b="1" i="0" u="none" strike="noStrike" dirty="0" smtClean="0">
                          <a:solidFill>
                            <a:srgbClr val="000000"/>
                          </a:solidFill>
                          <a:effectLst/>
                          <a:latin typeface="Adobe 繁黑體 Std B" pitchFamily="34" charset="-120"/>
                          <a:ea typeface="Adobe 繁黑體 Std B" pitchFamily="34" charset="-120"/>
                        </a:rPr>
                        <a:t>充實創新教學設備及專業師資</a:t>
                      </a:r>
                    </a:p>
                  </a:txBody>
                  <a:tcPr marL="2736" marR="2736" marT="2736"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altLang="zh-TW" sz="2000" b="1" i="0" u="none" strike="noStrike" dirty="0" smtClean="0">
                          <a:solidFill>
                            <a:srgbClr val="000000"/>
                          </a:solidFill>
                          <a:effectLst/>
                          <a:latin typeface="Adobe 繁黑體 Std B" pitchFamily="34" charset="-120"/>
                          <a:ea typeface="Adobe 繁黑體 Std B" pitchFamily="34" charset="-120"/>
                        </a:rPr>
                        <a:t>1.</a:t>
                      </a:r>
                      <a:r>
                        <a:rPr lang="zh-TW" altLang="en-US" sz="2000" b="1" i="0" u="none" strike="noStrike" dirty="0" smtClean="0">
                          <a:solidFill>
                            <a:srgbClr val="000000"/>
                          </a:solidFill>
                          <a:effectLst/>
                          <a:latin typeface="Adobe 繁黑體 Std B" pitchFamily="34" charset="-120"/>
                          <a:ea typeface="Adobe 繁黑體 Std B" pitchFamily="34" charset="-120"/>
                        </a:rPr>
                        <a:t>教學設備</a:t>
                      </a:r>
                      <a:r>
                        <a:rPr lang="en-US" altLang="zh-TW" sz="2000" b="1" i="0" u="none" strike="noStrike" dirty="0" smtClean="0">
                          <a:solidFill>
                            <a:srgbClr val="000000"/>
                          </a:solidFill>
                          <a:effectLst/>
                          <a:latin typeface="Adobe 繁黑體 Std B" pitchFamily="34" charset="-120"/>
                          <a:ea typeface="Adobe 繁黑體 Std B" pitchFamily="34" charset="-120"/>
                        </a:rPr>
                        <a:t>(</a:t>
                      </a:r>
                      <a:r>
                        <a:rPr lang="zh-TW" altLang="en-US" sz="2000" b="1" i="0" u="none" strike="noStrike" dirty="0" smtClean="0">
                          <a:solidFill>
                            <a:srgbClr val="000000"/>
                          </a:solidFill>
                          <a:effectLst/>
                          <a:latin typeface="Adobe 繁黑體 Std B" pitchFamily="34" charset="-120"/>
                          <a:ea typeface="Adobe 繁黑體 Std B" pitchFamily="34" charset="-120"/>
                        </a:rPr>
                        <a:t>總務處</a:t>
                      </a:r>
                      <a:r>
                        <a:rPr lang="en-US" altLang="zh-TW" sz="2000" b="1" i="0" u="none" strike="noStrike" dirty="0" smtClean="0">
                          <a:solidFill>
                            <a:srgbClr val="000000"/>
                          </a:solidFill>
                          <a:effectLst/>
                          <a:latin typeface="Adobe 繁黑體 Std B" pitchFamily="34" charset="-120"/>
                          <a:ea typeface="Adobe 繁黑體 Std B" pitchFamily="34" charset="-120"/>
                        </a:rPr>
                        <a:t>)</a:t>
                      </a:r>
                    </a:p>
                    <a:p>
                      <a:pPr marL="0" marR="0" indent="0" algn="l" defTabSz="914400" rtl="0" eaLnBrk="1" fontAlgn="ctr" latinLnBrk="0" hangingPunct="1">
                        <a:lnSpc>
                          <a:spcPct val="100000"/>
                        </a:lnSpc>
                        <a:spcBef>
                          <a:spcPts val="0"/>
                        </a:spcBef>
                        <a:spcAft>
                          <a:spcPts val="0"/>
                        </a:spcAft>
                        <a:buClrTx/>
                        <a:buSzTx/>
                        <a:buFontTx/>
                        <a:buNone/>
                        <a:tabLst/>
                        <a:defRPr/>
                      </a:pPr>
                      <a:r>
                        <a:rPr lang="en-US" altLang="zh-TW" sz="2000" b="1" i="0" u="none" strike="noStrike" dirty="0" smtClean="0">
                          <a:solidFill>
                            <a:srgbClr val="000000"/>
                          </a:solidFill>
                          <a:effectLst/>
                          <a:latin typeface="Adobe 繁黑體 Std B" pitchFamily="34" charset="-120"/>
                          <a:ea typeface="Adobe 繁黑體 Std B" pitchFamily="34" charset="-120"/>
                        </a:rPr>
                        <a:t>2.</a:t>
                      </a:r>
                      <a:r>
                        <a:rPr lang="zh-TW" altLang="en-US" sz="2000" b="1" i="0" u="none" strike="noStrike" dirty="0" smtClean="0">
                          <a:solidFill>
                            <a:srgbClr val="000000"/>
                          </a:solidFill>
                          <a:effectLst/>
                          <a:latin typeface="Adobe 繁黑體 Std B" pitchFamily="34" charset="-120"/>
                          <a:ea typeface="Adobe 繁黑體 Std B" pitchFamily="34" charset="-120"/>
                        </a:rPr>
                        <a:t>專業師資</a:t>
                      </a:r>
                      <a:r>
                        <a:rPr lang="en-US" altLang="zh-TW" sz="2000" b="1" i="0" u="none" strike="noStrike" dirty="0" smtClean="0">
                          <a:solidFill>
                            <a:srgbClr val="000000"/>
                          </a:solidFill>
                          <a:effectLst/>
                          <a:latin typeface="Adobe 繁黑體 Std B" pitchFamily="34" charset="-120"/>
                          <a:ea typeface="Adobe 繁黑體 Std B" pitchFamily="34" charset="-120"/>
                        </a:rPr>
                        <a:t>(6</a:t>
                      </a:r>
                      <a:r>
                        <a:rPr lang="zh-TW" altLang="en-US" sz="2000" b="1" i="0" u="none" strike="noStrike" dirty="0" smtClean="0">
                          <a:solidFill>
                            <a:srgbClr val="000000"/>
                          </a:solidFill>
                          <a:effectLst/>
                          <a:latin typeface="Adobe 繁黑體 Std B" pitchFamily="34" charset="-120"/>
                          <a:ea typeface="Adobe 繁黑體 Std B" pitchFamily="34" charset="-120"/>
                        </a:rPr>
                        <a:t>系</a:t>
                      </a:r>
                      <a:r>
                        <a:rPr lang="en-US" altLang="zh-TW" sz="2000" b="1" i="0" u="none" strike="noStrike" dirty="0" smtClean="0">
                          <a:solidFill>
                            <a:srgbClr val="000000"/>
                          </a:solidFill>
                          <a:effectLst/>
                          <a:latin typeface="Adobe 繁黑體 Std B" pitchFamily="34" charset="-120"/>
                          <a:ea typeface="Adobe 繁黑體 Std B" pitchFamily="34" charset="-120"/>
                        </a:rPr>
                        <a:t>)</a:t>
                      </a:r>
                      <a:endParaRPr lang="zh-TW" altLang="en-US" sz="2000" b="1" i="0" u="none" strike="noStrike" dirty="0" smtClean="0">
                        <a:solidFill>
                          <a:srgbClr val="000000"/>
                        </a:solidFill>
                        <a:effectLst/>
                        <a:latin typeface="Adobe 繁黑體 Std B" pitchFamily="34" charset="-120"/>
                        <a:ea typeface="Adobe 繁黑體 Std B" pitchFamily="34" charset="-120"/>
                      </a:endParaRPr>
                    </a:p>
                  </a:txBody>
                  <a:tcPr marL="2736" marR="2736" marT="2736" marB="0" anchor="ctr"/>
                </a:tc>
                <a:extLst>
                  <a:ext uri="{0D108BD9-81ED-4DB2-BD59-A6C34878D82A}">
                    <a16:rowId xmlns:a16="http://schemas.microsoft.com/office/drawing/2014/main" val="10001"/>
                  </a:ext>
                </a:extLst>
              </a:tr>
              <a:tr h="600752">
                <a:tc vMerge="1">
                  <a:txBody>
                    <a:bodyPr/>
                    <a:lstStyle/>
                    <a:p>
                      <a:endParaRPr lang="zh-TW" altLang="en-US"/>
                    </a:p>
                  </a:txBody>
                  <a:tcPr/>
                </a:tc>
                <a:tc vMerge="1">
                  <a:txBody>
                    <a:bodyPr/>
                    <a:lstStyle/>
                    <a:p>
                      <a:pPr algn="ctr" fontAlgn="ctr"/>
                      <a:endParaRPr lang="zh-TW" altLang="en-US" sz="1800" b="1" i="0" u="none" strike="noStrike" dirty="0">
                        <a:solidFill>
                          <a:srgbClr val="000000"/>
                        </a:solidFill>
                        <a:effectLst/>
                        <a:latin typeface="新細明體"/>
                      </a:endParaRPr>
                    </a:p>
                  </a:txBody>
                  <a:tcPr marL="2736" marR="2736" marT="2736" marB="0" anchor="ctr"/>
                </a:tc>
                <a:tc>
                  <a:txBody>
                    <a:bodyPr/>
                    <a:lstStyle/>
                    <a:p>
                      <a:pPr algn="l" fontAlgn="ctr"/>
                      <a:r>
                        <a:rPr lang="en-US" altLang="zh-TW" sz="2000" b="1" i="0" u="none" strike="noStrike" dirty="0" smtClean="0">
                          <a:solidFill>
                            <a:srgbClr val="000000"/>
                          </a:solidFill>
                          <a:effectLst/>
                          <a:latin typeface="Adobe 繁黑體 Std B" pitchFamily="34" charset="-120"/>
                          <a:ea typeface="Adobe 繁黑體 Std B" pitchFamily="34" charset="-120"/>
                        </a:rPr>
                        <a:t>2.</a:t>
                      </a:r>
                      <a:r>
                        <a:rPr lang="zh-TW" altLang="en-US" sz="2000" b="1" i="0" u="none" strike="noStrike" dirty="0" smtClean="0">
                          <a:solidFill>
                            <a:srgbClr val="000000"/>
                          </a:solidFill>
                          <a:effectLst/>
                          <a:latin typeface="Adobe 繁黑體 Std B" pitchFamily="34" charset="-120"/>
                          <a:ea typeface="Adobe 繁黑體 Std B" pitchFamily="34" charset="-120"/>
                        </a:rPr>
                        <a:t>建構學生基本素養</a:t>
                      </a:r>
                      <a:endParaRPr lang="en-US" altLang="zh-TW" sz="2000" b="1" i="0" u="none" strike="noStrike" dirty="0" smtClean="0">
                        <a:solidFill>
                          <a:srgbClr val="000000"/>
                        </a:solidFill>
                        <a:effectLst/>
                        <a:latin typeface="Adobe 繁黑體 Std B" pitchFamily="34" charset="-120"/>
                        <a:ea typeface="Adobe 繁黑體 Std B" pitchFamily="34" charset="-120"/>
                      </a:endParaRPr>
                    </a:p>
                    <a:p>
                      <a:pPr algn="l" fontAlgn="ctr"/>
                      <a:r>
                        <a:rPr lang="en-US" altLang="zh-TW" sz="2000" b="1" i="0" u="none" strike="noStrike" dirty="0" smtClean="0">
                          <a:solidFill>
                            <a:srgbClr val="000000"/>
                          </a:solidFill>
                          <a:effectLst/>
                          <a:latin typeface="Adobe 繁黑體 Std B" pitchFamily="34" charset="-120"/>
                          <a:ea typeface="Adobe 繁黑體 Std B" pitchFamily="34" charset="-120"/>
                        </a:rPr>
                        <a:t>(</a:t>
                      </a:r>
                      <a:r>
                        <a:rPr lang="zh-TW" altLang="en-US" sz="2000" b="1" i="0" u="none" strike="noStrike" dirty="0" smtClean="0">
                          <a:solidFill>
                            <a:srgbClr val="000000"/>
                          </a:solidFill>
                          <a:effectLst/>
                          <a:latin typeface="Adobe 繁黑體 Std B" pitchFamily="34" charset="-120"/>
                          <a:ea typeface="Adobe 繁黑體 Std B" pitchFamily="34" charset="-120"/>
                        </a:rPr>
                        <a:t>基礎課程</a:t>
                      </a:r>
                      <a:r>
                        <a:rPr lang="en-US" altLang="zh-TW" sz="2000" b="1" i="0" u="none" strike="noStrike" dirty="0" smtClean="0">
                          <a:solidFill>
                            <a:srgbClr val="000000"/>
                          </a:solidFill>
                          <a:effectLst/>
                          <a:latin typeface="Adobe 繁黑體 Std B" pitchFamily="34" charset="-120"/>
                          <a:ea typeface="Adobe 繁黑體 Std B" pitchFamily="34" charset="-120"/>
                        </a:rPr>
                        <a:t>/</a:t>
                      </a:r>
                      <a:r>
                        <a:rPr lang="zh-TW" altLang="en-US" sz="2000" b="1" i="0" u="none" strike="noStrike" dirty="0" smtClean="0">
                          <a:solidFill>
                            <a:srgbClr val="000000"/>
                          </a:solidFill>
                          <a:effectLst/>
                          <a:latin typeface="Adobe 繁黑體 Std B" pitchFamily="34" charset="-120"/>
                          <a:ea typeface="Adobe 繁黑體 Std B" pitchFamily="34" charset="-120"/>
                        </a:rPr>
                        <a:t>自主學習課程</a:t>
                      </a:r>
                      <a:r>
                        <a:rPr lang="en-US" altLang="zh-TW" sz="2000" b="1" i="0" u="none" strike="noStrike" dirty="0" smtClean="0">
                          <a:solidFill>
                            <a:srgbClr val="000000"/>
                          </a:solidFill>
                          <a:effectLst/>
                          <a:latin typeface="Adobe 繁黑體 Std B" pitchFamily="34" charset="-120"/>
                          <a:ea typeface="Adobe 繁黑體 Std B" pitchFamily="34" charset="-120"/>
                        </a:rPr>
                        <a:t>)</a:t>
                      </a:r>
                      <a:endParaRPr lang="zh-TW" altLang="en-US" sz="2000" b="1" i="0" u="none" strike="noStrike" dirty="0" smtClean="0">
                        <a:solidFill>
                          <a:srgbClr val="000000"/>
                        </a:solidFill>
                        <a:effectLst/>
                        <a:latin typeface="Adobe 繁黑體 Std B" pitchFamily="34" charset="-120"/>
                        <a:ea typeface="Adobe 繁黑體 Std B" pitchFamily="34" charset="-120"/>
                      </a:endParaRPr>
                    </a:p>
                  </a:txBody>
                  <a:tcPr marL="2736" marR="2736" marT="2736" marB="0" anchor="ctr"/>
                </a:tc>
                <a:tc>
                  <a:txBody>
                    <a:bodyPr/>
                    <a:lstStyle/>
                    <a:p>
                      <a:pPr algn="l" fontAlgn="ctr"/>
                      <a:r>
                        <a:rPr lang="en-US" altLang="zh-TW" sz="2000" b="1" i="0" u="none" strike="noStrike" dirty="0" smtClean="0">
                          <a:solidFill>
                            <a:srgbClr val="000000"/>
                          </a:solidFill>
                          <a:effectLst/>
                          <a:latin typeface="Adobe 繁黑體 Std B" pitchFamily="34" charset="-120"/>
                          <a:ea typeface="Adobe 繁黑體 Std B" pitchFamily="34" charset="-120"/>
                        </a:rPr>
                        <a:t>1.</a:t>
                      </a:r>
                      <a:r>
                        <a:rPr lang="zh-TW" altLang="en-US" sz="2000" b="1" i="0" u="none" strike="noStrike" dirty="0" smtClean="0">
                          <a:solidFill>
                            <a:srgbClr val="000000"/>
                          </a:solidFill>
                          <a:effectLst/>
                          <a:latin typeface="Adobe 繁黑體 Std B" pitchFamily="34" charset="-120"/>
                          <a:ea typeface="Adobe 繁黑體 Std B" pitchFamily="34" charset="-120"/>
                        </a:rPr>
                        <a:t>通識中心</a:t>
                      </a:r>
                      <a:endParaRPr lang="en-US" altLang="zh-TW" sz="2000" b="1" i="0" u="none" strike="noStrike" dirty="0" smtClean="0">
                        <a:solidFill>
                          <a:srgbClr val="000000"/>
                        </a:solidFill>
                        <a:effectLst/>
                        <a:latin typeface="Adobe 繁黑體 Std B" pitchFamily="34" charset="-120"/>
                        <a:ea typeface="Adobe 繁黑體 Std B" pitchFamily="34" charset="-120"/>
                      </a:endParaRPr>
                    </a:p>
                    <a:p>
                      <a:pPr algn="l" fontAlgn="ctr"/>
                      <a:r>
                        <a:rPr lang="en-US" altLang="zh-TW" sz="2000" b="1" i="0" u="none" strike="noStrike" dirty="0" smtClean="0">
                          <a:solidFill>
                            <a:srgbClr val="000000"/>
                          </a:solidFill>
                          <a:effectLst/>
                          <a:latin typeface="Adobe 繁黑體 Std B" pitchFamily="34" charset="-120"/>
                          <a:ea typeface="Adobe 繁黑體 Std B" pitchFamily="34" charset="-120"/>
                        </a:rPr>
                        <a:t>2.</a:t>
                      </a:r>
                      <a:r>
                        <a:rPr lang="zh-TW" altLang="en-US" sz="2000" b="1" i="0" u="none" strike="noStrike" dirty="0" smtClean="0">
                          <a:solidFill>
                            <a:srgbClr val="000000"/>
                          </a:solidFill>
                          <a:effectLst/>
                          <a:latin typeface="Adobe 繁黑體 Std B" pitchFamily="34" charset="-120"/>
                          <a:ea typeface="Adobe 繁黑體 Std B" pitchFamily="34" charset="-120"/>
                        </a:rPr>
                        <a:t>教學組</a:t>
                      </a:r>
                      <a:endParaRPr lang="en-US" altLang="zh-TW" sz="2000" b="1" i="0" u="none" strike="noStrike" dirty="0" smtClean="0">
                        <a:solidFill>
                          <a:srgbClr val="000000"/>
                        </a:solidFill>
                        <a:effectLst/>
                        <a:latin typeface="Adobe 繁黑體 Std B" pitchFamily="34" charset="-120"/>
                        <a:ea typeface="Adobe 繁黑體 Std B" pitchFamily="34" charset="-120"/>
                      </a:endParaRPr>
                    </a:p>
                    <a:p>
                      <a:pPr algn="l" fontAlgn="ctr"/>
                      <a:r>
                        <a:rPr lang="en-US" altLang="zh-TW" sz="2000" b="1" i="0" u="none" strike="noStrike" dirty="0" smtClean="0">
                          <a:solidFill>
                            <a:srgbClr val="000000"/>
                          </a:solidFill>
                          <a:effectLst/>
                          <a:latin typeface="Adobe 繁黑體 Std B" pitchFamily="34" charset="-120"/>
                          <a:ea typeface="Adobe 繁黑體 Std B" pitchFamily="34" charset="-120"/>
                        </a:rPr>
                        <a:t>3.6</a:t>
                      </a:r>
                      <a:r>
                        <a:rPr lang="zh-TW" altLang="en-US" sz="2000" b="1" i="0" u="none" strike="noStrike" dirty="0" smtClean="0">
                          <a:solidFill>
                            <a:srgbClr val="000000"/>
                          </a:solidFill>
                          <a:effectLst/>
                          <a:latin typeface="Adobe 繁黑體 Std B" pitchFamily="34" charset="-120"/>
                          <a:ea typeface="Adobe 繁黑體 Std B" pitchFamily="34" charset="-120"/>
                        </a:rPr>
                        <a:t>系</a:t>
                      </a:r>
                      <a:endParaRPr lang="en-US" altLang="zh-TW" sz="2000" b="1" i="0" u="none" strike="noStrike" dirty="0" smtClean="0">
                        <a:solidFill>
                          <a:srgbClr val="000000"/>
                        </a:solidFill>
                        <a:effectLst/>
                        <a:latin typeface="Adobe 繁黑體 Std B" pitchFamily="34" charset="-120"/>
                        <a:ea typeface="Adobe 繁黑體 Std B" pitchFamily="34" charset="-120"/>
                      </a:endParaRPr>
                    </a:p>
                  </a:txBody>
                  <a:tcPr marL="2736" marR="2736" marT="2736" marB="0" anchor="ctr"/>
                </a:tc>
                <a:extLst>
                  <a:ext uri="{0D108BD9-81ED-4DB2-BD59-A6C34878D82A}">
                    <a16:rowId xmlns:a16="http://schemas.microsoft.com/office/drawing/2014/main" val="10002"/>
                  </a:ext>
                </a:extLst>
              </a:tr>
              <a:tr h="623244">
                <a:tc vMerge="1">
                  <a:txBody>
                    <a:bodyPr/>
                    <a:lstStyle/>
                    <a:p>
                      <a:endParaRPr lang="zh-TW" altLang="en-US"/>
                    </a:p>
                  </a:txBody>
                  <a:tcPr/>
                </a:tc>
                <a:tc vMerge="1">
                  <a:txBody>
                    <a:bodyPr/>
                    <a:lstStyle/>
                    <a:p>
                      <a:pPr algn="ctr" fontAlgn="ctr"/>
                      <a:endParaRPr lang="zh-TW" altLang="en-US" sz="1800" b="1" i="0" u="none" strike="noStrike" dirty="0">
                        <a:solidFill>
                          <a:srgbClr val="000000"/>
                        </a:solidFill>
                        <a:effectLst/>
                        <a:latin typeface="新細明體"/>
                      </a:endParaRPr>
                    </a:p>
                  </a:txBody>
                  <a:tcPr marL="2736" marR="2736" marT="2736"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altLang="zh-TW" sz="2000" b="1" u="none" strike="noStrike" dirty="0" smtClean="0">
                          <a:effectLst/>
                          <a:latin typeface="Adobe 繁黑體 Std B" pitchFamily="34" charset="-120"/>
                          <a:ea typeface="Adobe 繁黑體 Std B" pitchFamily="34" charset="-120"/>
                        </a:rPr>
                        <a:t>3.</a:t>
                      </a:r>
                      <a:r>
                        <a:rPr lang="zh-TW" altLang="en-US" sz="2000" b="1" u="none" strike="noStrike" dirty="0" smtClean="0">
                          <a:effectLst/>
                          <a:latin typeface="Adobe 繁黑體 Std B" pitchFamily="34" charset="-120"/>
                          <a:ea typeface="Adobe 繁黑體 Std B" pitchFamily="34" charset="-120"/>
                        </a:rPr>
                        <a:t>活化專業課程結構</a:t>
                      </a:r>
                      <a:endParaRPr lang="en-US" altLang="zh-TW" sz="2000" b="1" u="none" strike="noStrike" dirty="0" smtClean="0">
                        <a:effectLst/>
                        <a:latin typeface="Adobe 繁黑體 Std B" pitchFamily="34" charset="-120"/>
                        <a:ea typeface="Adobe 繁黑體 Std B" pitchFamily="34" charset="-120"/>
                      </a:endParaRPr>
                    </a:p>
                    <a:p>
                      <a:pPr marL="0" marR="0" indent="0" algn="l" defTabSz="914400" rtl="0" eaLnBrk="1" fontAlgn="ctr" latinLnBrk="0" hangingPunct="1">
                        <a:lnSpc>
                          <a:spcPct val="100000"/>
                        </a:lnSpc>
                        <a:spcBef>
                          <a:spcPts val="0"/>
                        </a:spcBef>
                        <a:spcAft>
                          <a:spcPts val="0"/>
                        </a:spcAft>
                        <a:buClrTx/>
                        <a:buSzTx/>
                        <a:buFontTx/>
                        <a:buNone/>
                        <a:tabLst/>
                        <a:defRPr/>
                      </a:pPr>
                      <a:r>
                        <a:rPr lang="en-US" altLang="zh-TW" sz="2000" b="1" u="none" strike="noStrike" dirty="0" smtClean="0">
                          <a:effectLst/>
                          <a:latin typeface="Adobe 繁黑體 Std B" pitchFamily="34" charset="-120"/>
                          <a:ea typeface="Adobe 繁黑體 Std B" pitchFamily="34" charset="-120"/>
                        </a:rPr>
                        <a:t>(</a:t>
                      </a:r>
                      <a:r>
                        <a:rPr lang="zh-TW" altLang="en-US" sz="2000" b="1" u="none" strike="noStrike" dirty="0" smtClean="0">
                          <a:effectLst/>
                          <a:latin typeface="Adobe 繁黑體 Std B" pitchFamily="34" charset="-120"/>
                          <a:ea typeface="Adobe 繁黑體 Std B" pitchFamily="34" charset="-120"/>
                        </a:rPr>
                        <a:t>特色課程</a:t>
                      </a:r>
                      <a:r>
                        <a:rPr lang="en-US" altLang="zh-TW" sz="2000" b="1" u="none" strike="noStrike" dirty="0" smtClean="0">
                          <a:effectLst/>
                          <a:latin typeface="Adobe 繁黑體 Std B" pitchFamily="34" charset="-120"/>
                          <a:ea typeface="Adobe 繁黑體 Std B" pitchFamily="34" charset="-120"/>
                        </a:rPr>
                        <a:t>/</a:t>
                      </a:r>
                      <a:r>
                        <a:rPr lang="zh-TW" altLang="en-US" sz="2000" b="1" u="none" strike="noStrike" dirty="0" smtClean="0">
                          <a:effectLst/>
                          <a:latin typeface="Adobe 繁黑體 Std B" pitchFamily="34" charset="-120"/>
                          <a:ea typeface="Adobe 繁黑體 Std B" pitchFamily="34" charset="-120"/>
                        </a:rPr>
                        <a:t>證照課程</a:t>
                      </a:r>
                      <a:r>
                        <a:rPr lang="en-US" altLang="zh-TW" sz="2000" b="1" u="none" strike="noStrike" dirty="0" smtClean="0">
                          <a:effectLst/>
                          <a:latin typeface="Adobe 繁黑體 Std B" pitchFamily="34" charset="-120"/>
                          <a:ea typeface="Adobe 繁黑體 Std B" pitchFamily="34" charset="-120"/>
                        </a:rPr>
                        <a:t>/</a:t>
                      </a:r>
                      <a:r>
                        <a:rPr lang="zh-TW" altLang="en-US" sz="2000" b="1" u="none" strike="noStrike" dirty="0" smtClean="0">
                          <a:effectLst/>
                          <a:latin typeface="Adobe 繁黑體 Std B" pitchFamily="34" charset="-120"/>
                          <a:ea typeface="Adobe 繁黑體 Std B" pitchFamily="34" charset="-120"/>
                        </a:rPr>
                        <a:t>創新創業</a:t>
                      </a:r>
                      <a:r>
                        <a:rPr lang="en-US" altLang="zh-TW" sz="2000" b="1" u="none" strike="noStrike" dirty="0" smtClean="0">
                          <a:effectLst/>
                          <a:latin typeface="Adobe 繁黑體 Std B" pitchFamily="34" charset="-120"/>
                          <a:ea typeface="Adobe 繁黑體 Std B" pitchFamily="34" charset="-120"/>
                        </a:rPr>
                        <a:t>/</a:t>
                      </a:r>
                      <a:r>
                        <a:rPr lang="zh-TW" altLang="en-US" sz="2000" b="1" u="none" strike="noStrike" dirty="0" smtClean="0">
                          <a:effectLst/>
                          <a:latin typeface="Adobe 繁黑體 Std B" pitchFamily="34" charset="-120"/>
                          <a:ea typeface="Adobe 繁黑體 Std B" pitchFamily="34" charset="-120"/>
                        </a:rPr>
                        <a:t>跨領域</a:t>
                      </a:r>
                      <a:r>
                        <a:rPr lang="en-US" altLang="zh-TW" sz="2000" b="1" u="none" strike="noStrike" dirty="0" smtClean="0">
                          <a:effectLst/>
                          <a:latin typeface="Adobe 繁黑體 Std B" pitchFamily="34" charset="-120"/>
                          <a:ea typeface="Adobe 繁黑體 Std B" pitchFamily="34" charset="-120"/>
                        </a:rPr>
                        <a:t>)</a:t>
                      </a:r>
                      <a:endParaRPr lang="zh-TW" altLang="en-US" sz="2000" b="1" i="0" u="none" strike="noStrike" dirty="0" smtClean="0">
                        <a:solidFill>
                          <a:srgbClr val="000000"/>
                        </a:solidFill>
                        <a:effectLst/>
                        <a:latin typeface="Adobe 繁黑體 Std B" pitchFamily="34" charset="-120"/>
                        <a:ea typeface="Adobe 繁黑體 Std B" pitchFamily="34" charset="-120"/>
                      </a:endParaRPr>
                    </a:p>
                  </a:txBody>
                  <a:tcPr marL="2736" marR="2736" marT="2736" marB="0" anchor="ctr"/>
                </a:tc>
                <a:tc>
                  <a:txBody>
                    <a:bodyPr/>
                    <a:lstStyle/>
                    <a:p>
                      <a:pPr algn="l" fontAlgn="ctr"/>
                      <a:r>
                        <a:rPr lang="en-US" altLang="zh-TW" sz="2000" b="1" i="0" u="none" strike="noStrike" dirty="0" smtClean="0">
                          <a:solidFill>
                            <a:srgbClr val="000000"/>
                          </a:solidFill>
                          <a:effectLst/>
                          <a:latin typeface="Adobe 繁黑體 Std B" pitchFamily="34" charset="-120"/>
                          <a:ea typeface="Adobe 繁黑體 Std B" pitchFamily="34" charset="-120"/>
                        </a:rPr>
                        <a:t>1.</a:t>
                      </a:r>
                      <a:r>
                        <a:rPr lang="zh-TW" altLang="en-US" sz="2000" b="1" i="0" u="none" strike="noStrike" dirty="0" smtClean="0">
                          <a:solidFill>
                            <a:srgbClr val="000000"/>
                          </a:solidFill>
                          <a:effectLst/>
                          <a:latin typeface="Adobe 繁黑體 Std B" pitchFamily="34" charset="-120"/>
                          <a:ea typeface="Adobe 繁黑體 Std B" pitchFamily="34" charset="-120"/>
                        </a:rPr>
                        <a:t>通識中心</a:t>
                      </a:r>
                      <a:endParaRPr lang="en-US" altLang="zh-TW" sz="2000" b="1" i="0" u="none" strike="noStrike" dirty="0" smtClean="0">
                        <a:solidFill>
                          <a:srgbClr val="000000"/>
                        </a:solidFill>
                        <a:effectLst/>
                        <a:latin typeface="Adobe 繁黑體 Std B" pitchFamily="34" charset="-120"/>
                        <a:ea typeface="Adobe 繁黑體 Std B" pitchFamily="34" charset="-120"/>
                      </a:endParaRPr>
                    </a:p>
                    <a:p>
                      <a:pPr algn="l" fontAlgn="ctr"/>
                      <a:r>
                        <a:rPr lang="en-US" altLang="zh-TW" sz="2000" b="1" i="0" u="none" strike="noStrike" dirty="0" smtClean="0">
                          <a:solidFill>
                            <a:srgbClr val="000000"/>
                          </a:solidFill>
                          <a:effectLst/>
                          <a:latin typeface="Adobe 繁黑體 Std B" pitchFamily="34" charset="-120"/>
                          <a:ea typeface="Adobe 繁黑體 Std B" pitchFamily="34" charset="-120"/>
                        </a:rPr>
                        <a:t>2.</a:t>
                      </a:r>
                      <a:r>
                        <a:rPr lang="zh-TW" altLang="en-US" sz="2000" b="1" i="0" u="none" strike="noStrike" dirty="0" smtClean="0">
                          <a:solidFill>
                            <a:srgbClr val="000000"/>
                          </a:solidFill>
                          <a:effectLst/>
                          <a:latin typeface="Adobe 繁黑體 Std B" pitchFamily="34" charset="-120"/>
                          <a:ea typeface="Adobe 繁黑體 Std B" pitchFamily="34" charset="-120"/>
                        </a:rPr>
                        <a:t>各單位</a:t>
                      </a:r>
                      <a:endParaRPr lang="en-US" altLang="zh-TW" sz="2000" b="1" i="0" u="none" strike="noStrike" dirty="0" smtClean="0">
                        <a:solidFill>
                          <a:srgbClr val="000000"/>
                        </a:solidFill>
                        <a:effectLst/>
                        <a:latin typeface="Adobe 繁黑體 Std B" pitchFamily="34" charset="-120"/>
                        <a:ea typeface="Adobe 繁黑體 Std B" pitchFamily="34" charset="-120"/>
                      </a:endParaRPr>
                    </a:p>
                  </a:txBody>
                  <a:tcPr marL="2736" marR="2736" marT="2736" marB="0" anchor="ctr"/>
                </a:tc>
                <a:extLst>
                  <a:ext uri="{0D108BD9-81ED-4DB2-BD59-A6C34878D82A}">
                    <a16:rowId xmlns:a16="http://schemas.microsoft.com/office/drawing/2014/main" val="10003"/>
                  </a:ext>
                </a:extLst>
              </a:tr>
              <a:tr h="457252">
                <a:tc vMerge="1">
                  <a:txBody>
                    <a:bodyPr/>
                    <a:lstStyle/>
                    <a:p>
                      <a:endParaRPr lang="zh-TW" altLang="en-US"/>
                    </a:p>
                  </a:txBody>
                  <a:tcPr/>
                </a:tc>
                <a:tc>
                  <a:txBody>
                    <a:bodyPr/>
                    <a:lstStyle/>
                    <a:p>
                      <a:pPr algn="l" fontAlgn="ctr"/>
                      <a:r>
                        <a:rPr lang="zh-TW" altLang="en-US" sz="2000" b="1" u="none" strike="noStrike" dirty="0" smtClean="0">
                          <a:effectLst/>
                          <a:latin typeface="Adobe 繁黑體 Std B" pitchFamily="34" charset="-120"/>
                          <a:ea typeface="Adobe 繁黑體 Std B" pitchFamily="34" charset="-120"/>
                        </a:rPr>
                        <a:t>強化產學實務合作</a:t>
                      </a:r>
                      <a:endParaRPr lang="zh-TW" altLang="en-US" sz="2000" b="1" i="0" u="none" strike="noStrike" dirty="0">
                        <a:solidFill>
                          <a:srgbClr val="000000"/>
                        </a:solidFill>
                        <a:effectLst/>
                        <a:latin typeface="Adobe 繁黑體 Std B" pitchFamily="34" charset="-120"/>
                        <a:ea typeface="Adobe 繁黑體 Std B" pitchFamily="34" charset="-120"/>
                      </a:endParaRPr>
                    </a:p>
                  </a:txBody>
                  <a:tcPr marL="2736" marR="2736" marT="2736" marB="0" anchor="ctr"/>
                </a:tc>
                <a:tc>
                  <a:txBody>
                    <a:bodyPr/>
                    <a:lstStyle/>
                    <a:p>
                      <a:r>
                        <a:rPr lang="zh-TW" altLang="en-US" sz="2000" dirty="0" smtClean="0">
                          <a:latin typeface="Adobe 繁黑體 Std B" pitchFamily="34" charset="-120"/>
                          <a:ea typeface="Adobe 繁黑體 Std B" pitchFamily="34" charset="-120"/>
                        </a:rPr>
                        <a:t>產學共創課程</a:t>
                      </a:r>
                      <a:r>
                        <a:rPr lang="en-US" altLang="zh-TW" sz="2000" dirty="0" smtClean="0">
                          <a:latin typeface="Adobe 繁黑體 Std B" pitchFamily="34" charset="-120"/>
                          <a:ea typeface="Adobe 繁黑體 Std B" pitchFamily="34" charset="-120"/>
                        </a:rPr>
                        <a:t>/</a:t>
                      </a:r>
                      <a:r>
                        <a:rPr lang="zh-TW" altLang="en-US" sz="2000" dirty="0" smtClean="0">
                          <a:latin typeface="Adobe 繁黑體 Std B" pitchFamily="34" charset="-120"/>
                          <a:ea typeface="Adobe 繁黑體 Std B" pitchFamily="34" charset="-120"/>
                        </a:rPr>
                        <a:t>表演藝術專精課程</a:t>
                      </a:r>
                      <a:endParaRPr lang="zh-TW" altLang="en-US" sz="2000" dirty="0">
                        <a:latin typeface="Adobe 繁黑體 Std B" pitchFamily="34" charset="-120"/>
                        <a:ea typeface="Adobe 繁黑體 Std B" pitchFamily="34" charset="-120"/>
                      </a:endParaRPr>
                    </a:p>
                  </a:txBody>
                  <a:tcPr marL="2736" marR="2736" marT="2736" marB="0" anchor="ctr"/>
                </a:tc>
                <a:tc>
                  <a:txBody>
                    <a:bodyPr/>
                    <a:lstStyle/>
                    <a:p>
                      <a:pPr algn="l" fontAlgn="ctr"/>
                      <a:r>
                        <a:rPr lang="en-US" altLang="zh-TW" sz="2000" b="1" i="0" u="none" strike="noStrike" dirty="0" smtClean="0">
                          <a:solidFill>
                            <a:srgbClr val="000000"/>
                          </a:solidFill>
                          <a:effectLst/>
                          <a:latin typeface="Adobe 繁黑體 Std B" pitchFamily="34" charset="-120"/>
                          <a:ea typeface="Adobe 繁黑體 Std B" pitchFamily="34" charset="-120"/>
                        </a:rPr>
                        <a:t>6</a:t>
                      </a:r>
                      <a:r>
                        <a:rPr lang="zh-TW" altLang="en-US" sz="2000" b="1" i="0" u="none" strike="noStrike" dirty="0" smtClean="0">
                          <a:solidFill>
                            <a:srgbClr val="000000"/>
                          </a:solidFill>
                          <a:effectLst/>
                          <a:latin typeface="Adobe 繁黑體 Std B" pitchFamily="34" charset="-120"/>
                          <a:ea typeface="Adobe 繁黑體 Std B" pitchFamily="34" charset="-120"/>
                        </a:rPr>
                        <a:t>系</a:t>
                      </a:r>
                      <a:endParaRPr lang="zh-TW" altLang="en-US" sz="2000" b="1" i="0" u="none" strike="noStrike" dirty="0">
                        <a:solidFill>
                          <a:srgbClr val="000000"/>
                        </a:solidFill>
                        <a:effectLst/>
                        <a:latin typeface="Adobe 繁黑體 Std B" pitchFamily="34" charset="-120"/>
                        <a:ea typeface="Adobe 繁黑體 Std B" pitchFamily="34" charset="-120"/>
                      </a:endParaRPr>
                    </a:p>
                  </a:txBody>
                  <a:tcPr marL="2736" marR="2736" marT="2736" marB="0" anchor="ctr"/>
                </a:tc>
                <a:extLst>
                  <a:ext uri="{0D108BD9-81ED-4DB2-BD59-A6C34878D82A}">
                    <a16:rowId xmlns:a16="http://schemas.microsoft.com/office/drawing/2014/main" val="10004"/>
                  </a:ext>
                </a:extLst>
              </a:tr>
              <a:tr h="138528">
                <a:tc vMerge="1">
                  <a:txBody>
                    <a:bodyPr/>
                    <a:lstStyle/>
                    <a:p>
                      <a:endParaRPr lang="zh-TW" altLang="en-US"/>
                    </a:p>
                  </a:txBody>
                  <a:tcPr/>
                </a:tc>
                <a:tc gridSpan="2">
                  <a:txBody>
                    <a:bodyPr/>
                    <a:lstStyle/>
                    <a:p>
                      <a:pPr algn="l" fontAlgn="ctr"/>
                      <a:r>
                        <a:rPr lang="zh-TW" altLang="en-US" sz="2000" b="1" u="none" strike="noStrike" dirty="0" smtClean="0">
                          <a:effectLst/>
                          <a:latin typeface="Adobe 繁黑體 Std B" pitchFamily="34" charset="-120"/>
                          <a:ea typeface="Adobe 繁黑體 Std B" pitchFamily="34" charset="-120"/>
                        </a:rPr>
                        <a:t>明師工作坊</a:t>
                      </a:r>
                      <a:endParaRPr lang="zh-TW" altLang="en-US" sz="2000" b="1" i="0" u="none" strike="noStrike" dirty="0">
                        <a:solidFill>
                          <a:srgbClr val="000000"/>
                        </a:solidFill>
                        <a:effectLst/>
                        <a:latin typeface="Adobe 繁黑體 Std B" pitchFamily="34" charset="-120"/>
                        <a:ea typeface="Adobe 繁黑體 Std B" pitchFamily="34" charset="-120"/>
                      </a:endParaRPr>
                    </a:p>
                  </a:txBody>
                  <a:tcPr marL="2736" marR="2736" marT="2736" marB="0" anchor="ctr"/>
                </a:tc>
                <a:tc hMerge="1">
                  <a:txBody>
                    <a:bodyPr/>
                    <a:lstStyle/>
                    <a:p>
                      <a:endParaRPr lang="zh-TW" altLang="en-US" dirty="0"/>
                    </a:p>
                  </a:txBody>
                  <a:tcPr marL="2736" marR="2736" marT="2736" marB="0" anchor="ctr"/>
                </a:tc>
                <a:tc>
                  <a:txBody>
                    <a:bodyPr/>
                    <a:lstStyle/>
                    <a:p>
                      <a:pPr algn="l" fontAlgn="ctr"/>
                      <a:r>
                        <a:rPr lang="en-US" altLang="zh-TW" sz="2000" b="1" i="0" u="none" strike="noStrike" dirty="0" smtClean="0">
                          <a:solidFill>
                            <a:srgbClr val="000000"/>
                          </a:solidFill>
                          <a:effectLst/>
                          <a:latin typeface="Adobe 繁黑體 Std B" pitchFamily="34" charset="-120"/>
                          <a:ea typeface="Adobe 繁黑體 Std B" pitchFamily="34" charset="-120"/>
                        </a:rPr>
                        <a:t>6</a:t>
                      </a:r>
                      <a:r>
                        <a:rPr lang="zh-TW" altLang="en-US" sz="2000" b="1" i="0" u="none" strike="noStrike" dirty="0" smtClean="0">
                          <a:solidFill>
                            <a:srgbClr val="000000"/>
                          </a:solidFill>
                          <a:effectLst/>
                          <a:latin typeface="Adobe 繁黑體 Std B" pitchFamily="34" charset="-120"/>
                          <a:ea typeface="Adobe 繁黑體 Std B" pitchFamily="34" charset="-120"/>
                        </a:rPr>
                        <a:t>系</a:t>
                      </a:r>
                      <a:endParaRPr lang="zh-TW" altLang="en-US" sz="2000" b="1" i="0" u="none" strike="noStrike" dirty="0">
                        <a:solidFill>
                          <a:srgbClr val="000000"/>
                        </a:solidFill>
                        <a:effectLst/>
                        <a:latin typeface="Adobe 繁黑體 Std B" pitchFamily="34" charset="-120"/>
                        <a:ea typeface="Adobe 繁黑體 Std B" pitchFamily="34" charset="-120"/>
                      </a:endParaRPr>
                    </a:p>
                  </a:txBody>
                  <a:tcPr marL="2736" marR="2736" marT="2736" marB="0" anchor="ctr"/>
                </a:tc>
                <a:extLst>
                  <a:ext uri="{0D108BD9-81ED-4DB2-BD59-A6C34878D82A}">
                    <a16:rowId xmlns:a16="http://schemas.microsoft.com/office/drawing/2014/main" val="10005"/>
                  </a:ext>
                </a:extLst>
              </a:tr>
              <a:tr h="446479">
                <a:tc vMerge="1">
                  <a:txBody>
                    <a:bodyPr/>
                    <a:lstStyle/>
                    <a:p>
                      <a:endParaRPr lang="zh-TW" altLang="en-US"/>
                    </a:p>
                  </a:txBody>
                  <a:tcPr/>
                </a:tc>
                <a:tc gridSpan="2">
                  <a:txBody>
                    <a:bodyPr/>
                    <a:lstStyle/>
                    <a:p>
                      <a:pPr algn="l" fontAlgn="ctr"/>
                      <a:r>
                        <a:rPr lang="zh-TW" altLang="en-US" sz="2000" b="1" u="none" strike="noStrike" dirty="0" smtClean="0">
                          <a:effectLst/>
                          <a:latin typeface="Adobe 繁黑體 Std B" pitchFamily="34" charset="-120"/>
                          <a:ea typeface="Adobe 繁黑體 Std B" pitchFamily="34" charset="-120"/>
                        </a:rPr>
                        <a:t>輔助戲曲教學支持系統</a:t>
                      </a:r>
                      <a:r>
                        <a:rPr lang="en-US" altLang="zh-TW" sz="2000" b="1" u="none" strike="noStrike" dirty="0" smtClean="0">
                          <a:effectLst/>
                          <a:latin typeface="Adobe 繁黑體 Std B" pitchFamily="34" charset="-120"/>
                          <a:ea typeface="Adobe 繁黑體 Std B" pitchFamily="34" charset="-120"/>
                        </a:rPr>
                        <a:t>--TA</a:t>
                      </a:r>
                      <a:r>
                        <a:rPr lang="zh-TW" altLang="en-US" sz="2000" b="1" u="none" strike="noStrike" dirty="0">
                          <a:effectLst/>
                          <a:latin typeface="Adobe 繁黑體 Std B" pitchFamily="34" charset="-120"/>
                          <a:ea typeface="Adobe 繁黑體 Std B" pitchFamily="34" charset="-120"/>
                        </a:rPr>
                        <a:t>教學助理計畫</a:t>
                      </a:r>
                      <a:endParaRPr lang="zh-TW" altLang="en-US" sz="2000" b="1" i="0" u="none" strike="noStrike" dirty="0">
                        <a:solidFill>
                          <a:srgbClr val="000000"/>
                        </a:solidFill>
                        <a:effectLst/>
                        <a:latin typeface="Adobe 繁黑體 Std B" pitchFamily="34" charset="-120"/>
                        <a:ea typeface="Adobe 繁黑體 Std B" pitchFamily="34" charset="-120"/>
                      </a:endParaRPr>
                    </a:p>
                  </a:txBody>
                  <a:tcPr marL="2736" marR="2736" marT="2736" marB="0" anchor="ctr"/>
                </a:tc>
                <a:tc hMerge="1">
                  <a:txBody>
                    <a:bodyPr/>
                    <a:lstStyle/>
                    <a:p>
                      <a:endParaRPr lang="zh-TW" altLang="en-US"/>
                    </a:p>
                  </a:txBody>
                  <a:tcPr/>
                </a:tc>
                <a:tc>
                  <a:txBody>
                    <a:bodyPr/>
                    <a:lstStyle/>
                    <a:p>
                      <a:pPr algn="l" fontAlgn="ctr"/>
                      <a:r>
                        <a:rPr lang="zh-TW" altLang="en-US" sz="2000" b="1" i="0" u="none" strike="noStrike" dirty="0" smtClean="0">
                          <a:solidFill>
                            <a:srgbClr val="000000"/>
                          </a:solidFill>
                          <a:effectLst/>
                          <a:latin typeface="Adobe 繁黑體 Std B" pitchFamily="34" charset="-120"/>
                          <a:ea typeface="Adobe 繁黑體 Std B" pitchFamily="34" charset="-120"/>
                        </a:rPr>
                        <a:t>教資中心</a:t>
                      </a:r>
                      <a:endParaRPr lang="zh-TW" altLang="en-US" sz="2000" b="1" i="0" u="none" strike="noStrike" dirty="0">
                        <a:solidFill>
                          <a:srgbClr val="000000"/>
                        </a:solidFill>
                        <a:effectLst/>
                        <a:latin typeface="Adobe 繁黑體 Std B" pitchFamily="34" charset="-120"/>
                        <a:ea typeface="Adobe 繁黑體 Std B" pitchFamily="34" charset="-120"/>
                      </a:endParaRPr>
                    </a:p>
                  </a:txBody>
                  <a:tcPr marL="2736" marR="2736" marT="2736" marB="0" anchor="ctr"/>
                </a:tc>
                <a:extLst>
                  <a:ext uri="{0D108BD9-81ED-4DB2-BD59-A6C34878D82A}">
                    <a16:rowId xmlns:a16="http://schemas.microsoft.com/office/drawing/2014/main" val="10006"/>
                  </a:ext>
                </a:extLst>
              </a:tr>
              <a:tr h="291759">
                <a:tc rowSpan="3">
                  <a:txBody>
                    <a:bodyPr/>
                    <a:lstStyle/>
                    <a:p>
                      <a:pPr algn="l" fontAlgn="ctr"/>
                      <a:r>
                        <a:rPr lang="zh-TW" altLang="en-US" sz="2000" b="1" u="none" strike="noStrike">
                          <a:effectLst/>
                          <a:latin typeface="Adobe 繁黑體 Std B" pitchFamily="34" charset="-120"/>
                          <a:ea typeface="Adobe 繁黑體 Std B" pitchFamily="34" charset="-120"/>
                        </a:rPr>
                        <a:t>發展學校特色</a:t>
                      </a:r>
                      <a:endParaRPr lang="zh-TW" altLang="en-US" sz="2000" b="1" i="0" u="none" strike="noStrike">
                        <a:solidFill>
                          <a:srgbClr val="000000"/>
                        </a:solidFill>
                        <a:effectLst/>
                        <a:latin typeface="Adobe 繁黑體 Std B" pitchFamily="34" charset="-120"/>
                        <a:ea typeface="Adobe 繁黑體 Std B" pitchFamily="34" charset="-120"/>
                      </a:endParaRPr>
                    </a:p>
                  </a:txBody>
                  <a:tcPr marL="2736" marR="2736" marT="2736" marB="0" anchor="ctr"/>
                </a:tc>
                <a:tc gridSpan="2">
                  <a:txBody>
                    <a:bodyPr/>
                    <a:lstStyle/>
                    <a:p>
                      <a:pPr algn="l" fontAlgn="ctr"/>
                      <a:r>
                        <a:rPr lang="zh-TW" altLang="en-US" sz="2000" b="1" i="0" u="none" strike="noStrike" dirty="0" smtClean="0">
                          <a:solidFill>
                            <a:srgbClr val="000000"/>
                          </a:solidFill>
                          <a:effectLst/>
                          <a:latin typeface="Adobe 繁黑體 Std B" pitchFamily="34" charset="-120"/>
                          <a:ea typeface="Adobe 繁黑體 Std B" pitchFamily="34" charset="-120"/>
                        </a:rPr>
                        <a:t>行銷傳統文化價值</a:t>
                      </a:r>
                      <a:endParaRPr lang="zh-TW" altLang="en-US" sz="2000" b="1" i="0" u="none" strike="noStrike" dirty="0">
                        <a:solidFill>
                          <a:srgbClr val="000000"/>
                        </a:solidFill>
                        <a:effectLst/>
                        <a:latin typeface="Adobe 繁黑體 Std B" pitchFamily="34" charset="-120"/>
                        <a:ea typeface="Adobe 繁黑體 Std B" pitchFamily="34" charset="-120"/>
                      </a:endParaRPr>
                    </a:p>
                  </a:txBody>
                  <a:tcPr marL="2736" marR="2736" marT="2736" marB="0" anchor="ctr"/>
                </a:tc>
                <a:tc hMerge="1">
                  <a:txBody>
                    <a:bodyPr/>
                    <a:lstStyle/>
                    <a:p>
                      <a:endParaRPr lang="zh-TW" altLang="en-US"/>
                    </a:p>
                  </a:txBody>
                  <a:tcPr/>
                </a:tc>
                <a:tc>
                  <a:txBody>
                    <a:bodyPr/>
                    <a:lstStyle/>
                    <a:p>
                      <a:pPr algn="l" fontAlgn="ctr"/>
                      <a:r>
                        <a:rPr lang="zh-TW" altLang="en-US" sz="2000" b="1" i="0" u="none" strike="noStrike" dirty="0" smtClean="0">
                          <a:solidFill>
                            <a:srgbClr val="000000"/>
                          </a:solidFill>
                          <a:effectLst/>
                          <a:latin typeface="Adobe 繁黑體 Std B" pitchFamily="34" charset="-120"/>
                          <a:ea typeface="Adobe 繁黑體 Std B" pitchFamily="34" charset="-120"/>
                        </a:rPr>
                        <a:t>出版組</a:t>
                      </a:r>
                      <a:endParaRPr lang="zh-TW" altLang="en-US" sz="2000" b="1" i="0" u="none" strike="noStrike" dirty="0">
                        <a:solidFill>
                          <a:srgbClr val="000000"/>
                        </a:solidFill>
                        <a:effectLst/>
                        <a:latin typeface="Adobe 繁黑體 Std B" pitchFamily="34" charset="-120"/>
                        <a:ea typeface="Adobe 繁黑體 Std B" pitchFamily="34" charset="-120"/>
                      </a:endParaRPr>
                    </a:p>
                  </a:txBody>
                  <a:tcPr marL="2736" marR="2736" marT="2736" marB="0" anchor="ctr"/>
                </a:tc>
                <a:extLst>
                  <a:ext uri="{0D108BD9-81ED-4DB2-BD59-A6C34878D82A}">
                    <a16:rowId xmlns:a16="http://schemas.microsoft.com/office/drawing/2014/main" val="10007"/>
                  </a:ext>
                </a:extLst>
              </a:tr>
              <a:tr h="273712">
                <a:tc vMerge="1">
                  <a:txBody>
                    <a:bodyPr/>
                    <a:lstStyle/>
                    <a:p>
                      <a:endParaRPr lang="zh-TW" altLang="en-US"/>
                    </a:p>
                  </a:txBody>
                  <a:tcPr/>
                </a:tc>
                <a:tc gridSpan="2">
                  <a:txBody>
                    <a:bodyPr/>
                    <a:lstStyle/>
                    <a:p>
                      <a:pPr algn="l" fontAlgn="ctr"/>
                      <a:r>
                        <a:rPr lang="zh-TW" altLang="en-US" sz="2000" b="1" u="none" strike="noStrike" dirty="0">
                          <a:effectLst/>
                          <a:latin typeface="Adobe 繁黑體 Std B" pitchFamily="34" charset="-120"/>
                          <a:ea typeface="Adobe 繁黑體 Std B" pitchFamily="34" charset="-120"/>
                        </a:rPr>
                        <a:t>專業展演及跨域展演製作</a:t>
                      </a:r>
                      <a:endParaRPr lang="zh-TW" altLang="en-US" sz="2000" b="1" i="0" u="none" strike="noStrike" dirty="0">
                        <a:solidFill>
                          <a:srgbClr val="000000"/>
                        </a:solidFill>
                        <a:effectLst/>
                        <a:latin typeface="Adobe 繁黑體 Std B" pitchFamily="34" charset="-120"/>
                        <a:ea typeface="Adobe 繁黑體 Std B" pitchFamily="34" charset="-120"/>
                      </a:endParaRPr>
                    </a:p>
                  </a:txBody>
                  <a:tcPr marL="2736" marR="2736" marT="2736" marB="0" anchor="ctr"/>
                </a:tc>
                <a:tc hMerge="1">
                  <a:txBody>
                    <a:bodyPr/>
                    <a:lstStyle/>
                    <a:p>
                      <a:endParaRPr lang="zh-TW" altLang="en-US"/>
                    </a:p>
                  </a:txBody>
                  <a:tcPr/>
                </a:tc>
                <a:tc>
                  <a:txBody>
                    <a:bodyPr/>
                    <a:lstStyle/>
                    <a:p>
                      <a:pPr algn="l" fontAlgn="ctr"/>
                      <a:r>
                        <a:rPr lang="zh-TW" altLang="en-US" sz="2000" b="1" i="0" u="none" strike="noStrike" dirty="0" smtClean="0">
                          <a:solidFill>
                            <a:srgbClr val="000000"/>
                          </a:solidFill>
                          <a:effectLst/>
                          <a:latin typeface="Adobe 繁黑體 Std B" pitchFamily="34" charset="-120"/>
                          <a:ea typeface="Adobe 繁黑體 Std B" pitchFamily="34" charset="-120"/>
                        </a:rPr>
                        <a:t>教資中心</a:t>
                      </a:r>
                      <a:endParaRPr lang="zh-TW" altLang="en-US" sz="2000" b="1" i="0" u="none" strike="noStrike" dirty="0">
                        <a:solidFill>
                          <a:srgbClr val="000000"/>
                        </a:solidFill>
                        <a:effectLst/>
                        <a:latin typeface="Adobe 繁黑體 Std B" pitchFamily="34" charset="-120"/>
                        <a:ea typeface="Adobe 繁黑體 Std B" pitchFamily="34" charset="-120"/>
                      </a:endParaRPr>
                    </a:p>
                  </a:txBody>
                  <a:tcPr marL="2736" marR="2736" marT="2736" marB="0" anchor="ctr"/>
                </a:tc>
                <a:extLst>
                  <a:ext uri="{0D108BD9-81ED-4DB2-BD59-A6C34878D82A}">
                    <a16:rowId xmlns:a16="http://schemas.microsoft.com/office/drawing/2014/main" val="10008"/>
                  </a:ext>
                </a:extLst>
              </a:tr>
              <a:tr h="378266">
                <a:tc vMerge="1">
                  <a:txBody>
                    <a:bodyPr/>
                    <a:lstStyle/>
                    <a:p>
                      <a:endParaRPr lang="zh-TW" altLang="en-US"/>
                    </a:p>
                  </a:txBody>
                  <a:tcPr/>
                </a:tc>
                <a:tc gridSpan="2">
                  <a:txBody>
                    <a:bodyPr/>
                    <a:lstStyle/>
                    <a:p>
                      <a:pPr algn="l" fontAlgn="ctr"/>
                      <a:r>
                        <a:rPr lang="zh-TW" altLang="en-US" sz="2000" b="1" u="none" strike="noStrike" dirty="0" smtClean="0">
                          <a:effectLst/>
                          <a:latin typeface="Adobe 繁黑體 Std B" pitchFamily="34" charset="-120"/>
                          <a:ea typeface="Adobe 繁黑體 Std B" pitchFamily="34" charset="-120"/>
                        </a:rPr>
                        <a:t>國際藝術文化交流</a:t>
                      </a:r>
                      <a:endParaRPr lang="zh-TW" altLang="en-US" sz="2000" b="1" i="0" u="none" strike="noStrike" dirty="0">
                        <a:solidFill>
                          <a:srgbClr val="000000"/>
                        </a:solidFill>
                        <a:effectLst/>
                        <a:latin typeface="Adobe 繁黑體 Std B" pitchFamily="34" charset="-120"/>
                        <a:ea typeface="Adobe 繁黑體 Std B" pitchFamily="34" charset="-120"/>
                      </a:endParaRPr>
                    </a:p>
                  </a:txBody>
                  <a:tcPr marL="2736" marR="2736" marT="2736" marB="0" anchor="ctr"/>
                </a:tc>
                <a:tc hMerge="1">
                  <a:txBody>
                    <a:bodyPr/>
                    <a:lstStyle/>
                    <a:p>
                      <a:endParaRPr lang="zh-TW" altLang="en-US"/>
                    </a:p>
                  </a:txBody>
                  <a:tcPr/>
                </a:tc>
                <a:tc>
                  <a:txBody>
                    <a:bodyPr/>
                    <a:lstStyle/>
                    <a:p>
                      <a:pPr algn="l" fontAlgn="ctr"/>
                      <a:r>
                        <a:rPr lang="zh-TW" altLang="en-US" sz="2000" b="1" i="0" u="none" strike="noStrike" dirty="0" smtClean="0">
                          <a:solidFill>
                            <a:srgbClr val="000000"/>
                          </a:solidFill>
                          <a:effectLst/>
                          <a:latin typeface="Adobe 繁黑體 Std B" pitchFamily="34" charset="-120"/>
                          <a:ea typeface="Adobe 繁黑體 Std B" pitchFamily="34" charset="-120"/>
                        </a:rPr>
                        <a:t>教資</a:t>
                      </a:r>
                      <a:r>
                        <a:rPr lang="en-US" altLang="zh-TW" sz="2000" b="1" i="0" u="none" strike="noStrike" dirty="0" smtClean="0">
                          <a:solidFill>
                            <a:srgbClr val="000000"/>
                          </a:solidFill>
                          <a:effectLst/>
                          <a:latin typeface="Adobe 繁黑體 Std B" pitchFamily="34" charset="-120"/>
                          <a:ea typeface="Adobe 繁黑體 Std B" pitchFamily="34" charset="-120"/>
                        </a:rPr>
                        <a:t>/6</a:t>
                      </a:r>
                      <a:r>
                        <a:rPr lang="zh-TW" altLang="en-US" sz="2000" b="1" i="0" u="none" strike="noStrike" dirty="0" smtClean="0">
                          <a:solidFill>
                            <a:srgbClr val="000000"/>
                          </a:solidFill>
                          <a:effectLst/>
                          <a:latin typeface="Adobe 繁黑體 Std B" pitchFamily="34" charset="-120"/>
                          <a:ea typeface="Adobe 繁黑體 Std B" pitchFamily="34" charset="-120"/>
                        </a:rPr>
                        <a:t>系</a:t>
                      </a:r>
                      <a:r>
                        <a:rPr lang="en-US" altLang="zh-TW" sz="2000" b="1" i="0" u="none" strike="noStrike" dirty="0" smtClean="0">
                          <a:solidFill>
                            <a:srgbClr val="000000"/>
                          </a:solidFill>
                          <a:effectLst/>
                          <a:latin typeface="Adobe 繁黑體 Std B" pitchFamily="34" charset="-120"/>
                          <a:ea typeface="Adobe 繁黑體 Std B" pitchFamily="34" charset="-120"/>
                        </a:rPr>
                        <a:t>/</a:t>
                      </a:r>
                      <a:r>
                        <a:rPr lang="zh-TW" altLang="en-US" sz="2000" b="1" i="0" u="none" strike="noStrike" dirty="0" smtClean="0">
                          <a:solidFill>
                            <a:srgbClr val="000000"/>
                          </a:solidFill>
                          <a:effectLst/>
                          <a:latin typeface="Adobe 繁黑體 Std B" pitchFamily="34" charset="-120"/>
                          <a:ea typeface="Adobe 繁黑體 Std B" pitchFamily="34" charset="-120"/>
                        </a:rPr>
                        <a:t>研發</a:t>
                      </a:r>
                      <a:endParaRPr lang="zh-TW" altLang="en-US" sz="2000" b="1" i="0" u="none" strike="noStrike" dirty="0">
                        <a:solidFill>
                          <a:srgbClr val="000000"/>
                        </a:solidFill>
                        <a:effectLst/>
                        <a:latin typeface="Adobe 繁黑體 Std B" pitchFamily="34" charset="-120"/>
                        <a:ea typeface="Adobe 繁黑體 Std B" pitchFamily="34" charset="-120"/>
                      </a:endParaRPr>
                    </a:p>
                  </a:txBody>
                  <a:tcPr marL="2736" marR="2736" marT="2736" marB="0" anchor="ctr"/>
                </a:tc>
                <a:extLst>
                  <a:ext uri="{0D108BD9-81ED-4DB2-BD59-A6C34878D82A}">
                    <a16:rowId xmlns:a16="http://schemas.microsoft.com/office/drawing/2014/main" val="10009"/>
                  </a:ext>
                </a:extLst>
              </a:tr>
            </a:tbl>
          </a:graphicData>
        </a:graphic>
      </p:graphicFrame>
      <p:pic>
        <p:nvPicPr>
          <p:cNvPr id="5" name="圖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31" y="63328"/>
            <a:ext cx="1708066" cy="448081"/>
          </a:xfrm>
          <a:prstGeom prst="rect">
            <a:avLst/>
          </a:prstGeom>
        </p:spPr>
      </p:pic>
    </p:spTree>
    <p:extLst>
      <p:ext uri="{BB962C8B-B14F-4D97-AF65-F5344CB8AC3E}">
        <p14:creationId xmlns:p14="http://schemas.microsoft.com/office/powerpoint/2010/main" val="305971758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內容版面配置區 4"/>
          <p:cNvGraphicFramePr>
            <a:graphicFrameLocks noGrp="1"/>
          </p:cNvGraphicFramePr>
          <p:nvPr>
            <p:ph idx="1"/>
            <p:extLst/>
          </p:nvPr>
        </p:nvGraphicFramePr>
        <p:xfrm>
          <a:off x="631466" y="1030494"/>
          <a:ext cx="11219534" cy="5308191"/>
        </p:xfrm>
        <a:graphic>
          <a:graphicData uri="http://schemas.openxmlformats.org/drawingml/2006/table">
            <a:tbl>
              <a:tblPr>
                <a:tableStyleId>{ED083AE6-46FA-4A59-8FB0-9F97EB10719F}</a:tableStyleId>
              </a:tblPr>
              <a:tblGrid>
                <a:gridCol w="2501652">
                  <a:extLst>
                    <a:ext uri="{9D8B030D-6E8A-4147-A177-3AD203B41FA5}">
                      <a16:colId xmlns:a16="http://schemas.microsoft.com/office/drawing/2014/main" val="20000"/>
                    </a:ext>
                  </a:extLst>
                </a:gridCol>
                <a:gridCol w="3108113">
                  <a:extLst>
                    <a:ext uri="{9D8B030D-6E8A-4147-A177-3AD203B41FA5}">
                      <a16:colId xmlns:a16="http://schemas.microsoft.com/office/drawing/2014/main" val="20001"/>
                    </a:ext>
                  </a:extLst>
                </a:gridCol>
                <a:gridCol w="1344313">
                  <a:extLst>
                    <a:ext uri="{9D8B030D-6E8A-4147-A177-3AD203B41FA5}">
                      <a16:colId xmlns:a16="http://schemas.microsoft.com/office/drawing/2014/main" val="20002"/>
                    </a:ext>
                  </a:extLst>
                </a:gridCol>
                <a:gridCol w="4265456">
                  <a:extLst>
                    <a:ext uri="{9D8B030D-6E8A-4147-A177-3AD203B41FA5}">
                      <a16:colId xmlns:a16="http://schemas.microsoft.com/office/drawing/2014/main" val="20003"/>
                    </a:ext>
                  </a:extLst>
                </a:gridCol>
              </a:tblGrid>
              <a:tr h="551815">
                <a:tc rowSpan="5">
                  <a:txBody>
                    <a:bodyPr/>
                    <a:lstStyle/>
                    <a:p>
                      <a:pPr algn="l" fontAlgn="ctr"/>
                      <a:r>
                        <a:rPr lang="zh-TW" altLang="en-US" sz="1800" b="1" u="none" strike="noStrike" dirty="0">
                          <a:effectLst/>
                          <a:latin typeface="Adobe 繁黑體 Std B" pitchFamily="34" charset="-120"/>
                          <a:ea typeface="Adobe 繁黑體 Std B" pitchFamily="34" charset="-120"/>
                        </a:rPr>
                        <a:t>提升高教公共性</a:t>
                      </a:r>
                      <a:endParaRPr lang="zh-TW" altLang="en-US" sz="1800" b="1" i="0" u="none" strike="noStrike" dirty="0">
                        <a:solidFill>
                          <a:srgbClr val="000000"/>
                        </a:solidFill>
                        <a:effectLst/>
                        <a:latin typeface="Adobe 繁黑體 Std B" pitchFamily="34" charset="-120"/>
                        <a:ea typeface="Adobe 繁黑體 Std B" pitchFamily="34" charset="-120"/>
                      </a:endParaRPr>
                    </a:p>
                  </a:txBody>
                  <a:tcPr marL="2736" marR="2736" marT="2736" marB="0" anchor="ctr"/>
                </a:tc>
                <a:tc gridSpan="2">
                  <a:txBody>
                    <a:bodyPr/>
                    <a:lstStyle/>
                    <a:p>
                      <a:r>
                        <a:rPr lang="zh-TW" altLang="en-US" b="1" dirty="0" smtClean="0">
                          <a:latin typeface="Arial Unicode MS" panose="020B0604020202020204" pitchFamily="34" charset="-120"/>
                          <a:ea typeface="Arial Unicode MS" panose="020B0604020202020204" pitchFamily="34" charset="-120"/>
                          <a:cs typeface="Arial Unicode MS" panose="020B0604020202020204" pitchFamily="34" charset="-120"/>
                        </a:rPr>
                        <a:t>弱勢學生安心就學整合方案</a:t>
                      </a:r>
                      <a:endParaRPr lang="zh-TW" altLang="en-US" b="1" dirty="0">
                        <a:latin typeface="Arial Unicode MS" panose="020B0604020202020204" pitchFamily="34" charset="-120"/>
                        <a:ea typeface="Arial Unicode MS" panose="020B0604020202020204" pitchFamily="34" charset="-120"/>
                        <a:cs typeface="Arial Unicode MS" panose="020B0604020202020204" pitchFamily="34" charset="-120"/>
                      </a:endParaRPr>
                    </a:p>
                  </a:txBody>
                  <a:tcPr marL="2736" marR="2736" marT="2736" marB="0" anchor="ctr"/>
                </a:tc>
                <a:tc hMerge="1">
                  <a:txBody>
                    <a:bodyPr/>
                    <a:lstStyle/>
                    <a:p>
                      <a:endParaRPr lang="zh-TW" altLang="en-US"/>
                    </a:p>
                  </a:txBody>
                  <a:tcPr/>
                </a:tc>
                <a:tc>
                  <a:txBody>
                    <a:bodyPr/>
                    <a:lstStyle/>
                    <a:p>
                      <a:r>
                        <a:rPr lang="zh-TW" altLang="en-US" b="1" dirty="0" smtClean="0">
                          <a:latin typeface="Arial Unicode MS" panose="020B0604020202020204" pitchFamily="34" charset="-120"/>
                          <a:ea typeface="Arial Unicode MS" panose="020B0604020202020204" pitchFamily="34" charset="-120"/>
                          <a:cs typeface="Arial Unicode MS" panose="020B0604020202020204" pitchFamily="34" charset="-120"/>
                        </a:rPr>
                        <a:t>教資中心</a:t>
                      </a:r>
                      <a:r>
                        <a:rPr lang="en-US" altLang="zh-TW" b="1" dirty="0" smtClean="0">
                          <a:latin typeface="Arial Unicode MS" panose="020B0604020202020204" pitchFamily="34" charset="-120"/>
                          <a:ea typeface="Arial Unicode MS" panose="020B0604020202020204" pitchFamily="34" charset="-120"/>
                          <a:cs typeface="Arial Unicode MS" panose="020B0604020202020204" pitchFamily="34" charset="-120"/>
                        </a:rPr>
                        <a:t>(</a:t>
                      </a:r>
                      <a:r>
                        <a:rPr lang="zh-TW" altLang="en-US" b="1" dirty="0" smtClean="0">
                          <a:latin typeface="Arial Unicode MS" panose="020B0604020202020204" pitchFamily="34" charset="-120"/>
                          <a:ea typeface="Arial Unicode MS" panose="020B0604020202020204" pitchFamily="34" charset="-120"/>
                          <a:cs typeface="Arial Unicode MS" panose="020B0604020202020204" pitchFamily="34" charset="-120"/>
                        </a:rPr>
                        <a:t>各單位</a:t>
                      </a:r>
                      <a:r>
                        <a:rPr lang="en-US" altLang="zh-TW" b="1" dirty="0" smtClean="0">
                          <a:latin typeface="Arial Unicode MS" panose="020B0604020202020204" pitchFamily="34" charset="-120"/>
                          <a:ea typeface="Arial Unicode MS" panose="020B0604020202020204" pitchFamily="34" charset="-120"/>
                          <a:cs typeface="Arial Unicode MS" panose="020B0604020202020204" pitchFamily="34" charset="-120"/>
                        </a:rPr>
                        <a:t>)</a:t>
                      </a:r>
                      <a:endParaRPr lang="zh-TW" altLang="en-US" b="1" dirty="0">
                        <a:latin typeface="Arial Unicode MS" panose="020B0604020202020204" pitchFamily="34" charset="-120"/>
                        <a:ea typeface="Arial Unicode MS" panose="020B0604020202020204" pitchFamily="34" charset="-120"/>
                        <a:cs typeface="Arial Unicode MS" panose="020B0604020202020204" pitchFamily="34" charset="-120"/>
                      </a:endParaRPr>
                    </a:p>
                  </a:txBody>
                  <a:tcPr marL="2736" marR="2736" marT="2736" marB="0" anchor="ctr"/>
                </a:tc>
                <a:extLst>
                  <a:ext uri="{0D108BD9-81ED-4DB2-BD59-A6C34878D82A}">
                    <a16:rowId xmlns:a16="http://schemas.microsoft.com/office/drawing/2014/main" val="10000"/>
                  </a:ext>
                </a:extLst>
              </a:tr>
              <a:tr h="556591">
                <a:tc vMerge="1">
                  <a:txBody>
                    <a:bodyPr/>
                    <a:lstStyle/>
                    <a:p>
                      <a:endParaRPr lang="zh-TW" altLang="en-US"/>
                    </a:p>
                  </a:txBody>
                  <a:tcPr/>
                </a:tc>
                <a:tc gridSpan="2">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zh-TW" altLang="en-US" sz="1800" b="1" u="none" strike="noStrike" dirty="0" smtClean="0">
                          <a:effectLst/>
                          <a:latin typeface="Adobe 繁黑體 Std B" pitchFamily="34" charset="-120"/>
                          <a:ea typeface="Adobe 繁黑體 Std B" pitchFamily="34" charset="-120"/>
                        </a:rPr>
                        <a:t>完善校務專業管理機制</a:t>
                      </a:r>
                      <a:r>
                        <a:rPr lang="en-US" altLang="zh-TW" sz="1800" b="1" u="none" strike="noStrike" dirty="0" smtClean="0">
                          <a:effectLst/>
                          <a:latin typeface="Adobe 繁黑體 Std B" pitchFamily="34" charset="-120"/>
                          <a:ea typeface="Adobe 繁黑體 Std B" pitchFamily="34" charset="-120"/>
                        </a:rPr>
                        <a:t>(IR</a:t>
                      </a:r>
                      <a:r>
                        <a:rPr lang="zh-TW" altLang="en-US" sz="1800" b="1" u="none" strike="noStrike" dirty="0" smtClean="0">
                          <a:effectLst/>
                          <a:latin typeface="Adobe 繁黑體 Std B" pitchFamily="34" charset="-120"/>
                          <a:ea typeface="Adobe 繁黑體 Std B" pitchFamily="34" charset="-120"/>
                        </a:rPr>
                        <a:t>校務研究</a:t>
                      </a:r>
                      <a:r>
                        <a:rPr lang="en-US" altLang="zh-TW" sz="1800" b="1" u="none" strike="noStrike" dirty="0" smtClean="0">
                          <a:effectLst/>
                          <a:latin typeface="Adobe 繁黑體 Std B" pitchFamily="34" charset="-120"/>
                          <a:ea typeface="Adobe 繁黑體 Std B" pitchFamily="34" charset="-120"/>
                        </a:rPr>
                        <a:t>)</a:t>
                      </a:r>
                      <a:endParaRPr lang="en-US" altLang="zh-TW" sz="1800" b="1" i="0" u="none" strike="noStrike" dirty="0" smtClean="0">
                        <a:solidFill>
                          <a:srgbClr val="000000"/>
                        </a:solidFill>
                        <a:effectLst/>
                        <a:latin typeface="Adobe 繁黑體 Std B" pitchFamily="34" charset="-120"/>
                        <a:ea typeface="Adobe 繁黑體 Std B" pitchFamily="34" charset="-120"/>
                      </a:endParaRPr>
                    </a:p>
                  </a:txBody>
                  <a:tcPr marL="2736" marR="2736" marT="2736" marB="0" anchor="ctr"/>
                </a:tc>
                <a:tc hMerge="1">
                  <a:txBody>
                    <a:bodyPr/>
                    <a:lstStyle/>
                    <a:p>
                      <a:endParaRPr lang="zh-TW" altLang="en-US"/>
                    </a:p>
                  </a:txBody>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zh-TW" altLang="en-US" sz="1800" b="1" i="0" u="none" strike="noStrike" dirty="0" smtClean="0">
                          <a:solidFill>
                            <a:srgbClr val="000000"/>
                          </a:solidFill>
                          <a:effectLst/>
                          <a:latin typeface="Adobe 繁黑體 Std B" pitchFamily="34" charset="-120"/>
                          <a:ea typeface="Adobe 繁黑體 Std B" pitchFamily="34" charset="-120"/>
                        </a:rPr>
                        <a:t>秘書室</a:t>
                      </a:r>
                      <a:endParaRPr lang="en-US" altLang="zh-TW" sz="1800" b="1" i="0" u="none" strike="noStrike" dirty="0" smtClean="0">
                        <a:solidFill>
                          <a:srgbClr val="000000"/>
                        </a:solidFill>
                        <a:effectLst/>
                        <a:latin typeface="Adobe 繁黑體 Std B" pitchFamily="34" charset="-120"/>
                        <a:ea typeface="Adobe 繁黑體 Std B" pitchFamily="34" charset="-120"/>
                      </a:endParaRPr>
                    </a:p>
                  </a:txBody>
                  <a:tcPr marL="2736" marR="2736" marT="2736" marB="0" anchor="ctr"/>
                </a:tc>
                <a:extLst>
                  <a:ext uri="{0D108BD9-81ED-4DB2-BD59-A6C34878D82A}">
                    <a16:rowId xmlns:a16="http://schemas.microsoft.com/office/drawing/2014/main" val="10001"/>
                  </a:ext>
                </a:extLst>
              </a:tr>
              <a:tr h="421419">
                <a:tc vMerge="1">
                  <a:txBody>
                    <a:bodyPr/>
                    <a:lstStyle/>
                    <a:p>
                      <a:endParaRPr lang="zh-TW" altLang="en-US"/>
                    </a:p>
                  </a:txBody>
                  <a:tcPr/>
                </a:tc>
                <a:tc gridSpan="2">
                  <a:txBody>
                    <a:bodyPr/>
                    <a:lstStyle/>
                    <a:p>
                      <a:pPr algn="l" fontAlgn="ctr"/>
                      <a:r>
                        <a:rPr lang="zh-TW" altLang="en-US" sz="1800" b="1" i="0" u="none" strike="noStrike" dirty="0" smtClean="0">
                          <a:solidFill>
                            <a:srgbClr val="000000"/>
                          </a:solidFill>
                          <a:effectLst/>
                          <a:latin typeface="Adobe 繁黑體 Std B" pitchFamily="34" charset="-120"/>
                          <a:ea typeface="Adobe 繁黑體 Std B" pitchFamily="34" charset="-120"/>
                        </a:rPr>
                        <a:t>改善師資結構</a:t>
                      </a:r>
                      <a:endParaRPr lang="en-US" altLang="zh-TW" sz="1800" b="1" i="0" u="none" strike="noStrike" dirty="0">
                        <a:solidFill>
                          <a:srgbClr val="000000"/>
                        </a:solidFill>
                        <a:effectLst/>
                        <a:latin typeface="Adobe 繁黑體 Std B" pitchFamily="34" charset="-120"/>
                        <a:ea typeface="Adobe 繁黑體 Std B" pitchFamily="34" charset="-120"/>
                      </a:endParaRPr>
                    </a:p>
                  </a:txBody>
                  <a:tcPr marL="2736" marR="2736" marT="2736" marB="0" anchor="ctr"/>
                </a:tc>
                <a:tc hMerge="1">
                  <a:txBody>
                    <a:bodyPr/>
                    <a:lstStyle/>
                    <a:p>
                      <a:endParaRPr lang="zh-TW" altLang="en-US"/>
                    </a:p>
                  </a:txBody>
                  <a:tcPr/>
                </a:tc>
                <a:tc>
                  <a:txBody>
                    <a:bodyPr/>
                    <a:lstStyle/>
                    <a:p>
                      <a:pPr algn="l" fontAlgn="ctr"/>
                      <a:r>
                        <a:rPr lang="en-US" altLang="zh-TW" sz="1800" b="1" i="0" u="none" strike="noStrike" dirty="0" smtClean="0">
                          <a:solidFill>
                            <a:srgbClr val="000000"/>
                          </a:solidFill>
                          <a:effectLst/>
                          <a:latin typeface="Adobe 繁黑體 Std B" pitchFamily="34" charset="-120"/>
                          <a:ea typeface="Adobe 繁黑體 Std B" pitchFamily="34" charset="-120"/>
                        </a:rPr>
                        <a:t>6</a:t>
                      </a:r>
                      <a:r>
                        <a:rPr lang="zh-TW" altLang="en-US" sz="1800" b="1" i="0" u="none" strike="noStrike" dirty="0" smtClean="0">
                          <a:solidFill>
                            <a:srgbClr val="000000"/>
                          </a:solidFill>
                          <a:effectLst/>
                          <a:latin typeface="Adobe 繁黑體 Std B" pitchFamily="34" charset="-120"/>
                          <a:ea typeface="Adobe 繁黑體 Std B" pitchFamily="34" charset="-120"/>
                        </a:rPr>
                        <a:t>系</a:t>
                      </a:r>
                      <a:endParaRPr lang="en-US" altLang="zh-TW" sz="1800" b="1" i="0" u="none" strike="noStrike" dirty="0">
                        <a:solidFill>
                          <a:srgbClr val="000000"/>
                        </a:solidFill>
                        <a:effectLst/>
                        <a:latin typeface="Adobe 繁黑體 Std B" pitchFamily="34" charset="-120"/>
                        <a:ea typeface="Adobe 繁黑體 Std B" pitchFamily="34" charset="-120"/>
                      </a:endParaRPr>
                    </a:p>
                  </a:txBody>
                  <a:tcPr marL="2736" marR="2736" marT="2736" marB="0" anchor="ctr"/>
                </a:tc>
                <a:extLst>
                  <a:ext uri="{0D108BD9-81ED-4DB2-BD59-A6C34878D82A}">
                    <a16:rowId xmlns:a16="http://schemas.microsoft.com/office/drawing/2014/main" val="10002"/>
                  </a:ext>
                </a:extLst>
              </a:tr>
              <a:tr h="445273">
                <a:tc vMerge="1">
                  <a:txBody>
                    <a:bodyPr/>
                    <a:lstStyle/>
                    <a:p>
                      <a:endParaRPr lang="zh-TW" altLang="en-US"/>
                    </a:p>
                  </a:txBody>
                  <a:tcPr/>
                </a:tc>
                <a:tc gridSpan="2">
                  <a:txBody>
                    <a:bodyPr/>
                    <a:lstStyle/>
                    <a:p>
                      <a:pPr algn="l" fontAlgn="ctr"/>
                      <a:r>
                        <a:rPr lang="zh-TW" altLang="en-US" sz="1800" b="1" i="0" u="none" strike="noStrike" dirty="0" smtClean="0">
                          <a:solidFill>
                            <a:srgbClr val="000000"/>
                          </a:solidFill>
                          <a:effectLst/>
                          <a:latin typeface="Adobe 繁黑體 Std B" pitchFamily="34" charset="-120"/>
                          <a:ea typeface="Adobe 繁黑體 Std B" pitchFamily="34" charset="-120"/>
                        </a:rPr>
                        <a:t>強化教師支持系統</a:t>
                      </a:r>
                      <a:endParaRPr lang="en-US" altLang="zh-TW" sz="1800" b="1" i="0" u="none" strike="noStrike" dirty="0">
                        <a:solidFill>
                          <a:srgbClr val="000000"/>
                        </a:solidFill>
                        <a:effectLst/>
                        <a:latin typeface="Adobe 繁黑體 Std B" pitchFamily="34" charset="-120"/>
                        <a:ea typeface="Adobe 繁黑體 Std B" pitchFamily="34" charset="-120"/>
                      </a:endParaRPr>
                    </a:p>
                  </a:txBody>
                  <a:tcPr marL="2736" marR="2736" marT="2736" marB="0" anchor="ctr"/>
                </a:tc>
                <a:tc hMerge="1">
                  <a:txBody>
                    <a:bodyPr/>
                    <a:lstStyle/>
                    <a:p>
                      <a:endParaRPr lang="zh-TW" altLang="en-US"/>
                    </a:p>
                  </a:txBody>
                  <a:tcPr/>
                </a:tc>
                <a:tc>
                  <a:txBody>
                    <a:bodyPr/>
                    <a:lstStyle/>
                    <a:p>
                      <a:pPr algn="l" fontAlgn="ctr"/>
                      <a:r>
                        <a:rPr lang="zh-TW" altLang="en-US" sz="1800" b="1" i="0" u="none" strike="noStrike" dirty="0" smtClean="0">
                          <a:solidFill>
                            <a:srgbClr val="000000"/>
                          </a:solidFill>
                          <a:effectLst/>
                          <a:latin typeface="Adobe 繁黑體 Std B" pitchFamily="34" charset="-120"/>
                          <a:ea typeface="Adobe 繁黑體 Std B" pitchFamily="34" charset="-120"/>
                        </a:rPr>
                        <a:t>教務處</a:t>
                      </a:r>
                      <a:r>
                        <a:rPr lang="en-US" altLang="zh-TW" sz="1800" b="1" i="0" u="none" strike="noStrike" dirty="0" smtClean="0">
                          <a:solidFill>
                            <a:srgbClr val="000000"/>
                          </a:solidFill>
                          <a:effectLst/>
                          <a:latin typeface="Adobe 繁黑體 Std B" pitchFamily="34" charset="-120"/>
                          <a:ea typeface="Adobe 繁黑體 Std B" pitchFamily="34" charset="-120"/>
                        </a:rPr>
                        <a:t>/</a:t>
                      </a:r>
                      <a:r>
                        <a:rPr lang="zh-TW" altLang="en-US" sz="1800" b="1" i="0" u="none" strike="noStrike" dirty="0" smtClean="0">
                          <a:solidFill>
                            <a:srgbClr val="000000"/>
                          </a:solidFill>
                          <a:effectLst/>
                          <a:latin typeface="Adobe 繁黑體 Std B" pitchFamily="34" charset="-120"/>
                          <a:ea typeface="Adobe 繁黑體 Std B" pitchFamily="34" charset="-120"/>
                        </a:rPr>
                        <a:t>研發處</a:t>
                      </a:r>
                      <a:endParaRPr lang="en-US" altLang="zh-TW" sz="1800" b="1" i="0" u="none" strike="noStrike" dirty="0">
                        <a:solidFill>
                          <a:srgbClr val="000000"/>
                        </a:solidFill>
                        <a:effectLst/>
                        <a:latin typeface="Adobe 繁黑體 Std B" pitchFamily="34" charset="-120"/>
                        <a:ea typeface="Adobe 繁黑體 Std B" pitchFamily="34" charset="-120"/>
                      </a:endParaRPr>
                    </a:p>
                  </a:txBody>
                  <a:tcPr marL="2736" marR="2736" marT="2736" marB="0" anchor="ctr"/>
                </a:tc>
                <a:extLst>
                  <a:ext uri="{0D108BD9-81ED-4DB2-BD59-A6C34878D82A}">
                    <a16:rowId xmlns:a16="http://schemas.microsoft.com/office/drawing/2014/main" val="10003"/>
                  </a:ext>
                </a:extLst>
              </a:tr>
              <a:tr h="445274">
                <a:tc vMerge="1">
                  <a:txBody>
                    <a:bodyPr/>
                    <a:lstStyle/>
                    <a:p>
                      <a:endParaRPr lang="zh-TW" altLang="en-US"/>
                    </a:p>
                  </a:txBody>
                  <a:tcPr/>
                </a:tc>
                <a:tc gridSpan="2">
                  <a:txBody>
                    <a:bodyPr/>
                    <a:lstStyle/>
                    <a:p>
                      <a:pPr algn="l" fontAlgn="ctr"/>
                      <a:r>
                        <a:rPr lang="zh-TW" altLang="en-US" sz="1800" b="1" u="none" strike="noStrike" dirty="0" smtClean="0">
                          <a:effectLst/>
                          <a:latin typeface="Adobe 繁黑體 Std B" pitchFamily="34" charset="-120"/>
                          <a:ea typeface="Adobe 繁黑體 Std B" pitchFamily="34" charset="-120"/>
                        </a:rPr>
                        <a:t>戲曲國際研討會</a:t>
                      </a:r>
                      <a:endParaRPr lang="en-US" altLang="zh-TW" sz="1800" b="1" i="0" u="none" strike="noStrike" dirty="0">
                        <a:solidFill>
                          <a:srgbClr val="000000"/>
                        </a:solidFill>
                        <a:effectLst/>
                        <a:latin typeface="Adobe 繁黑體 Std B" pitchFamily="34" charset="-120"/>
                        <a:ea typeface="Adobe 繁黑體 Std B" pitchFamily="34" charset="-120"/>
                      </a:endParaRPr>
                    </a:p>
                  </a:txBody>
                  <a:tcPr marL="2736" marR="2736" marT="2736" marB="0" anchor="ctr"/>
                </a:tc>
                <a:tc hMerge="1">
                  <a:txBody>
                    <a:bodyPr/>
                    <a:lstStyle/>
                    <a:p>
                      <a:endParaRPr lang="zh-TW" altLang="en-US"/>
                    </a:p>
                  </a:txBody>
                  <a:tcPr/>
                </a:tc>
                <a:tc>
                  <a:txBody>
                    <a:bodyPr/>
                    <a:lstStyle/>
                    <a:p>
                      <a:pPr algn="l" fontAlgn="ctr"/>
                      <a:r>
                        <a:rPr lang="zh-TW" altLang="en-US" sz="1800" b="1" i="0" u="none" strike="noStrike" dirty="0" smtClean="0">
                          <a:solidFill>
                            <a:srgbClr val="000000"/>
                          </a:solidFill>
                          <a:effectLst/>
                          <a:latin typeface="Adobe 繁黑體 Std B" pitchFamily="34" charset="-120"/>
                          <a:ea typeface="Adobe 繁黑體 Std B" pitchFamily="34" charset="-120"/>
                        </a:rPr>
                        <a:t>研發處</a:t>
                      </a:r>
                      <a:endParaRPr lang="en-US" altLang="zh-TW" sz="1800" b="1" i="0" u="none" strike="noStrike" dirty="0">
                        <a:solidFill>
                          <a:srgbClr val="000000"/>
                        </a:solidFill>
                        <a:effectLst/>
                        <a:latin typeface="Adobe 繁黑體 Std B" pitchFamily="34" charset="-120"/>
                        <a:ea typeface="Adobe 繁黑體 Std B" pitchFamily="34" charset="-120"/>
                      </a:endParaRPr>
                    </a:p>
                  </a:txBody>
                  <a:tcPr marL="2736" marR="2736" marT="2736" marB="0" anchor="ctr"/>
                </a:tc>
                <a:extLst>
                  <a:ext uri="{0D108BD9-81ED-4DB2-BD59-A6C34878D82A}">
                    <a16:rowId xmlns:a16="http://schemas.microsoft.com/office/drawing/2014/main" val="10004"/>
                  </a:ext>
                </a:extLst>
              </a:tr>
              <a:tr h="437321">
                <a:tc rowSpan="4">
                  <a:txBody>
                    <a:bodyPr/>
                    <a:lstStyle/>
                    <a:p>
                      <a:pPr algn="l" fontAlgn="ctr"/>
                      <a:r>
                        <a:rPr lang="zh-TW" altLang="en-US" sz="1800" b="1" u="none" strike="noStrike" dirty="0">
                          <a:effectLst/>
                          <a:latin typeface="Adobe 繁黑體 Std B" pitchFamily="34" charset="-120"/>
                          <a:ea typeface="Adobe 繁黑體 Std B" pitchFamily="34" charset="-120"/>
                        </a:rPr>
                        <a:t>善盡社會責任</a:t>
                      </a:r>
                      <a:endParaRPr lang="zh-TW" altLang="en-US" sz="1800" b="1" i="0" u="none" strike="noStrike" dirty="0">
                        <a:solidFill>
                          <a:srgbClr val="000000"/>
                        </a:solidFill>
                        <a:effectLst/>
                        <a:latin typeface="Adobe 繁黑體 Std B" pitchFamily="34" charset="-120"/>
                        <a:ea typeface="Adobe 繁黑體 Std B" pitchFamily="34" charset="-120"/>
                      </a:endParaRPr>
                    </a:p>
                  </a:txBody>
                  <a:tcPr marL="2736" marR="2736" marT="2736" marB="0" anchor="ctr"/>
                </a:tc>
                <a:tc gridSpan="2">
                  <a:txBody>
                    <a:bodyPr/>
                    <a:lstStyle/>
                    <a:p>
                      <a:pPr algn="l" fontAlgn="ctr"/>
                      <a:r>
                        <a:rPr lang="zh-TW" altLang="en-US" sz="1800" b="1" i="0" u="none" strike="noStrike" dirty="0" smtClean="0">
                          <a:solidFill>
                            <a:srgbClr val="000000"/>
                          </a:solidFill>
                          <a:effectLst/>
                          <a:latin typeface="Adobe 繁黑體 Std B" pitchFamily="34" charset="-120"/>
                          <a:ea typeface="Adobe 繁黑體 Std B" pitchFamily="34" charset="-120"/>
                        </a:rPr>
                        <a:t>湖光山色藝術季</a:t>
                      </a:r>
                      <a:r>
                        <a:rPr lang="en-US" altLang="zh-TW" sz="1800" b="1" i="0" u="none" strike="noStrike" dirty="0" smtClean="0">
                          <a:solidFill>
                            <a:srgbClr val="000000"/>
                          </a:solidFill>
                          <a:effectLst/>
                          <a:latin typeface="Adobe 繁黑體 Std B" pitchFamily="34" charset="-120"/>
                          <a:ea typeface="Adobe 繁黑體 Std B" pitchFamily="34" charset="-120"/>
                        </a:rPr>
                        <a:t>(</a:t>
                      </a:r>
                      <a:r>
                        <a:rPr lang="zh-TW" altLang="en-US" sz="1800" b="1" i="0" u="none" strike="noStrike" dirty="0" smtClean="0">
                          <a:solidFill>
                            <a:srgbClr val="000000"/>
                          </a:solidFill>
                          <a:effectLst/>
                          <a:latin typeface="Adobe 繁黑體 Std B" pitchFamily="34" charset="-120"/>
                          <a:ea typeface="Adobe 繁黑體 Std B" pitchFamily="34" charset="-120"/>
                        </a:rPr>
                        <a:t>春季公演</a:t>
                      </a:r>
                      <a:r>
                        <a:rPr lang="en-US" altLang="zh-TW" sz="1800" b="1" i="0" u="none" strike="noStrike" dirty="0" smtClean="0">
                          <a:solidFill>
                            <a:srgbClr val="000000"/>
                          </a:solidFill>
                          <a:effectLst/>
                          <a:latin typeface="Adobe 繁黑體 Std B" pitchFamily="34" charset="-120"/>
                          <a:ea typeface="Adobe 繁黑體 Std B" pitchFamily="34" charset="-120"/>
                        </a:rPr>
                        <a:t>/</a:t>
                      </a:r>
                      <a:r>
                        <a:rPr lang="zh-TW" altLang="en-US" sz="1800" b="1" i="0" u="none" strike="noStrike" dirty="0" smtClean="0">
                          <a:solidFill>
                            <a:srgbClr val="000000"/>
                          </a:solidFill>
                          <a:effectLst/>
                          <a:latin typeface="Adobe 繁黑體 Std B" pitchFamily="34" charset="-120"/>
                          <a:ea typeface="Adobe 繁黑體 Std B" pitchFamily="34" charset="-120"/>
                        </a:rPr>
                        <a:t>青苗聯演</a:t>
                      </a:r>
                      <a:r>
                        <a:rPr lang="en-US" altLang="zh-TW" sz="1800" b="1" i="0" u="none" strike="noStrike" dirty="0" smtClean="0">
                          <a:solidFill>
                            <a:srgbClr val="000000"/>
                          </a:solidFill>
                          <a:effectLst/>
                          <a:latin typeface="Adobe 繁黑體 Std B" pitchFamily="34" charset="-120"/>
                          <a:ea typeface="Adobe 繁黑體 Std B" pitchFamily="34" charset="-120"/>
                        </a:rPr>
                        <a:t>)</a:t>
                      </a:r>
                      <a:endParaRPr lang="zh-TW" altLang="en-US" sz="1800" b="1" i="0" u="none" strike="noStrike" dirty="0">
                        <a:solidFill>
                          <a:srgbClr val="000000"/>
                        </a:solidFill>
                        <a:effectLst/>
                        <a:latin typeface="Adobe 繁黑體 Std B" pitchFamily="34" charset="-120"/>
                        <a:ea typeface="Adobe 繁黑體 Std B" pitchFamily="34" charset="-120"/>
                      </a:endParaRPr>
                    </a:p>
                  </a:txBody>
                  <a:tcPr marL="2736" marR="2736" marT="2736" marB="0" anchor="ctr"/>
                </a:tc>
                <a:tc hMerge="1">
                  <a:txBody>
                    <a:bodyPr/>
                    <a:lstStyle/>
                    <a:p>
                      <a:endParaRPr lang="zh-TW" altLang="en-US"/>
                    </a:p>
                  </a:txBody>
                  <a:tcPr/>
                </a:tc>
                <a:tc>
                  <a:txBody>
                    <a:bodyPr/>
                    <a:lstStyle/>
                    <a:p>
                      <a:pPr algn="l" fontAlgn="ctr"/>
                      <a:r>
                        <a:rPr lang="zh-TW" altLang="en-US" sz="1800" b="1" i="0" u="none" strike="noStrike" dirty="0" smtClean="0">
                          <a:solidFill>
                            <a:srgbClr val="000000"/>
                          </a:solidFill>
                          <a:effectLst/>
                          <a:latin typeface="Adobe 繁黑體 Std B" pitchFamily="34" charset="-120"/>
                          <a:ea typeface="Adobe 繁黑體 Std B" pitchFamily="34" charset="-120"/>
                        </a:rPr>
                        <a:t>教資中心</a:t>
                      </a:r>
                      <a:r>
                        <a:rPr lang="en-US" altLang="zh-TW" sz="1800" b="1" i="0" u="none" strike="noStrike" dirty="0" smtClean="0">
                          <a:solidFill>
                            <a:srgbClr val="000000"/>
                          </a:solidFill>
                          <a:effectLst/>
                          <a:latin typeface="Adobe 繁黑體 Std B" pitchFamily="34" charset="-120"/>
                          <a:ea typeface="Adobe 繁黑體 Std B" pitchFamily="34" charset="-120"/>
                        </a:rPr>
                        <a:t>/</a:t>
                      </a:r>
                      <a:r>
                        <a:rPr lang="zh-TW" altLang="en-US" sz="1800" b="1" i="0" u="none" strike="noStrike" dirty="0" smtClean="0">
                          <a:solidFill>
                            <a:srgbClr val="000000"/>
                          </a:solidFill>
                          <a:effectLst/>
                          <a:latin typeface="Adobe 繁黑體 Std B" pitchFamily="34" charset="-120"/>
                          <a:ea typeface="Adobe 繁黑體 Std B" pitchFamily="34" charset="-120"/>
                        </a:rPr>
                        <a:t>藝文中心</a:t>
                      </a:r>
                      <a:endParaRPr lang="zh-TW" altLang="en-US" sz="1800" b="1" i="0" u="none" strike="noStrike" dirty="0">
                        <a:solidFill>
                          <a:srgbClr val="000000"/>
                        </a:solidFill>
                        <a:effectLst/>
                        <a:latin typeface="Adobe 繁黑體 Std B" pitchFamily="34" charset="-120"/>
                        <a:ea typeface="Adobe 繁黑體 Std B" pitchFamily="34" charset="-120"/>
                      </a:endParaRPr>
                    </a:p>
                  </a:txBody>
                  <a:tcPr marL="2736" marR="2736" marT="2736" marB="0" anchor="ctr"/>
                </a:tc>
                <a:extLst>
                  <a:ext uri="{0D108BD9-81ED-4DB2-BD59-A6C34878D82A}">
                    <a16:rowId xmlns:a16="http://schemas.microsoft.com/office/drawing/2014/main" val="10005"/>
                  </a:ext>
                </a:extLst>
              </a:tr>
              <a:tr h="405517">
                <a:tc vMerge="1">
                  <a:txBody>
                    <a:bodyPr/>
                    <a:lstStyle/>
                    <a:p>
                      <a:endParaRPr lang="zh-TW" altLang="en-US"/>
                    </a:p>
                  </a:txBody>
                  <a:tcPr/>
                </a:tc>
                <a:tc gridSpan="2">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zh-TW" altLang="en-US" sz="1800" b="1" u="none" strike="noStrike" dirty="0" smtClean="0">
                          <a:effectLst/>
                          <a:latin typeface="Adobe 繁黑體 Std B" pitchFamily="34" charset="-120"/>
                          <a:ea typeface="Adobe 繁黑體 Std B" pitchFamily="34" charset="-120"/>
                        </a:rPr>
                        <a:t>扶老攜幼計畫</a:t>
                      </a:r>
                      <a:endParaRPr lang="zh-TW" altLang="en-US" sz="1800" b="1" i="0" u="none" strike="noStrike" dirty="0" smtClean="0">
                        <a:solidFill>
                          <a:srgbClr val="000000"/>
                        </a:solidFill>
                        <a:effectLst/>
                        <a:latin typeface="Adobe 繁黑體 Std B" pitchFamily="34" charset="-120"/>
                        <a:ea typeface="Adobe 繁黑體 Std B" pitchFamily="34" charset="-120"/>
                      </a:endParaRPr>
                    </a:p>
                  </a:txBody>
                  <a:tcPr marL="2736" marR="2736" marT="2736" marB="0" anchor="ctr"/>
                </a:tc>
                <a:tc hMerge="1">
                  <a:txBody>
                    <a:bodyPr/>
                    <a:lstStyle/>
                    <a:p>
                      <a:endParaRPr lang="zh-TW" altLang="en-US"/>
                    </a:p>
                  </a:txBody>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zh-TW" altLang="en-US" sz="1800" b="1" i="0" u="none" strike="noStrike" dirty="0" smtClean="0">
                          <a:solidFill>
                            <a:srgbClr val="000000"/>
                          </a:solidFill>
                          <a:effectLst/>
                          <a:latin typeface="Adobe 繁黑體 Std B" pitchFamily="34" charset="-120"/>
                          <a:ea typeface="Adobe 繁黑體 Std B" pitchFamily="34" charset="-120"/>
                        </a:rPr>
                        <a:t>折翼天使</a:t>
                      </a:r>
                      <a:r>
                        <a:rPr lang="en-US" altLang="zh-TW" sz="1800" b="1" i="0" u="none" strike="noStrike" dirty="0" smtClean="0">
                          <a:solidFill>
                            <a:srgbClr val="000000"/>
                          </a:solidFill>
                          <a:effectLst/>
                          <a:latin typeface="Adobe 繁黑體 Std B" pitchFamily="34" charset="-120"/>
                          <a:ea typeface="Adobe 繁黑體 Std B" pitchFamily="34" charset="-120"/>
                        </a:rPr>
                        <a:t>-</a:t>
                      </a:r>
                      <a:r>
                        <a:rPr lang="zh-TW" altLang="en-US" sz="1800" b="1" i="0" u="none" strike="noStrike" dirty="0" smtClean="0">
                          <a:solidFill>
                            <a:srgbClr val="000000"/>
                          </a:solidFill>
                          <a:effectLst/>
                          <a:latin typeface="Adobe 繁黑體 Std B" pitchFamily="34" charset="-120"/>
                          <a:ea typeface="Adobe 繁黑體 Std B" pitchFamily="34" charset="-120"/>
                        </a:rPr>
                        <a:t>教資中心</a:t>
                      </a:r>
                      <a:endParaRPr lang="en-US" altLang="zh-TW" sz="1800" b="1" i="0" u="none" strike="noStrike" dirty="0" smtClean="0">
                        <a:solidFill>
                          <a:srgbClr val="000000"/>
                        </a:solidFill>
                        <a:effectLst/>
                        <a:latin typeface="Adobe 繁黑體 Std B" pitchFamily="34" charset="-120"/>
                        <a:ea typeface="Adobe 繁黑體 Std B" pitchFamily="34" charset="-120"/>
                      </a:endParaRPr>
                    </a:p>
                    <a:p>
                      <a:pPr marL="0" marR="0" indent="0" algn="l" defTabSz="914400" rtl="0" eaLnBrk="1" fontAlgn="ctr" latinLnBrk="0" hangingPunct="1">
                        <a:lnSpc>
                          <a:spcPct val="100000"/>
                        </a:lnSpc>
                        <a:spcBef>
                          <a:spcPts val="0"/>
                        </a:spcBef>
                        <a:spcAft>
                          <a:spcPts val="0"/>
                        </a:spcAft>
                        <a:buClrTx/>
                        <a:buSzTx/>
                        <a:buFontTx/>
                        <a:buNone/>
                        <a:tabLst/>
                        <a:defRPr/>
                      </a:pPr>
                      <a:r>
                        <a:rPr lang="zh-TW" altLang="en-US" sz="1800" b="1" i="0" u="none" strike="noStrike" dirty="0" smtClean="0">
                          <a:solidFill>
                            <a:srgbClr val="000000"/>
                          </a:solidFill>
                          <a:effectLst/>
                          <a:latin typeface="Adobe 繁黑體 Std B" pitchFamily="34" charset="-120"/>
                          <a:ea typeface="Adobe 繁黑體 Std B" pitchFamily="34" charset="-120"/>
                        </a:rPr>
                        <a:t>攜幼計畫</a:t>
                      </a:r>
                      <a:r>
                        <a:rPr lang="en-US" altLang="zh-TW" sz="1800" b="1" i="0" u="none" strike="noStrike" dirty="0" smtClean="0">
                          <a:solidFill>
                            <a:srgbClr val="000000"/>
                          </a:solidFill>
                          <a:effectLst/>
                          <a:latin typeface="Adobe 繁黑體 Std B" pitchFamily="34" charset="-120"/>
                          <a:ea typeface="Adobe 繁黑體 Std B" pitchFamily="34" charset="-120"/>
                        </a:rPr>
                        <a:t>-</a:t>
                      </a:r>
                      <a:r>
                        <a:rPr lang="zh-TW" altLang="en-US" sz="1800" b="1" i="0" u="none" strike="noStrike" dirty="0" smtClean="0">
                          <a:solidFill>
                            <a:srgbClr val="000000"/>
                          </a:solidFill>
                          <a:effectLst/>
                          <a:latin typeface="Adobe 繁黑體 Std B" pitchFamily="34" charset="-120"/>
                          <a:ea typeface="Adobe 繁黑體 Std B" pitchFamily="34" charset="-120"/>
                        </a:rPr>
                        <a:t>藝文中心</a:t>
                      </a:r>
                      <a:endParaRPr lang="en-US" altLang="zh-TW" sz="1800" b="1" i="0" u="none" strike="noStrike" dirty="0" smtClean="0">
                        <a:solidFill>
                          <a:srgbClr val="000000"/>
                        </a:solidFill>
                        <a:effectLst/>
                        <a:latin typeface="Adobe 繁黑體 Std B" pitchFamily="34" charset="-120"/>
                        <a:ea typeface="Adobe 繁黑體 Std B" pitchFamily="34" charset="-120"/>
                      </a:endParaRPr>
                    </a:p>
                    <a:p>
                      <a:pPr marL="0" marR="0" indent="0" algn="l" defTabSz="914400" rtl="0" eaLnBrk="1" fontAlgn="ctr" latinLnBrk="0" hangingPunct="1">
                        <a:lnSpc>
                          <a:spcPct val="100000"/>
                        </a:lnSpc>
                        <a:spcBef>
                          <a:spcPts val="0"/>
                        </a:spcBef>
                        <a:spcAft>
                          <a:spcPts val="0"/>
                        </a:spcAft>
                        <a:buClrTx/>
                        <a:buSzTx/>
                        <a:buFontTx/>
                        <a:buNone/>
                        <a:tabLst/>
                        <a:defRPr/>
                      </a:pPr>
                      <a:r>
                        <a:rPr lang="zh-TW" altLang="en-US" sz="1800" b="1" i="0" u="none" strike="noStrike" dirty="0" smtClean="0">
                          <a:solidFill>
                            <a:srgbClr val="000000"/>
                          </a:solidFill>
                          <a:effectLst/>
                          <a:latin typeface="Adobe 繁黑體 Std B" pitchFamily="34" charset="-120"/>
                          <a:ea typeface="Adobe 繁黑體 Std B" pitchFamily="34" charset="-120"/>
                        </a:rPr>
                        <a:t>藝術深耕</a:t>
                      </a:r>
                      <a:r>
                        <a:rPr lang="en-US" altLang="zh-TW" sz="1800" b="1" i="0" u="none" strike="noStrike" dirty="0" smtClean="0">
                          <a:solidFill>
                            <a:srgbClr val="000000"/>
                          </a:solidFill>
                          <a:effectLst/>
                          <a:latin typeface="Adobe 繁黑體 Std B" pitchFamily="34" charset="-120"/>
                          <a:ea typeface="Adobe 繁黑體 Std B" pitchFamily="34" charset="-120"/>
                        </a:rPr>
                        <a:t>-</a:t>
                      </a:r>
                      <a:r>
                        <a:rPr lang="zh-TW" altLang="en-US" sz="1800" b="1" i="0" u="none" strike="noStrike" dirty="0" smtClean="0">
                          <a:solidFill>
                            <a:srgbClr val="000000"/>
                          </a:solidFill>
                          <a:effectLst/>
                          <a:latin typeface="Adobe 繁黑體 Std B" pitchFamily="34" charset="-120"/>
                          <a:ea typeface="Adobe 繁黑體 Std B" pitchFamily="34" charset="-120"/>
                        </a:rPr>
                        <a:t>音樂系</a:t>
                      </a:r>
                      <a:r>
                        <a:rPr lang="en-US" altLang="zh-TW" sz="1800" b="1" i="0" u="none" strike="noStrike" dirty="0" smtClean="0">
                          <a:solidFill>
                            <a:srgbClr val="000000"/>
                          </a:solidFill>
                          <a:effectLst/>
                          <a:latin typeface="Adobe 繁黑體 Std B" pitchFamily="34" charset="-120"/>
                          <a:ea typeface="Adobe 繁黑體 Std B" pitchFamily="34" charset="-120"/>
                        </a:rPr>
                        <a:t>/</a:t>
                      </a:r>
                      <a:r>
                        <a:rPr lang="zh-TW" altLang="en-US" sz="1800" b="1" i="0" u="none" strike="noStrike" dirty="0" smtClean="0">
                          <a:solidFill>
                            <a:srgbClr val="000000"/>
                          </a:solidFill>
                          <a:effectLst/>
                          <a:latin typeface="Adobe 繁黑體 Std B" pitchFamily="34" charset="-120"/>
                          <a:ea typeface="Adobe 繁黑體 Std B" pitchFamily="34" charset="-120"/>
                        </a:rPr>
                        <a:t>客家</a:t>
                      </a:r>
                      <a:endParaRPr lang="en-US" altLang="zh-TW" sz="1800" b="1" i="0" u="none" strike="noStrike" dirty="0" smtClean="0">
                        <a:solidFill>
                          <a:srgbClr val="000000"/>
                        </a:solidFill>
                        <a:effectLst/>
                        <a:latin typeface="Adobe 繁黑體 Std B" pitchFamily="34" charset="-120"/>
                        <a:ea typeface="Adobe 繁黑體 Std B" pitchFamily="34" charset="-120"/>
                      </a:endParaRPr>
                    </a:p>
                    <a:p>
                      <a:pPr marL="0" marR="0" indent="0" algn="l" defTabSz="914400" rtl="0" eaLnBrk="1" fontAlgn="ctr" latinLnBrk="0" hangingPunct="1">
                        <a:lnSpc>
                          <a:spcPct val="100000"/>
                        </a:lnSpc>
                        <a:spcBef>
                          <a:spcPts val="0"/>
                        </a:spcBef>
                        <a:spcAft>
                          <a:spcPts val="0"/>
                        </a:spcAft>
                        <a:buClrTx/>
                        <a:buSzTx/>
                        <a:buFontTx/>
                        <a:buNone/>
                        <a:tabLst/>
                        <a:defRPr/>
                      </a:pPr>
                      <a:r>
                        <a:rPr lang="zh-TW" altLang="en-US" sz="1800" b="1" i="0" u="none" strike="noStrike" dirty="0" smtClean="0">
                          <a:solidFill>
                            <a:srgbClr val="000000"/>
                          </a:solidFill>
                          <a:effectLst/>
                          <a:latin typeface="Adobe 繁黑體 Std B" pitchFamily="34" charset="-120"/>
                          <a:ea typeface="Adobe 繁黑體 Std B" pitchFamily="34" charset="-120"/>
                        </a:rPr>
                        <a:t>扶老計畫</a:t>
                      </a:r>
                      <a:r>
                        <a:rPr lang="en-US" altLang="zh-TW" sz="1800" b="1" i="0" u="none" strike="noStrike" dirty="0" smtClean="0">
                          <a:solidFill>
                            <a:srgbClr val="000000"/>
                          </a:solidFill>
                          <a:effectLst/>
                          <a:latin typeface="Adobe 繁黑體 Std B" pitchFamily="34" charset="-120"/>
                          <a:ea typeface="Adobe 繁黑體 Std B" pitchFamily="34" charset="-120"/>
                        </a:rPr>
                        <a:t>-</a:t>
                      </a:r>
                      <a:r>
                        <a:rPr lang="zh-TW" altLang="en-US" sz="1800" b="1" i="0" u="none" strike="noStrike" dirty="0" smtClean="0">
                          <a:solidFill>
                            <a:srgbClr val="000000"/>
                          </a:solidFill>
                          <a:effectLst/>
                          <a:latin typeface="Adobe 繁黑體 Std B" pitchFamily="34" charset="-120"/>
                          <a:ea typeface="Adobe 繁黑體 Std B" pitchFamily="34" charset="-120"/>
                        </a:rPr>
                        <a:t>通識中心</a:t>
                      </a:r>
                    </a:p>
                  </a:txBody>
                  <a:tcPr marL="2736" marR="2736" marT="2736" marB="0" anchor="ctr"/>
                </a:tc>
                <a:extLst>
                  <a:ext uri="{0D108BD9-81ED-4DB2-BD59-A6C34878D82A}">
                    <a16:rowId xmlns:a16="http://schemas.microsoft.com/office/drawing/2014/main" val="10006"/>
                  </a:ext>
                </a:extLst>
              </a:tr>
              <a:tr h="524786">
                <a:tc vMerge="1">
                  <a:txBody>
                    <a:bodyPr/>
                    <a:lstStyle/>
                    <a:p>
                      <a:endParaRPr lang="zh-TW" altLang="en-US"/>
                    </a:p>
                  </a:txBody>
                  <a:tcPr/>
                </a:tc>
                <a:tc gridSpan="2">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zh-TW" altLang="en-US" sz="1800" b="1" i="0" u="none" strike="noStrike" dirty="0" smtClean="0">
                          <a:solidFill>
                            <a:schemeClr val="tx1"/>
                          </a:solidFill>
                          <a:effectLst/>
                          <a:latin typeface="Adobe 繁黑體 Std B" pitchFamily="34" charset="-120"/>
                          <a:ea typeface="Adobe 繁黑體 Std B" pitchFamily="34" charset="-120"/>
                        </a:rPr>
                        <a:t>藝享生活終身美育學習</a:t>
                      </a:r>
                      <a:endParaRPr lang="zh-TW" altLang="en-US" sz="1800" b="1" i="0" u="none" strike="noStrike" dirty="0" smtClean="0">
                        <a:solidFill>
                          <a:srgbClr val="000000"/>
                        </a:solidFill>
                        <a:effectLst/>
                        <a:latin typeface="Adobe 繁黑體 Std B" pitchFamily="34" charset="-120"/>
                        <a:ea typeface="Adobe 繁黑體 Std B" pitchFamily="34" charset="-120"/>
                      </a:endParaRPr>
                    </a:p>
                  </a:txBody>
                  <a:tcPr marL="2736" marR="2736" marT="2736" marB="0" anchor="ctr"/>
                </a:tc>
                <a:tc hMerge="1">
                  <a:txBody>
                    <a:bodyPr/>
                    <a:lstStyle/>
                    <a:p>
                      <a:endParaRPr lang="zh-TW" altLang="en-US"/>
                    </a:p>
                  </a:txBody>
                  <a:tcPr/>
                </a:tc>
                <a:tc>
                  <a:txBody>
                    <a:bodyPr/>
                    <a:lstStyle/>
                    <a:p>
                      <a:pPr algn="l" fontAlgn="ctr"/>
                      <a:r>
                        <a:rPr lang="zh-TW" altLang="en-US" sz="1800" b="1" i="0" u="none" strike="noStrike" dirty="0" smtClean="0">
                          <a:solidFill>
                            <a:srgbClr val="000000"/>
                          </a:solidFill>
                          <a:effectLst/>
                          <a:latin typeface="Adobe 繁黑體 Std B" pitchFamily="34" charset="-120"/>
                          <a:ea typeface="Adobe 繁黑體 Std B" pitchFamily="34" charset="-120"/>
                        </a:rPr>
                        <a:t>推廣組</a:t>
                      </a:r>
                      <a:endParaRPr lang="zh-TW" altLang="en-US" sz="1800" b="1" i="0" u="none" strike="noStrike" dirty="0">
                        <a:solidFill>
                          <a:srgbClr val="000000"/>
                        </a:solidFill>
                        <a:effectLst/>
                        <a:latin typeface="Adobe 繁黑體 Std B" pitchFamily="34" charset="-120"/>
                        <a:ea typeface="Adobe 繁黑體 Std B" pitchFamily="34" charset="-120"/>
                      </a:endParaRPr>
                    </a:p>
                  </a:txBody>
                  <a:tcPr marL="2736" marR="2736" marT="2736" marB="0" anchor="ctr"/>
                </a:tc>
                <a:extLst>
                  <a:ext uri="{0D108BD9-81ED-4DB2-BD59-A6C34878D82A}">
                    <a16:rowId xmlns:a16="http://schemas.microsoft.com/office/drawing/2014/main" val="10007"/>
                  </a:ext>
                </a:extLst>
              </a:tr>
              <a:tr h="655557">
                <a:tc vMerge="1">
                  <a:txBody>
                    <a:bodyPr/>
                    <a:lstStyle/>
                    <a:p>
                      <a:endParaRPr lang="zh-TW" altLang="en-US"/>
                    </a:p>
                  </a:txBody>
                  <a:tcPr/>
                </a:tc>
                <a:tc gridSpan="2">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zh-TW" altLang="en-US" sz="1800" b="1" u="none" strike="noStrike" dirty="0" smtClean="0">
                          <a:effectLst/>
                          <a:latin typeface="Adobe 繁黑體 Std B" pitchFamily="34" charset="-120"/>
                          <a:ea typeface="Adobe 繁黑體 Std B" pitchFamily="34" charset="-120"/>
                        </a:rPr>
                        <a:t>全民藝術共享美學</a:t>
                      </a:r>
                      <a:endParaRPr lang="zh-TW" altLang="en-US" sz="1800" b="1" i="0" u="none" strike="noStrike" dirty="0" smtClean="0">
                        <a:solidFill>
                          <a:srgbClr val="000000"/>
                        </a:solidFill>
                        <a:effectLst/>
                        <a:latin typeface="Adobe 繁黑體 Std B" pitchFamily="34" charset="-120"/>
                        <a:ea typeface="Adobe 繁黑體 Std B" pitchFamily="34" charset="-120"/>
                      </a:endParaRPr>
                    </a:p>
                  </a:txBody>
                  <a:tcPr marL="2736" marR="2736" marT="2736" marB="0" anchor="ctr"/>
                </a:tc>
                <a:tc hMerge="1">
                  <a:txBody>
                    <a:bodyPr/>
                    <a:lstStyle/>
                    <a:p>
                      <a:endParaRPr lang="zh-TW" altLang="en-US"/>
                    </a:p>
                  </a:txBody>
                  <a:tcPr/>
                </a:tc>
                <a:tc>
                  <a:txBody>
                    <a:bodyPr/>
                    <a:lstStyle/>
                    <a:p>
                      <a:pPr algn="l" fontAlgn="ctr"/>
                      <a:r>
                        <a:rPr lang="zh-TW" altLang="en-US" sz="1800" b="1" i="0" u="none" strike="noStrike" dirty="0" smtClean="0">
                          <a:solidFill>
                            <a:srgbClr val="000000"/>
                          </a:solidFill>
                          <a:effectLst/>
                          <a:latin typeface="Adobe 繁黑體 Std B" pitchFamily="34" charset="-120"/>
                          <a:ea typeface="Adobe 繁黑體 Std B" pitchFamily="34" charset="-120"/>
                        </a:rPr>
                        <a:t>綜藝團</a:t>
                      </a:r>
                      <a:endParaRPr lang="en-US" altLang="zh-TW" sz="1800" b="1" i="0" u="none" strike="noStrike" dirty="0" smtClean="0">
                        <a:solidFill>
                          <a:srgbClr val="000000"/>
                        </a:solidFill>
                        <a:effectLst/>
                        <a:latin typeface="Adobe 繁黑體 Std B" pitchFamily="34" charset="-120"/>
                        <a:ea typeface="Adobe 繁黑體 Std B" pitchFamily="34" charset="-120"/>
                      </a:endParaRPr>
                    </a:p>
                    <a:p>
                      <a:pPr algn="l" fontAlgn="ctr"/>
                      <a:r>
                        <a:rPr lang="zh-TW" altLang="en-US" sz="1800" b="1" i="0" u="none" strike="noStrike" dirty="0" smtClean="0">
                          <a:solidFill>
                            <a:srgbClr val="000000"/>
                          </a:solidFill>
                          <a:effectLst/>
                          <a:latin typeface="Adobe 繁黑體 Std B" pitchFamily="34" charset="-120"/>
                          <a:ea typeface="Adobe 繁黑體 Std B" pitchFamily="34" charset="-120"/>
                        </a:rPr>
                        <a:t>京劇團</a:t>
                      </a:r>
                      <a:endParaRPr lang="en-US" altLang="zh-TW" sz="1800" b="1" i="0" u="none" strike="noStrike" dirty="0" smtClean="0">
                        <a:solidFill>
                          <a:srgbClr val="000000"/>
                        </a:solidFill>
                        <a:effectLst/>
                        <a:latin typeface="Adobe 繁黑體 Std B" pitchFamily="34" charset="-120"/>
                        <a:ea typeface="Adobe 繁黑體 Std B" pitchFamily="34" charset="-120"/>
                      </a:endParaRPr>
                    </a:p>
                    <a:p>
                      <a:pPr algn="l" fontAlgn="ctr"/>
                      <a:r>
                        <a:rPr lang="zh-TW" altLang="en-US" sz="1800" b="1" i="0" u="none" strike="noStrike" dirty="0" smtClean="0">
                          <a:solidFill>
                            <a:srgbClr val="000000"/>
                          </a:solidFill>
                          <a:effectLst/>
                          <a:latin typeface="Adobe 繁黑體 Std B" pitchFamily="34" charset="-120"/>
                          <a:ea typeface="Adobe 繁黑體 Std B" pitchFamily="34" charset="-120"/>
                        </a:rPr>
                        <a:t>青年劇團</a:t>
                      </a:r>
                      <a:endParaRPr lang="zh-TW" altLang="en-US" sz="1800" b="1" i="0" u="none" strike="noStrike" dirty="0">
                        <a:solidFill>
                          <a:srgbClr val="000000"/>
                        </a:solidFill>
                        <a:effectLst/>
                        <a:latin typeface="Adobe 繁黑體 Std B" pitchFamily="34" charset="-120"/>
                        <a:ea typeface="Adobe 繁黑體 Std B" pitchFamily="34" charset="-120"/>
                      </a:endParaRPr>
                    </a:p>
                  </a:txBody>
                  <a:tcPr marL="2736" marR="2736" marT="2736" marB="0" anchor="ctr"/>
                </a:tc>
                <a:extLst>
                  <a:ext uri="{0D108BD9-81ED-4DB2-BD59-A6C34878D82A}">
                    <a16:rowId xmlns:a16="http://schemas.microsoft.com/office/drawing/2014/main" val="10008"/>
                  </a:ext>
                </a:extLst>
              </a:tr>
            </a:tbl>
          </a:graphicData>
        </a:graphic>
      </p:graphicFrame>
      <p:pic>
        <p:nvPicPr>
          <p:cNvPr id="6" name="圖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31" y="63328"/>
            <a:ext cx="3218814" cy="844400"/>
          </a:xfrm>
          <a:prstGeom prst="rect">
            <a:avLst/>
          </a:prstGeom>
        </p:spPr>
      </p:pic>
    </p:spTree>
    <p:extLst>
      <p:ext uri="{BB962C8B-B14F-4D97-AF65-F5344CB8AC3E}">
        <p14:creationId xmlns:p14="http://schemas.microsoft.com/office/powerpoint/2010/main" val="256947618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806395" y="930302"/>
            <a:ext cx="10515600" cy="5507073"/>
          </a:xfrm>
        </p:spPr>
        <p:txBody>
          <a:bodyPr>
            <a:normAutofit fontScale="70000" lnSpcReduction="20000"/>
          </a:bodyPr>
          <a:lstStyle/>
          <a:p>
            <a:pPr marL="0" indent="0">
              <a:buNone/>
            </a:pPr>
            <a:r>
              <a:rPr lang="zh-TW" altLang="en-US" b="1" dirty="0">
                <a:latin typeface="標楷體" panose="03000509000000000000" pitchFamily="65" charset="-120"/>
                <a:ea typeface="標楷體" panose="03000509000000000000" pitchFamily="65" charset="-120"/>
              </a:rPr>
              <a:t>主旨：</a:t>
            </a:r>
            <a:r>
              <a:rPr lang="zh-TW" altLang="en-US" dirty="0">
                <a:latin typeface="標楷體" panose="03000509000000000000" pitchFamily="65" charset="-120"/>
                <a:ea typeface="標楷體" panose="03000509000000000000" pitchFamily="65" charset="-120"/>
              </a:rPr>
              <a:t>為執行高等教育深耕計畫</a:t>
            </a:r>
            <a:r>
              <a:rPr lang="en-US" altLang="zh-TW" dirty="0">
                <a:latin typeface="標楷體" panose="03000509000000000000" pitchFamily="65" charset="-120"/>
                <a:ea typeface="標楷體" panose="03000509000000000000" pitchFamily="65" charset="-120"/>
              </a:rPr>
              <a:t>-OOOOOOOOO</a:t>
            </a:r>
            <a:r>
              <a:rPr lang="zh-TW" altLang="en-US" dirty="0">
                <a:latin typeface="標楷體" panose="03000509000000000000" pitchFamily="65" charset="-120"/>
                <a:ea typeface="標楷體" panose="03000509000000000000" pitchFamily="65" charset="-120"/>
              </a:rPr>
              <a:t>工作坊一案，簽請核示。</a:t>
            </a:r>
          </a:p>
          <a:p>
            <a:pPr marL="0" indent="0">
              <a:buNone/>
            </a:pPr>
            <a:r>
              <a:rPr lang="zh-TW" altLang="en-US" b="1" dirty="0">
                <a:latin typeface="標楷體" panose="03000509000000000000" pitchFamily="65" charset="-120"/>
                <a:ea typeface="標楷體" panose="03000509000000000000" pitchFamily="65" charset="-120"/>
              </a:rPr>
              <a:t>說明：</a:t>
            </a:r>
          </a:p>
          <a:p>
            <a:pPr marL="624078" indent="-514350">
              <a:lnSpc>
                <a:spcPts val="2400"/>
              </a:lnSpc>
              <a:buFont typeface="+mj-ea"/>
              <a:buAutoNum type="ea1ChtPeriod"/>
            </a:pPr>
            <a:r>
              <a:rPr lang="zh-TW" altLang="en-US" dirty="0">
                <a:latin typeface="標楷體" panose="03000509000000000000" pitchFamily="65" charset="-120"/>
                <a:ea typeface="標楷體" panose="03000509000000000000" pitchFamily="65" charset="-120"/>
              </a:rPr>
              <a:t> </a:t>
            </a:r>
            <a:r>
              <a:rPr lang="zh-TW" altLang="en-US" dirty="0" smtClean="0">
                <a:solidFill>
                  <a:srgbClr val="FF0000"/>
                </a:solidFill>
                <a:latin typeface="標楷體" panose="03000509000000000000" pitchFamily="65" charset="-120"/>
                <a:ea typeface="標楷體" panose="03000509000000000000" pitchFamily="65" charset="-120"/>
              </a:rPr>
              <a:t>依據</a:t>
            </a:r>
            <a:r>
              <a:rPr lang="zh-TW" altLang="en-US" dirty="0">
                <a:latin typeface="標楷體" panose="03000509000000000000" pitchFamily="65" charset="-120"/>
                <a:ea typeface="標楷體" panose="03000509000000000000" pitchFamily="65" charset="-120"/>
              </a:rPr>
              <a:t>教育部</a:t>
            </a:r>
            <a:r>
              <a:rPr lang="en-US" altLang="zh-TW" dirty="0">
                <a:latin typeface="標楷體" panose="03000509000000000000" pitchFamily="65" charset="-120"/>
                <a:ea typeface="標楷體" panose="03000509000000000000" pitchFamily="65" charset="-120"/>
              </a:rPr>
              <a:t>109</a:t>
            </a:r>
            <a:r>
              <a:rPr lang="zh-TW" altLang="en-US" dirty="0">
                <a:latin typeface="標楷體" panose="03000509000000000000" pitchFamily="65" charset="-120"/>
                <a:ea typeface="標楷體" panose="03000509000000000000" pitchFamily="65" charset="-120"/>
              </a:rPr>
              <a:t>年</a:t>
            </a:r>
            <a:r>
              <a:rPr lang="en-US" altLang="zh-TW" dirty="0">
                <a:latin typeface="標楷體" panose="03000509000000000000" pitchFamily="65" charset="-120"/>
                <a:ea typeface="標楷體" panose="03000509000000000000" pitchFamily="65" charset="-120"/>
              </a:rPr>
              <a:t>6</a:t>
            </a:r>
            <a:r>
              <a:rPr lang="zh-TW" altLang="en-US" dirty="0">
                <a:latin typeface="標楷體" panose="03000509000000000000" pitchFamily="65" charset="-120"/>
                <a:ea typeface="標楷體" panose="03000509000000000000" pitchFamily="65" charset="-120"/>
              </a:rPr>
              <a:t>月</a:t>
            </a:r>
            <a:r>
              <a:rPr lang="en-US" altLang="zh-TW" dirty="0">
                <a:latin typeface="標楷體" panose="03000509000000000000" pitchFamily="65" charset="-120"/>
                <a:ea typeface="標楷體" panose="03000509000000000000" pitchFamily="65" charset="-120"/>
              </a:rPr>
              <a:t>10</a:t>
            </a:r>
            <a:r>
              <a:rPr lang="zh-TW" altLang="en-US" dirty="0">
                <a:latin typeface="標楷體" panose="03000509000000000000" pitchFamily="65" charset="-120"/>
                <a:ea typeface="標楷體" panose="03000509000000000000" pitchFamily="65" charset="-120"/>
              </a:rPr>
              <a:t>日臺教技</a:t>
            </a: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三</a:t>
            </a: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字第</a:t>
            </a:r>
            <a:r>
              <a:rPr lang="en-US" altLang="zh-TW" dirty="0">
                <a:latin typeface="標楷體" panose="03000509000000000000" pitchFamily="65" charset="-120"/>
                <a:ea typeface="標楷體" panose="03000509000000000000" pitchFamily="65" charset="-120"/>
              </a:rPr>
              <a:t>1090839932P</a:t>
            </a:r>
            <a:r>
              <a:rPr lang="zh-TW" altLang="en-US" dirty="0">
                <a:latin typeface="標楷體" panose="03000509000000000000" pitchFamily="65" charset="-120"/>
                <a:ea typeface="標楷體" panose="03000509000000000000" pitchFamily="65" charset="-120"/>
              </a:rPr>
              <a:t>號函及本校</a:t>
            </a:r>
            <a:r>
              <a:rPr lang="en-US" altLang="zh-TW" dirty="0">
                <a:latin typeface="標楷體" panose="03000509000000000000" pitchFamily="65" charset="-120"/>
                <a:ea typeface="標楷體" panose="03000509000000000000" pitchFamily="65" charset="-120"/>
              </a:rPr>
              <a:t>109 </a:t>
            </a:r>
            <a:r>
              <a:rPr lang="zh-TW" altLang="en-US" dirty="0">
                <a:latin typeface="標楷體" panose="03000509000000000000" pitchFamily="65" charset="-120"/>
                <a:ea typeface="標楷體" panose="03000509000000000000" pitchFamily="65" charset="-120"/>
              </a:rPr>
              <a:t>年</a:t>
            </a:r>
            <a:r>
              <a:rPr lang="en-US" altLang="zh-TW" dirty="0">
                <a:latin typeface="標楷體" panose="03000509000000000000" pitchFamily="65" charset="-120"/>
                <a:ea typeface="標楷體" panose="03000509000000000000" pitchFamily="65" charset="-120"/>
              </a:rPr>
              <a:t>7</a:t>
            </a:r>
            <a:r>
              <a:rPr lang="zh-TW" altLang="en-US" dirty="0">
                <a:latin typeface="標楷體" panose="03000509000000000000" pitchFamily="65" charset="-120"/>
                <a:ea typeface="標楷體" panose="03000509000000000000" pitchFamily="65" charset="-120"/>
              </a:rPr>
              <a:t>月</a:t>
            </a:r>
            <a:r>
              <a:rPr lang="en-US" altLang="zh-TW" dirty="0">
                <a:latin typeface="標楷體" panose="03000509000000000000" pitchFamily="65" charset="-120"/>
                <a:ea typeface="標楷體" panose="03000509000000000000" pitchFamily="65" charset="-120"/>
              </a:rPr>
              <a:t>8</a:t>
            </a:r>
            <a:r>
              <a:rPr lang="zh-TW" altLang="en-US" dirty="0">
                <a:latin typeface="標楷體" panose="03000509000000000000" pitchFamily="65" charset="-120"/>
                <a:ea typeface="標楷體" panose="03000509000000000000" pitchFamily="65" charset="-120"/>
              </a:rPr>
              <a:t>日戲曲教字第</a:t>
            </a:r>
            <a:r>
              <a:rPr lang="en-US" altLang="zh-TW" dirty="0">
                <a:latin typeface="標楷體" panose="03000509000000000000" pitchFamily="65" charset="-120"/>
                <a:ea typeface="標楷體" panose="03000509000000000000" pitchFamily="65" charset="-120"/>
              </a:rPr>
              <a:t>1095002331</a:t>
            </a:r>
            <a:r>
              <a:rPr lang="zh-TW" altLang="en-US" dirty="0">
                <a:latin typeface="標楷體" panose="03000509000000000000" pitchFamily="65" charset="-120"/>
                <a:ea typeface="標楷體" panose="03000509000000000000" pitchFamily="65" charset="-120"/>
              </a:rPr>
              <a:t>號函辦理</a:t>
            </a: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附件</a:t>
            </a:r>
            <a:r>
              <a:rPr lang="en-US" altLang="zh-TW" dirty="0">
                <a:latin typeface="標楷體" panose="03000509000000000000" pitchFamily="65" charset="-120"/>
                <a:ea typeface="標楷體" panose="03000509000000000000" pitchFamily="65" charset="-120"/>
              </a:rPr>
              <a:t>1)</a:t>
            </a:r>
            <a:r>
              <a:rPr lang="zh-TW" altLang="en-US" dirty="0">
                <a:latin typeface="標楷體" panose="03000509000000000000" pitchFamily="65" charset="-120"/>
                <a:ea typeface="標楷體" panose="03000509000000000000" pitchFamily="65" charset="-120"/>
              </a:rPr>
              <a:t>。</a:t>
            </a:r>
          </a:p>
          <a:p>
            <a:pPr marL="109728" indent="0">
              <a:buNone/>
            </a:pPr>
            <a:r>
              <a:rPr lang="zh-TW" altLang="en-US" dirty="0">
                <a:latin typeface="標楷體" panose="03000509000000000000" pitchFamily="65" charset="-120"/>
                <a:ea typeface="標楷體" panose="03000509000000000000" pitchFamily="65" charset="-120"/>
              </a:rPr>
              <a:t>二、為</a:t>
            </a:r>
            <a:r>
              <a:rPr lang="en-US" altLang="zh-TW" dirty="0">
                <a:latin typeface="標楷體" panose="03000509000000000000" pitchFamily="65" charset="-120"/>
                <a:ea typeface="標楷體" panose="03000509000000000000" pitchFamily="65" charset="-120"/>
              </a:rPr>
              <a:t>OOOOOO(</a:t>
            </a:r>
            <a:r>
              <a:rPr lang="zh-TW" altLang="en-US" dirty="0">
                <a:latin typeface="標楷體" panose="03000509000000000000" pitchFamily="65" charset="-120"/>
                <a:ea typeface="標楷體" panose="03000509000000000000" pitchFamily="65" charset="-120"/>
              </a:rPr>
              <a:t>原因</a:t>
            </a: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辦理本計畫</a:t>
            </a:r>
            <a:r>
              <a:rPr lang="en-US" altLang="zh-TW" dirty="0">
                <a:latin typeface="標楷體" panose="03000509000000000000" pitchFamily="65" charset="-120"/>
                <a:ea typeface="標楷體" panose="03000509000000000000" pitchFamily="65" charset="-120"/>
              </a:rPr>
              <a:t>(</a:t>
            </a:r>
            <a:r>
              <a:rPr lang="zh-TW" altLang="en-US" dirty="0">
                <a:solidFill>
                  <a:srgbClr val="FF0000"/>
                </a:solidFill>
                <a:latin typeface="標楷體" panose="03000509000000000000" pitchFamily="65" charset="-120"/>
                <a:ea typeface="標楷體" panose="03000509000000000000" pitchFamily="65" charset="-120"/>
              </a:rPr>
              <a:t>達到的成效</a:t>
            </a:r>
            <a:r>
              <a:rPr lang="en-US" altLang="zh-TW" dirty="0">
                <a:latin typeface="標楷體" panose="03000509000000000000" pitchFamily="65" charset="-120"/>
                <a:ea typeface="標楷體" panose="03000509000000000000" pitchFamily="65" charset="-120"/>
              </a:rPr>
              <a:t>)</a:t>
            </a:r>
          </a:p>
          <a:p>
            <a:pPr marL="109728" indent="0">
              <a:buNone/>
            </a:pPr>
            <a:r>
              <a:rPr lang="zh-TW" altLang="en-US" dirty="0">
                <a:latin typeface="標楷體" panose="03000509000000000000" pitchFamily="65" charset="-120"/>
                <a:ea typeface="標楷體" panose="03000509000000000000" pitchFamily="65" charset="-120"/>
              </a:rPr>
              <a:t>三、旨揭</a:t>
            </a:r>
            <a:r>
              <a:rPr lang="en-US" altLang="zh-TW" dirty="0">
                <a:latin typeface="標楷體" panose="03000509000000000000" pitchFamily="65" charset="-120"/>
                <a:ea typeface="標楷體" panose="03000509000000000000" pitchFamily="65" charset="-120"/>
              </a:rPr>
              <a:t>OOOO</a:t>
            </a:r>
            <a:r>
              <a:rPr lang="zh-TW" altLang="en-US" dirty="0">
                <a:latin typeface="標楷體" panose="03000509000000000000" pitchFamily="65" charset="-120"/>
                <a:ea typeface="標楷體" panose="03000509000000000000" pitchFamily="65" charset="-120"/>
              </a:rPr>
              <a:t>工作坊</a:t>
            </a:r>
            <a:r>
              <a:rPr lang="zh-TW" altLang="en-US" dirty="0">
                <a:solidFill>
                  <a:srgbClr val="FF0000"/>
                </a:solidFill>
                <a:latin typeface="標楷體" panose="03000509000000000000" pitchFamily="65" charset="-120"/>
                <a:ea typeface="標楷體" panose="03000509000000000000" pitchFamily="65" charset="-120"/>
              </a:rPr>
              <a:t>辦理方式</a:t>
            </a:r>
            <a:r>
              <a:rPr lang="zh-TW" altLang="en-US" dirty="0">
                <a:latin typeface="標楷體" panose="03000509000000000000" pitchFamily="65" charset="-120"/>
                <a:ea typeface="標楷體" panose="03000509000000000000" pitchFamily="65" charset="-120"/>
              </a:rPr>
              <a:t>，說明如下：</a:t>
            </a:r>
          </a:p>
          <a:p>
            <a:pPr marL="109728" indent="0">
              <a:buNone/>
            </a:pP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一</a:t>
            </a:r>
            <a:r>
              <a:rPr lang="en-US" altLang="zh-TW" dirty="0">
                <a:latin typeface="標楷體" panose="03000509000000000000" pitchFamily="65" charset="-120"/>
                <a:ea typeface="標楷體" panose="03000509000000000000" pitchFamily="65" charset="-120"/>
              </a:rPr>
              <a:t>)</a:t>
            </a:r>
            <a:r>
              <a:rPr lang="zh-TW" altLang="en-US" dirty="0">
                <a:solidFill>
                  <a:srgbClr val="FF0000"/>
                </a:solidFill>
                <a:latin typeface="標楷體" panose="03000509000000000000" pitchFamily="65" charset="-120"/>
                <a:ea typeface="標楷體" panose="03000509000000000000" pitchFamily="65" charset="-120"/>
              </a:rPr>
              <a:t>辦理日期</a:t>
            </a:r>
            <a:r>
              <a:rPr lang="zh-TW" altLang="en-US" dirty="0">
                <a:latin typeface="標楷體" panose="03000509000000000000" pitchFamily="65" charset="-120"/>
                <a:ea typeface="標楷體" panose="03000509000000000000" pitchFamily="65" charset="-120"/>
              </a:rPr>
              <a:t>：</a:t>
            </a:r>
            <a:r>
              <a:rPr lang="en-US" altLang="zh-TW" dirty="0">
                <a:latin typeface="標楷體" panose="03000509000000000000" pitchFamily="65" charset="-120"/>
                <a:ea typeface="標楷體" panose="03000509000000000000" pitchFamily="65" charset="-120"/>
              </a:rPr>
              <a:t>O</a:t>
            </a:r>
            <a:r>
              <a:rPr lang="zh-TW" altLang="en-US" dirty="0">
                <a:latin typeface="標楷體" panose="03000509000000000000" pitchFamily="65" charset="-120"/>
                <a:ea typeface="標楷體" panose="03000509000000000000" pitchFamily="65" charset="-120"/>
              </a:rPr>
              <a:t>年</a:t>
            </a:r>
            <a:r>
              <a:rPr lang="en-US" altLang="zh-TW" dirty="0">
                <a:latin typeface="標楷體" panose="03000509000000000000" pitchFamily="65" charset="-120"/>
                <a:ea typeface="標楷體" panose="03000509000000000000" pitchFamily="65" charset="-120"/>
              </a:rPr>
              <a:t>O</a:t>
            </a:r>
            <a:r>
              <a:rPr lang="zh-TW" altLang="en-US" dirty="0">
                <a:latin typeface="標楷體" panose="03000509000000000000" pitchFamily="65" charset="-120"/>
                <a:ea typeface="標楷體" panose="03000509000000000000" pitchFamily="65" charset="-120"/>
              </a:rPr>
              <a:t>月</a:t>
            </a:r>
            <a:r>
              <a:rPr lang="en-US" altLang="zh-TW" dirty="0">
                <a:latin typeface="標楷體" panose="03000509000000000000" pitchFamily="65" charset="-120"/>
                <a:ea typeface="標楷體" panose="03000509000000000000" pitchFamily="65" charset="-120"/>
              </a:rPr>
              <a:t>O</a:t>
            </a:r>
            <a:r>
              <a:rPr lang="zh-TW" altLang="en-US" dirty="0">
                <a:latin typeface="標楷體" panose="03000509000000000000" pitchFamily="65" charset="-120"/>
                <a:ea typeface="標楷體" panose="03000509000000000000" pitchFamily="65" charset="-120"/>
              </a:rPr>
              <a:t>日</a:t>
            </a: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星期</a:t>
            </a:r>
            <a:r>
              <a:rPr lang="en-US" altLang="zh-TW" dirty="0">
                <a:latin typeface="標楷體" panose="03000509000000000000" pitchFamily="65" charset="-120"/>
                <a:ea typeface="標楷體" panose="03000509000000000000" pitchFamily="65" charset="-120"/>
              </a:rPr>
              <a:t>O)</a:t>
            </a:r>
          </a:p>
          <a:p>
            <a:pPr marL="109728" indent="0">
              <a:buNone/>
            </a:pP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二</a:t>
            </a:r>
            <a:r>
              <a:rPr lang="en-US" altLang="zh-TW" dirty="0">
                <a:latin typeface="標楷體" panose="03000509000000000000" pitchFamily="65" charset="-120"/>
                <a:ea typeface="標楷體" panose="03000509000000000000" pitchFamily="65" charset="-120"/>
              </a:rPr>
              <a:t>)</a:t>
            </a:r>
            <a:r>
              <a:rPr lang="zh-TW" altLang="en-US" dirty="0">
                <a:solidFill>
                  <a:srgbClr val="FF0000"/>
                </a:solidFill>
                <a:latin typeface="標楷體" panose="03000509000000000000" pitchFamily="65" charset="-120"/>
                <a:ea typeface="標楷體" panose="03000509000000000000" pitchFamily="65" charset="-120"/>
              </a:rPr>
              <a:t>辦理地點</a:t>
            </a:r>
            <a:r>
              <a:rPr lang="zh-TW" altLang="en-US" dirty="0">
                <a:latin typeface="標楷體" panose="03000509000000000000" pitchFamily="65" charset="-120"/>
                <a:ea typeface="標楷體" panose="03000509000000000000" pitchFamily="65" charset="-120"/>
              </a:rPr>
              <a:t>：本校木柵校區演藝中心</a:t>
            </a:r>
          </a:p>
          <a:p>
            <a:pPr marL="109728" indent="0">
              <a:buNone/>
            </a:pP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三</a:t>
            </a:r>
            <a:r>
              <a:rPr lang="en-US" altLang="zh-TW" dirty="0">
                <a:latin typeface="標楷體" panose="03000509000000000000" pitchFamily="65" charset="-120"/>
                <a:ea typeface="標楷體" panose="03000509000000000000" pitchFamily="65" charset="-120"/>
              </a:rPr>
              <a:t>)</a:t>
            </a:r>
            <a:r>
              <a:rPr lang="zh-TW" altLang="en-US" dirty="0">
                <a:solidFill>
                  <a:srgbClr val="FF0000"/>
                </a:solidFill>
                <a:latin typeface="標楷體" panose="03000509000000000000" pitchFamily="65" charset="-120"/>
                <a:ea typeface="標楷體" panose="03000509000000000000" pitchFamily="65" charset="-120"/>
              </a:rPr>
              <a:t>課程內容</a:t>
            </a:r>
            <a:r>
              <a:rPr lang="zh-TW" altLang="en-US" dirty="0">
                <a:latin typeface="標楷體" panose="03000509000000000000" pitchFamily="65" charset="-120"/>
                <a:ea typeface="標楷體" panose="03000509000000000000" pitchFamily="65" charset="-120"/>
                <a:sym typeface="Wingdings" panose="05000000000000000000" pitchFamily="2" charset="2"/>
              </a:rPr>
              <a:t>： </a:t>
            </a:r>
            <a:r>
              <a:rPr lang="en-US" altLang="zh-TW" dirty="0">
                <a:latin typeface="標楷體" panose="03000509000000000000" pitchFamily="65" charset="-120"/>
                <a:ea typeface="標楷體" panose="03000509000000000000" pitchFamily="65" charset="-120"/>
                <a:sym typeface="Wingdings" panose="05000000000000000000" pitchFamily="2" charset="2"/>
              </a:rPr>
              <a:t>(</a:t>
            </a:r>
            <a:r>
              <a:rPr lang="zh-TW" altLang="en-US" dirty="0">
                <a:latin typeface="標楷體" panose="03000509000000000000" pitchFamily="65" charset="-120"/>
                <a:ea typeface="標楷體" panose="03000509000000000000" pitchFamily="65" charset="-120"/>
                <a:sym typeface="Wingdings" panose="05000000000000000000" pitchFamily="2" charset="2"/>
              </a:rPr>
              <a:t>含課程安排</a:t>
            </a:r>
            <a:r>
              <a:rPr lang="en-US" altLang="zh-TW" dirty="0">
                <a:latin typeface="標楷體" panose="03000509000000000000" pitchFamily="65" charset="-120"/>
                <a:ea typeface="標楷體" panose="03000509000000000000" pitchFamily="65" charset="-120"/>
                <a:sym typeface="Wingdings" panose="05000000000000000000" pitchFamily="2" charset="2"/>
              </a:rPr>
              <a:t>)</a:t>
            </a:r>
            <a:endParaRPr lang="zh-TW" altLang="en-US" dirty="0">
              <a:latin typeface="標楷體" panose="03000509000000000000" pitchFamily="65" charset="-120"/>
              <a:ea typeface="標楷體" panose="03000509000000000000" pitchFamily="65" charset="-120"/>
            </a:endParaRPr>
          </a:p>
          <a:p>
            <a:pPr marL="109728" indent="0">
              <a:buNone/>
            </a:pP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四</a:t>
            </a:r>
            <a:r>
              <a:rPr lang="en-US" altLang="zh-TW" dirty="0">
                <a:latin typeface="標楷體" panose="03000509000000000000" pitchFamily="65" charset="-120"/>
                <a:ea typeface="標楷體" panose="03000509000000000000" pitchFamily="65" charset="-120"/>
              </a:rPr>
              <a:t>)</a:t>
            </a:r>
            <a:r>
              <a:rPr lang="zh-TW" altLang="en-US" dirty="0">
                <a:solidFill>
                  <a:srgbClr val="FF0000"/>
                </a:solidFill>
                <a:latin typeface="標楷體" panose="03000509000000000000" pitchFamily="65" charset="-120"/>
                <a:ea typeface="標楷體" panose="03000509000000000000" pitchFamily="65" charset="-120"/>
              </a:rPr>
              <a:t>講座</a:t>
            </a:r>
            <a:r>
              <a:rPr lang="zh-TW" altLang="en-US" dirty="0" smtClean="0">
                <a:solidFill>
                  <a:srgbClr val="FF0000"/>
                </a:solidFill>
                <a:latin typeface="標楷體" panose="03000509000000000000" pitchFamily="65" charset="-120"/>
                <a:ea typeface="標楷體" panose="03000509000000000000" pitchFamily="65" charset="-120"/>
              </a:rPr>
              <a:t>師資</a:t>
            </a:r>
            <a:r>
              <a:rPr lang="zh-TW" altLang="en-US" dirty="0" smtClean="0">
                <a:latin typeface="標楷體" panose="03000509000000000000" pitchFamily="65" charset="-120"/>
                <a:ea typeface="標楷體" panose="03000509000000000000" pitchFamily="65" charset="-120"/>
              </a:rPr>
              <a:t>：</a:t>
            </a:r>
            <a:r>
              <a:rPr lang="zh-TW" altLang="en-US" dirty="0" smtClean="0">
                <a:solidFill>
                  <a:srgbClr val="FF0000"/>
                </a:solidFill>
                <a:latin typeface="標楷體" panose="03000509000000000000" pitchFamily="65" charset="-120"/>
                <a:ea typeface="標楷體" panose="03000509000000000000" pitchFamily="65" charset="-120"/>
                <a:sym typeface="Wingdings" panose="05000000000000000000" pitchFamily="2" charset="2"/>
              </a:rPr>
              <a:t> </a:t>
            </a:r>
            <a:r>
              <a:rPr lang="en-US" altLang="zh-TW" dirty="0">
                <a:latin typeface="標楷體" panose="03000509000000000000" pitchFamily="65" charset="-120"/>
                <a:ea typeface="標楷體" panose="03000509000000000000" pitchFamily="65" charset="-120"/>
                <a:sym typeface="Wingdings" panose="05000000000000000000" pitchFamily="2" charset="2"/>
              </a:rPr>
              <a:t>(</a:t>
            </a:r>
            <a:r>
              <a:rPr lang="zh-TW" altLang="en-US" dirty="0">
                <a:latin typeface="標楷體" panose="03000509000000000000" pitchFamily="65" charset="-120"/>
                <a:ea typeface="標楷體" panose="03000509000000000000" pitchFamily="65" charset="-120"/>
                <a:sym typeface="Wingdings" panose="05000000000000000000" pitchFamily="2" charset="2"/>
              </a:rPr>
              <a:t>包含講師及助教安排</a:t>
            </a:r>
            <a:r>
              <a:rPr lang="en-US" altLang="zh-TW" dirty="0">
                <a:latin typeface="標楷體" panose="03000509000000000000" pitchFamily="65" charset="-120"/>
                <a:ea typeface="標楷體" panose="03000509000000000000" pitchFamily="65" charset="-120"/>
                <a:sym typeface="Wingdings" panose="05000000000000000000" pitchFamily="2" charset="2"/>
              </a:rPr>
              <a:t>/</a:t>
            </a:r>
            <a:r>
              <a:rPr lang="zh-TW" altLang="en-US" dirty="0">
                <a:latin typeface="標楷體" panose="03000509000000000000" pitchFamily="65" charset="-120"/>
                <a:ea typeface="標楷體" panose="03000509000000000000" pitchFamily="65" charset="-120"/>
                <a:sym typeface="Wingdings" panose="05000000000000000000" pitchFamily="2" charset="2"/>
              </a:rPr>
              <a:t>簡歷</a:t>
            </a:r>
            <a:r>
              <a:rPr lang="en-US" altLang="zh-TW" dirty="0">
                <a:latin typeface="標楷體" panose="03000509000000000000" pitchFamily="65" charset="-120"/>
                <a:ea typeface="標楷體" panose="03000509000000000000" pitchFamily="65" charset="-120"/>
                <a:sym typeface="Wingdings" panose="05000000000000000000" pitchFamily="2" charset="2"/>
              </a:rPr>
              <a:t>)</a:t>
            </a:r>
            <a:endParaRPr lang="zh-TW" altLang="en-US" dirty="0">
              <a:latin typeface="標楷體" panose="03000509000000000000" pitchFamily="65" charset="-120"/>
              <a:ea typeface="標楷體" panose="03000509000000000000" pitchFamily="65" charset="-120"/>
            </a:endParaRPr>
          </a:p>
          <a:p>
            <a:pPr marL="109728" indent="0">
              <a:buNone/>
            </a:pP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五</a:t>
            </a:r>
            <a:r>
              <a:rPr lang="en-US" altLang="zh-TW" dirty="0">
                <a:latin typeface="標楷體" panose="03000509000000000000" pitchFamily="65" charset="-120"/>
                <a:ea typeface="標楷體" panose="03000509000000000000" pitchFamily="65" charset="-120"/>
              </a:rPr>
              <a:t>)</a:t>
            </a:r>
            <a:r>
              <a:rPr lang="zh-TW" altLang="en-US" dirty="0">
                <a:solidFill>
                  <a:srgbClr val="FF0000"/>
                </a:solidFill>
                <a:latin typeface="標楷體" panose="03000509000000000000" pitchFamily="65" charset="-120"/>
                <a:ea typeface="標楷體" panose="03000509000000000000" pitchFamily="65" charset="-120"/>
              </a:rPr>
              <a:t>經費：</a:t>
            </a:r>
            <a:endParaRPr lang="en-US" altLang="zh-TW" dirty="0">
              <a:solidFill>
                <a:srgbClr val="FF0000"/>
              </a:solidFill>
              <a:latin typeface="標楷體" panose="03000509000000000000" pitchFamily="65" charset="-120"/>
              <a:ea typeface="標楷體" panose="03000509000000000000" pitchFamily="65" charset="-120"/>
            </a:endParaRPr>
          </a:p>
          <a:p>
            <a:pPr marL="109728" indent="0">
              <a:lnSpc>
                <a:spcPts val="2000"/>
              </a:lnSpc>
              <a:buNone/>
            </a:pPr>
            <a:r>
              <a:rPr lang="en-US" altLang="zh-TW" sz="2600" dirty="0">
                <a:solidFill>
                  <a:srgbClr val="0000FF"/>
                </a:solidFill>
                <a:latin typeface="標楷體" panose="03000509000000000000" pitchFamily="65" charset="-120"/>
                <a:ea typeface="標楷體" panose="03000509000000000000" pitchFamily="65" charset="-120"/>
              </a:rPr>
              <a:t>EX.</a:t>
            </a:r>
            <a:r>
              <a:rPr lang="zh-TW" altLang="en-US" sz="2600" dirty="0">
                <a:solidFill>
                  <a:srgbClr val="0000FF"/>
                </a:solidFill>
                <a:latin typeface="標楷體" panose="03000509000000000000" pitchFamily="65" charset="-120"/>
                <a:ea typeface="標楷體" panose="03000509000000000000" pitchFamily="65" charset="-120"/>
              </a:rPr>
              <a:t> 講師部分，依據講座鐘點費支給表，每節課程擬核予新臺幣</a:t>
            </a:r>
            <a:r>
              <a:rPr lang="en-US" altLang="zh-TW" sz="2600" dirty="0">
                <a:solidFill>
                  <a:srgbClr val="0000FF"/>
                </a:solidFill>
                <a:latin typeface="標楷體" panose="03000509000000000000" pitchFamily="65" charset="-120"/>
                <a:ea typeface="標楷體" panose="03000509000000000000" pitchFamily="65" charset="-120"/>
              </a:rPr>
              <a:t>2</a:t>
            </a:r>
            <a:r>
              <a:rPr lang="zh-TW" altLang="en-US" sz="2600" dirty="0">
                <a:solidFill>
                  <a:srgbClr val="0000FF"/>
                </a:solidFill>
                <a:latin typeface="標楷體" panose="03000509000000000000" pitchFamily="65" charset="-120"/>
                <a:ea typeface="標楷體" panose="03000509000000000000" pitchFamily="65" charset="-120"/>
              </a:rPr>
              <a:t>千元，</a:t>
            </a:r>
            <a:r>
              <a:rPr lang="en-US" altLang="zh-TW" sz="2600" dirty="0">
                <a:solidFill>
                  <a:srgbClr val="0000FF"/>
                </a:solidFill>
                <a:latin typeface="標楷體" panose="03000509000000000000" pitchFamily="65" charset="-120"/>
                <a:ea typeface="標楷體" panose="03000509000000000000" pitchFamily="65" charset="-120"/>
              </a:rPr>
              <a:t>2</a:t>
            </a:r>
            <a:r>
              <a:rPr lang="zh-TW" altLang="en-US" sz="2600" dirty="0">
                <a:solidFill>
                  <a:srgbClr val="0000FF"/>
                </a:solidFill>
                <a:latin typeface="標楷體" panose="03000509000000000000" pitchFamily="65" charset="-120"/>
                <a:ea typeface="標楷體" panose="03000509000000000000" pitchFamily="65" charset="-120"/>
              </a:rPr>
              <a:t>位講座授課時數共</a:t>
            </a:r>
            <a:r>
              <a:rPr lang="en-US" altLang="zh-TW" sz="2600" dirty="0" smtClean="0">
                <a:solidFill>
                  <a:srgbClr val="0000FF"/>
                </a:solidFill>
                <a:latin typeface="標楷體" panose="03000509000000000000" pitchFamily="65" charset="-120"/>
                <a:ea typeface="標楷體" panose="03000509000000000000" pitchFamily="65" charset="-120"/>
              </a:rPr>
              <a:t>6</a:t>
            </a:r>
            <a:r>
              <a:rPr lang="zh-TW" altLang="en-US" sz="2600" dirty="0" smtClean="0">
                <a:solidFill>
                  <a:srgbClr val="0000FF"/>
                </a:solidFill>
                <a:latin typeface="標楷體" panose="03000509000000000000" pitchFamily="65" charset="-120"/>
                <a:ea typeface="標楷體" panose="03000509000000000000" pitchFamily="65" charset="-120"/>
              </a:rPr>
              <a:t>小時</a:t>
            </a:r>
            <a:r>
              <a:rPr lang="zh-TW" altLang="en-US" sz="2600" dirty="0">
                <a:solidFill>
                  <a:srgbClr val="0000FF"/>
                </a:solidFill>
                <a:latin typeface="標楷體" panose="03000509000000000000" pitchFamily="65" charset="-120"/>
                <a:ea typeface="標楷體" panose="03000509000000000000" pitchFamily="65" charset="-120"/>
              </a:rPr>
              <a:t>，小計</a:t>
            </a:r>
            <a:r>
              <a:rPr lang="en-US" altLang="zh-TW" sz="2600" dirty="0">
                <a:solidFill>
                  <a:srgbClr val="0000FF"/>
                </a:solidFill>
                <a:latin typeface="標楷體" panose="03000509000000000000" pitchFamily="65" charset="-120"/>
                <a:ea typeface="標楷體" panose="03000509000000000000" pitchFamily="65" charset="-120"/>
              </a:rPr>
              <a:t>1</a:t>
            </a:r>
            <a:r>
              <a:rPr lang="zh-TW" altLang="en-US" sz="2600" dirty="0" smtClean="0">
                <a:solidFill>
                  <a:srgbClr val="0000FF"/>
                </a:solidFill>
                <a:latin typeface="標楷體" panose="03000509000000000000" pitchFamily="65" charset="-120"/>
                <a:ea typeface="標楷體" panose="03000509000000000000" pitchFamily="65" charset="-120"/>
              </a:rPr>
              <a:t>萬</a:t>
            </a:r>
            <a:r>
              <a:rPr lang="en-US" altLang="zh-TW" sz="2600" dirty="0" smtClean="0">
                <a:solidFill>
                  <a:srgbClr val="0000FF"/>
                </a:solidFill>
                <a:latin typeface="標楷體" panose="03000509000000000000" pitchFamily="65" charset="-120"/>
                <a:ea typeface="標楷體" panose="03000509000000000000" pitchFamily="65" charset="-120"/>
              </a:rPr>
              <a:t>2</a:t>
            </a:r>
            <a:r>
              <a:rPr lang="zh-TW" altLang="en-US" sz="2600" dirty="0" smtClean="0">
                <a:solidFill>
                  <a:srgbClr val="0000FF"/>
                </a:solidFill>
                <a:latin typeface="標楷體" panose="03000509000000000000" pitchFamily="65" charset="-120"/>
                <a:ea typeface="標楷體" panose="03000509000000000000" pitchFamily="65" charset="-120"/>
              </a:rPr>
              <a:t>千</a:t>
            </a:r>
            <a:r>
              <a:rPr lang="zh-TW" altLang="en-US" sz="2600" dirty="0">
                <a:solidFill>
                  <a:srgbClr val="0000FF"/>
                </a:solidFill>
                <a:latin typeface="標楷體" panose="03000509000000000000" pitchFamily="65" charset="-120"/>
                <a:ea typeface="標楷體" panose="03000509000000000000" pitchFamily="65" charset="-120"/>
              </a:rPr>
              <a:t>元；助教</a:t>
            </a:r>
            <a:r>
              <a:rPr lang="en-US" altLang="zh-TW" sz="2600" dirty="0">
                <a:solidFill>
                  <a:srgbClr val="0000FF"/>
                </a:solidFill>
                <a:latin typeface="標楷體" panose="03000509000000000000" pitchFamily="65" charset="-120"/>
                <a:ea typeface="標楷體" panose="03000509000000000000" pitchFamily="65" charset="-120"/>
              </a:rPr>
              <a:t>1</a:t>
            </a:r>
            <a:r>
              <a:rPr lang="zh-TW" altLang="en-US" sz="2600" dirty="0">
                <a:solidFill>
                  <a:srgbClr val="0000FF"/>
                </a:solidFill>
                <a:latin typeface="標楷體" panose="03000509000000000000" pitchFamily="65" charset="-120"/>
                <a:ea typeface="標楷體" panose="03000509000000000000" pitchFamily="65" charset="-120"/>
              </a:rPr>
              <a:t>位每小時擬核</a:t>
            </a:r>
            <a:r>
              <a:rPr lang="zh-TW" altLang="en-US" sz="2600" dirty="0" smtClean="0">
                <a:solidFill>
                  <a:srgbClr val="0000FF"/>
                </a:solidFill>
                <a:latin typeface="標楷體" panose="03000509000000000000" pitchFamily="65" charset="-120"/>
                <a:ea typeface="標楷體" panose="03000509000000000000" pitchFamily="65" charset="-120"/>
              </a:rPr>
              <a:t>予</a:t>
            </a:r>
            <a:r>
              <a:rPr lang="en-US" altLang="zh-TW" sz="2600" dirty="0" smtClean="0">
                <a:solidFill>
                  <a:srgbClr val="0000FF"/>
                </a:solidFill>
                <a:latin typeface="標楷體" panose="03000509000000000000" pitchFamily="65" charset="-120"/>
                <a:ea typeface="標楷體" panose="03000509000000000000" pitchFamily="65" charset="-120"/>
              </a:rPr>
              <a:t>1</a:t>
            </a:r>
            <a:r>
              <a:rPr lang="zh-TW" altLang="en-US" sz="2600" dirty="0">
                <a:solidFill>
                  <a:srgbClr val="0000FF"/>
                </a:solidFill>
                <a:latin typeface="標楷體" panose="03000509000000000000" pitchFamily="65" charset="-120"/>
                <a:ea typeface="標楷體" panose="03000509000000000000" pitchFamily="65" charset="-120"/>
              </a:rPr>
              <a:t>千元，授課時數</a:t>
            </a:r>
            <a:r>
              <a:rPr lang="en-US" altLang="zh-TW" sz="2600" dirty="0">
                <a:solidFill>
                  <a:srgbClr val="0000FF"/>
                </a:solidFill>
                <a:latin typeface="標楷體" panose="03000509000000000000" pitchFamily="65" charset="-120"/>
                <a:ea typeface="標楷體" panose="03000509000000000000" pitchFamily="65" charset="-120"/>
              </a:rPr>
              <a:t>2</a:t>
            </a:r>
            <a:r>
              <a:rPr lang="zh-TW" altLang="en-US" sz="2600" dirty="0">
                <a:solidFill>
                  <a:srgbClr val="0000FF"/>
                </a:solidFill>
                <a:latin typeface="標楷體" panose="03000509000000000000" pitchFamily="65" charset="-120"/>
                <a:ea typeface="標楷體" panose="03000509000000000000" pitchFamily="65" charset="-120"/>
              </a:rPr>
              <a:t>小時，小計</a:t>
            </a:r>
            <a:r>
              <a:rPr lang="en-US" altLang="zh-TW" sz="2600" dirty="0">
                <a:solidFill>
                  <a:srgbClr val="0000FF"/>
                </a:solidFill>
                <a:latin typeface="標楷體" panose="03000509000000000000" pitchFamily="65" charset="-120"/>
                <a:ea typeface="標楷體" panose="03000509000000000000" pitchFamily="65" charset="-120"/>
              </a:rPr>
              <a:t>2</a:t>
            </a:r>
            <a:r>
              <a:rPr lang="zh-TW" altLang="en-US" sz="2600" dirty="0">
                <a:solidFill>
                  <a:srgbClr val="0000FF"/>
                </a:solidFill>
                <a:latin typeface="標楷體" panose="03000509000000000000" pitchFamily="65" charset="-120"/>
                <a:ea typeface="標楷體" panose="03000509000000000000" pitchFamily="65" charset="-120"/>
              </a:rPr>
              <a:t>千元。加計</a:t>
            </a:r>
            <a:r>
              <a:rPr lang="zh-TW" altLang="en-US" sz="2600" u="sng" dirty="0">
                <a:solidFill>
                  <a:srgbClr val="0000FF"/>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二代健保補充保費</a:t>
            </a:r>
            <a:r>
              <a:rPr lang="zh-TW" altLang="en-US" sz="2600" dirty="0">
                <a:solidFill>
                  <a:srgbClr val="0000FF"/>
                </a:solidFill>
                <a:latin typeface="標楷體" panose="03000509000000000000" pitchFamily="65" charset="-120"/>
                <a:ea typeface="標楷體" panose="03000509000000000000" pitchFamily="65" charset="-120"/>
              </a:rPr>
              <a:t>後，本案總經費約新臺幣</a:t>
            </a:r>
            <a:r>
              <a:rPr lang="en-US" altLang="zh-TW" sz="2600" dirty="0">
                <a:solidFill>
                  <a:srgbClr val="0000FF"/>
                </a:solidFill>
                <a:latin typeface="標楷體" panose="03000509000000000000" pitchFamily="65" charset="-120"/>
                <a:ea typeface="標楷體" panose="03000509000000000000" pitchFamily="65" charset="-120"/>
              </a:rPr>
              <a:t>1</a:t>
            </a:r>
            <a:r>
              <a:rPr lang="zh-TW" altLang="en-US" sz="2600" dirty="0">
                <a:solidFill>
                  <a:srgbClr val="0000FF"/>
                </a:solidFill>
                <a:latin typeface="標楷體" panose="03000509000000000000" pitchFamily="65" charset="-120"/>
                <a:ea typeface="標楷體" panose="03000509000000000000" pitchFamily="65" charset="-120"/>
              </a:rPr>
              <a:t>萬</a:t>
            </a:r>
            <a:r>
              <a:rPr lang="en-US" altLang="zh-TW" sz="2600" dirty="0">
                <a:solidFill>
                  <a:srgbClr val="0000FF"/>
                </a:solidFill>
                <a:latin typeface="標楷體" panose="03000509000000000000" pitchFamily="65" charset="-120"/>
                <a:ea typeface="標楷體" panose="03000509000000000000" pitchFamily="65" charset="-120"/>
              </a:rPr>
              <a:t>5,287</a:t>
            </a:r>
            <a:r>
              <a:rPr lang="zh-TW" altLang="en-US" sz="2600" dirty="0">
                <a:solidFill>
                  <a:srgbClr val="0000FF"/>
                </a:solidFill>
                <a:latin typeface="標楷體" panose="03000509000000000000" pitchFamily="65" charset="-120"/>
                <a:ea typeface="標楷體" panose="03000509000000000000" pitchFamily="65" charset="-120"/>
              </a:rPr>
              <a:t>元，擬</a:t>
            </a:r>
            <a:r>
              <a:rPr lang="zh-TW" altLang="en-US" sz="2600" dirty="0" smtClean="0">
                <a:solidFill>
                  <a:srgbClr val="0000FF"/>
                </a:solidFill>
                <a:latin typeface="標楷體" panose="03000509000000000000" pitchFamily="65" charset="-120"/>
                <a:ea typeface="標楷體" panose="03000509000000000000" pitchFamily="65" charset="-120"/>
              </a:rPr>
              <a:t>由</a:t>
            </a:r>
            <a:r>
              <a:rPr lang="en-US" altLang="zh-TW" sz="2600" dirty="0" smtClean="0">
                <a:solidFill>
                  <a:srgbClr val="0000FF"/>
                </a:solidFill>
                <a:latin typeface="標楷體" panose="03000509000000000000" pitchFamily="65" charset="-120"/>
                <a:ea typeface="標楷體" panose="03000509000000000000" pitchFamily="65" charset="-120"/>
              </a:rPr>
              <a:t>110</a:t>
            </a:r>
            <a:r>
              <a:rPr lang="zh-TW" altLang="en-US" sz="2600" dirty="0" smtClean="0">
                <a:solidFill>
                  <a:srgbClr val="0000FF"/>
                </a:solidFill>
                <a:latin typeface="標楷體" panose="03000509000000000000" pitchFamily="65" charset="-120"/>
                <a:ea typeface="標楷體" panose="03000509000000000000" pitchFamily="65" charset="-120"/>
              </a:rPr>
              <a:t>年</a:t>
            </a:r>
            <a:r>
              <a:rPr lang="zh-TW" altLang="en-US" sz="2600" dirty="0">
                <a:solidFill>
                  <a:srgbClr val="0000FF"/>
                </a:solidFill>
                <a:latin typeface="標楷體" panose="03000509000000000000" pitchFamily="65" charset="-120"/>
                <a:ea typeface="標楷體" panose="03000509000000000000" pitchFamily="65" charset="-120"/>
              </a:rPr>
              <a:t>度高教深耕計畫</a:t>
            </a:r>
            <a:r>
              <a:rPr lang="en-US" altLang="zh-TW" sz="2600" dirty="0">
                <a:solidFill>
                  <a:srgbClr val="0000FF"/>
                </a:solidFill>
                <a:latin typeface="標楷體" panose="03000509000000000000" pitchFamily="65" charset="-120"/>
                <a:ea typeface="標楷體" panose="03000509000000000000" pitchFamily="65" charset="-120"/>
              </a:rPr>
              <a:t>---</a:t>
            </a:r>
            <a:r>
              <a:rPr lang="zh-TW" altLang="en-US" sz="2600" dirty="0">
                <a:solidFill>
                  <a:srgbClr val="0000FF"/>
                </a:solidFill>
                <a:latin typeface="標楷體" panose="03000509000000000000" pitchFamily="65" charset="-120"/>
                <a:ea typeface="標楷體" panose="03000509000000000000" pitchFamily="65" charset="-120"/>
              </a:rPr>
              <a:t>教師成長社群經費項下支應</a:t>
            </a:r>
            <a:r>
              <a:rPr lang="en-US" altLang="zh-TW" sz="2600" dirty="0">
                <a:solidFill>
                  <a:srgbClr val="0000FF"/>
                </a:solidFill>
                <a:latin typeface="標楷體" panose="03000509000000000000" pitchFamily="65" charset="-120"/>
                <a:ea typeface="標楷體" panose="03000509000000000000" pitchFamily="65" charset="-120"/>
              </a:rPr>
              <a:t>(</a:t>
            </a:r>
            <a:r>
              <a:rPr lang="zh-TW" altLang="en-US" sz="2600" dirty="0">
                <a:solidFill>
                  <a:srgbClr val="0000FF"/>
                </a:solidFill>
                <a:latin typeface="標楷體" panose="03000509000000000000" pitchFamily="65" charset="-120"/>
                <a:ea typeface="標楷體" panose="03000509000000000000" pitchFamily="65" charset="-120"/>
              </a:rPr>
              <a:t>預算表如附件</a:t>
            </a:r>
            <a:r>
              <a:rPr lang="en-US" altLang="zh-TW" sz="2600" dirty="0">
                <a:solidFill>
                  <a:srgbClr val="0000FF"/>
                </a:solidFill>
                <a:latin typeface="標楷體" panose="03000509000000000000" pitchFamily="65" charset="-120"/>
                <a:ea typeface="標楷體" panose="03000509000000000000" pitchFamily="65" charset="-120"/>
              </a:rPr>
              <a:t>O)</a:t>
            </a:r>
            <a:r>
              <a:rPr lang="zh-TW" altLang="en-US" sz="2600" dirty="0" smtClean="0">
                <a:solidFill>
                  <a:srgbClr val="0000FF"/>
                </a:solidFill>
                <a:latin typeface="標楷體" panose="03000509000000000000" pitchFamily="65" charset="-120"/>
                <a:ea typeface="標楷體" panose="03000509000000000000" pitchFamily="65" charset="-120"/>
              </a:rPr>
              <a:t>。</a:t>
            </a:r>
          </a:p>
          <a:p>
            <a:pPr marL="0" indent="0">
              <a:buNone/>
            </a:pPr>
            <a:r>
              <a:rPr lang="zh-TW" altLang="en-US" b="1" dirty="0" smtClean="0">
                <a:latin typeface="標楷體" panose="03000509000000000000" pitchFamily="65" charset="-120"/>
                <a:ea typeface="標楷體" panose="03000509000000000000" pitchFamily="65" charset="-120"/>
              </a:rPr>
              <a:t>擬辦：</a:t>
            </a:r>
            <a:r>
              <a:rPr lang="zh-TW" altLang="en-US" dirty="0" smtClean="0">
                <a:latin typeface="標楷體" panose="03000509000000000000" pitchFamily="65" charset="-120"/>
                <a:ea typeface="標楷體" panose="03000509000000000000" pitchFamily="65" charset="-120"/>
              </a:rPr>
              <a:t>本案如奉核可，將依上述規畫辦理，並依規定辦理後續核銷事宜。當否</a:t>
            </a:r>
            <a:r>
              <a:rPr lang="en-US" altLang="zh-TW" dirty="0" smtClean="0">
                <a:latin typeface="標楷體" panose="03000509000000000000" pitchFamily="65" charset="-120"/>
                <a:ea typeface="標楷體" panose="03000509000000000000" pitchFamily="65" charset="-120"/>
              </a:rPr>
              <a:t>?</a:t>
            </a:r>
            <a:r>
              <a:rPr lang="zh-TW" altLang="en-US" dirty="0" smtClean="0">
                <a:latin typeface="標楷體" panose="03000509000000000000" pitchFamily="65" charset="-120"/>
                <a:ea typeface="標楷體" panose="03000509000000000000" pitchFamily="65" charset="-120"/>
              </a:rPr>
              <a:t>敬請核示</a:t>
            </a:r>
          </a:p>
        </p:txBody>
      </p:sp>
      <p:sp>
        <p:nvSpPr>
          <p:cNvPr id="4" name="矩形 3"/>
          <p:cNvSpPr/>
          <p:nvPr/>
        </p:nvSpPr>
        <p:spPr>
          <a:xfrm>
            <a:off x="114389" y="839063"/>
            <a:ext cx="615553" cy="1682512"/>
          </a:xfrm>
          <a:prstGeom prst="rect">
            <a:avLst/>
          </a:prstGeom>
          <a:solidFill>
            <a:schemeClr val="accent6">
              <a:lumMod val="40000"/>
              <a:lumOff val="60000"/>
            </a:schemeClr>
          </a:solidFill>
        </p:spPr>
        <p:txBody>
          <a:bodyPr vert="eaVert" wrap="none">
            <a:spAutoFit/>
          </a:bodyPr>
          <a:lstStyle/>
          <a:p>
            <a:r>
              <a:rPr lang="zh-TW" altLang="en-US" sz="2800" b="1" dirty="0">
                <a:latin typeface="標楷體" panose="03000509000000000000" pitchFamily="65" charset="-120"/>
                <a:ea typeface="標楷體" panose="03000509000000000000" pitchFamily="65" charset="-120"/>
              </a:rPr>
              <a:t>簽文</a:t>
            </a:r>
            <a:r>
              <a:rPr lang="en-US" altLang="zh-TW" sz="2800" b="1" dirty="0">
                <a:latin typeface="標楷體" panose="03000509000000000000" pitchFamily="65" charset="-120"/>
                <a:ea typeface="標楷體" panose="03000509000000000000" pitchFamily="65" charset="-120"/>
              </a:rPr>
              <a:t>-</a:t>
            </a:r>
            <a:r>
              <a:rPr lang="zh-TW" altLang="en-US" sz="2800" b="1" dirty="0">
                <a:latin typeface="標楷體" panose="03000509000000000000" pitchFamily="65" charset="-120"/>
                <a:ea typeface="標楷體" panose="03000509000000000000" pitchFamily="65" charset="-120"/>
              </a:rPr>
              <a:t>參考</a:t>
            </a:r>
          </a:p>
        </p:txBody>
      </p:sp>
      <p:pic>
        <p:nvPicPr>
          <p:cNvPr id="5" name="圖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4389" y="0"/>
            <a:ext cx="2577426" cy="676143"/>
          </a:xfrm>
          <a:prstGeom prst="rect">
            <a:avLst/>
          </a:prstGeom>
        </p:spPr>
      </p:pic>
    </p:spTree>
    <p:extLst>
      <p:ext uri="{BB962C8B-B14F-4D97-AF65-F5344CB8AC3E}">
        <p14:creationId xmlns:p14="http://schemas.microsoft.com/office/powerpoint/2010/main" val="84949275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28181" y="806464"/>
            <a:ext cx="553998" cy="2073896"/>
          </a:xfrm>
          <a:prstGeom prst="rect">
            <a:avLst/>
          </a:prstGeom>
          <a:solidFill>
            <a:schemeClr val="accent2">
              <a:lumMod val="40000"/>
              <a:lumOff val="60000"/>
            </a:schemeClr>
          </a:solidFill>
        </p:spPr>
        <p:txBody>
          <a:bodyPr vert="eaVert" wrap="square">
            <a:spAutoFit/>
          </a:bodyPr>
          <a:lstStyle/>
          <a:p>
            <a:pPr algn="ctr"/>
            <a:r>
              <a:rPr lang="zh-TW" altLang="en-US" sz="2400" b="1" dirty="0">
                <a:latin typeface="標楷體" panose="03000509000000000000" pitchFamily="65" charset="-120"/>
                <a:ea typeface="標楷體" panose="03000509000000000000" pitchFamily="65" charset="-120"/>
                <a:cs typeface="Arial Unicode MS" panose="020B0604020202020204" pitchFamily="34" charset="-120"/>
              </a:rPr>
              <a:t>核銷注意事項</a:t>
            </a:r>
          </a:p>
        </p:txBody>
      </p:sp>
      <p:sp>
        <p:nvSpPr>
          <p:cNvPr id="5" name="內容版面配置區 1"/>
          <p:cNvSpPr>
            <a:spLocks noGrp="1"/>
          </p:cNvSpPr>
          <p:nvPr>
            <p:ph idx="1"/>
          </p:nvPr>
        </p:nvSpPr>
        <p:spPr>
          <a:xfrm>
            <a:off x="1117158" y="806464"/>
            <a:ext cx="10634870" cy="5768071"/>
          </a:xfrm>
        </p:spPr>
        <p:txBody>
          <a:bodyPr>
            <a:normAutofit/>
          </a:bodyPr>
          <a:lstStyle/>
          <a:p>
            <a:r>
              <a:rPr lang="zh-TW" altLang="en-US" u="sng" dirty="0">
                <a:solidFill>
                  <a:srgbClr val="0000FF"/>
                </a:solidFill>
                <a:latin typeface="標楷體" panose="03000509000000000000" pitchFamily="65" charset="-120"/>
                <a:ea typeface="標楷體" panose="03000509000000000000" pitchFamily="65" charset="-120"/>
              </a:rPr>
              <a:t>請</a:t>
            </a:r>
            <a:r>
              <a:rPr lang="zh-TW" altLang="en-US" b="1" u="sng" dirty="0">
                <a:solidFill>
                  <a:srgbClr val="0000FF"/>
                </a:solidFill>
                <a:latin typeface="標楷體" panose="03000509000000000000" pitchFamily="65" charset="-120"/>
                <a:ea typeface="標楷體" panose="03000509000000000000" pitchFamily="65" charset="-120"/>
              </a:rPr>
              <a:t>檢附</a:t>
            </a:r>
            <a:r>
              <a:rPr lang="zh-TW" altLang="en-US" b="1" u="sng" dirty="0">
                <a:solidFill>
                  <a:srgbClr val="FF0000"/>
                </a:solidFill>
                <a:latin typeface="標楷體" panose="03000509000000000000" pitchFamily="65" charset="-120"/>
                <a:ea typeface="標楷體" panose="03000509000000000000" pitchFamily="65" charset="-120"/>
              </a:rPr>
              <a:t>原簽</a:t>
            </a:r>
            <a:r>
              <a:rPr lang="zh-TW" altLang="en-US" b="1" u="sng" dirty="0">
                <a:solidFill>
                  <a:srgbClr val="0000FF"/>
                </a:solidFill>
                <a:latin typeface="標楷體" panose="03000509000000000000" pitchFamily="65" charset="-120"/>
                <a:ea typeface="標楷體" panose="03000509000000000000" pitchFamily="65" charset="-120"/>
              </a:rPr>
              <a:t>及</a:t>
            </a:r>
            <a:r>
              <a:rPr lang="zh-TW" altLang="en-US" b="1" u="sng" dirty="0">
                <a:solidFill>
                  <a:srgbClr val="FF0000"/>
                </a:solidFill>
                <a:latin typeface="標楷體" panose="03000509000000000000" pitchFamily="65" charset="-120"/>
                <a:ea typeface="標楷體" panose="03000509000000000000" pitchFamily="65" charset="-120"/>
              </a:rPr>
              <a:t>實支經費表</a:t>
            </a:r>
            <a:endParaRPr lang="en-US" altLang="zh-TW" b="1" u="sng" dirty="0">
              <a:solidFill>
                <a:srgbClr val="FF0000"/>
              </a:solidFill>
              <a:latin typeface="標楷體" panose="03000509000000000000" pitchFamily="65" charset="-120"/>
              <a:ea typeface="標楷體" panose="03000509000000000000" pitchFamily="65" charset="-120"/>
            </a:endParaRPr>
          </a:p>
          <a:p>
            <a:r>
              <a:rPr lang="zh-TW" altLang="en-US" b="1" u="sng" dirty="0" smtClean="0">
                <a:solidFill>
                  <a:srgbClr val="0000FF"/>
                </a:solidFill>
                <a:latin typeface="標楷體" panose="03000509000000000000" pitchFamily="65" charset="-120"/>
                <a:ea typeface="標楷體" panose="03000509000000000000" pitchFamily="65" charset="-120"/>
              </a:rPr>
              <a:t>講座鐘點費 </a:t>
            </a:r>
            <a:endParaRPr lang="en-US" altLang="zh-TW" b="1" u="sng" dirty="0">
              <a:solidFill>
                <a:srgbClr val="0000FF"/>
              </a:solidFill>
              <a:latin typeface="標楷體" panose="03000509000000000000" pitchFamily="65" charset="-120"/>
              <a:ea typeface="標楷體" panose="03000509000000000000" pitchFamily="65" charset="-120"/>
            </a:endParaRPr>
          </a:p>
          <a:p>
            <a:pPr lvl="1"/>
            <a:r>
              <a:rPr lang="zh-TW" altLang="en-US" dirty="0" smtClean="0">
                <a:latin typeface="標楷體" panose="03000509000000000000" pitchFamily="65" charset="-120"/>
                <a:ea typeface="標楷體" panose="03000509000000000000" pitchFamily="65" charset="-120"/>
              </a:rPr>
              <a:t>同一時段課程</a:t>
            </a:r>
            <a:r>
              <a:rPr lang="en-US" altLang="zh-TW" dirty="0" smtClean="0">
                <a:latin typeface="標楷體" panose="03000509000000000000" pitchFamily="65" charset="-120"/>
                <a:ea typeface="標楷體" panose="03000509000000000000" pitchFamily="65" charset="-120"/>
              </a:rPr>
              <a:t>-</a:t>
            </a:r>
            <a:r>
              <a:rPr lang="zh-TW" altLang="en-US" dirty="0" smtClean="0">
                <a:latin typeface="標楷體" panose="03000509000000000000" pitchFamily="65" charset="-120"/>
                <a:ea typeface="標楷體" panose="03000509000000000000" pitchFamily="65" charset="-120"/>
              </a:rPr>
              <a:t>只能有一位領講座鐘點費</a:t>
            </a:r>
            <a:endParaRPr lang="en-US" altLang="zh-TW" dirty="0">
              <a:latin typeface="標楷體" panose="03000509000000000000" pitchFamily="65" charset="-120"/>
              <a:ea typeface="標楷體" panose="03000509000000000000" pitchFamily="65" charset="-120"/>
            </a:endParaRPr>
          </a:p>
          <a:p>
            <a:pPr lvl="1"/>
            <a:r>
              <a:rPr lang="zh-TW" altLang="en-US" dirty="0" smtClean="0">
                <a:latin typeface="標楷體" panose="03000509000000000000" pitchFamily="65" charset="-120"/>
                <a:ea typeface="標楷體" panose="03000509000000000000" pitchFamily="65" charset="-120"/>
              </a:rPr>
              <a:t>若需不只一個助理</a:t>
            </a:r>
            <a:r>
              <a:rPr lang="en-US" altLang="zh-TW" dirty="0" smtClean="0">
                <a:latin typeface="標楷體" panose="03000509000000000000" pitchFamily="65" charset="-120"/>
                <a:ea typeface="標楷體" panose="03000509000000000000" pitchFamily="65" charset="-120"/>
              </a:rPr>
              <a:t>/</a:t>
            </a:r>
            <a:r>
              <a:rPr lang="zh-TW" altLang="en-US" dirty="0" smtClean="0">
                <a:latin typeface="標楷體" panose="03000509000000000000" pitchFamily="65" charset="-120"/>
                <a:ea typeface="標楷體" panose="03000509000000000000" pitchFamily="65" charset="-120"/>
              </a:rPr>
              <a:t>請說明理由。</a:t>
            </a:r>
            <a:endParaRPr lang="en-US" altLang="zh-TW" dirty="0" smtClean="0">
              <a:latin typeface="標楷體" panose="03000509000000000000" pitchFamily="65" charset="-120"/>
              <a:ea typeface="標楷體" panose="03000509000000000000" pitchFamily="65" charset="-120"/>
            </a:endParaRPr>
          </a:p>
          <a:p>
            <a:r>
              <a:rPr lang="zh-TW" altLang="en-US" b="1" u="sng" dirty="0" smtClean="0">
                <a:solidFill>
                  <a:srgbClr val="0000FF"/>
                </a:solidFill>
                <a:latin typeface="標楷體" panose="03000509000000000000" pitchFamily="65" charset="-120"/>
                <a:ea typeface="標楷體" panose="03000509000000000000" pitchFamily="65" charset="-120"/>
              </a:rPr>
              <a:t>工讀生</a:t>
            </a:r>
            <a:r>
              <a:rPr lang="zh-TW" altLang="en-US" b="1" dirty="0" smtClean="0">
                <a:latin typeface="標楷體" panose="03000509000000000000" pitchFamily="65" charset="-120"/>
                <a:ea typeface="標楷體" panose="03000509000000000000" pitchFamily="65" charset="-120"/>
              </a:rPr>
              <a:t> </a:t>
            </a:r>
            <a:r>
              <a:rPr lang="en-US" altLang="zh-TW" b="1" dirty="0" smtClean="0">
                <a:latin typeface="標楷體" panose="03000509000000000000" pitchFamily="65" charset="-120"/>
                <a:ea typeface="標楷體" panose="03000509000000000000" pitchFamily="65" charset="-120"/>
              </a:rPr>
              <a:t>&gt;</a:t>
            </a:r>
            <a:r>
              <a:rPr lang="zh-TW" altLang="en-US" b="1" dirty="0" smtClean="0">
                <a:solidFill>
                  <a:srgbClr val="FF0000"/>
                </a:solidFill>
                <a:latin typeface="標楷體" panose="03000509000000000000" pitchFamily="65" charset="-120"/>
                <a:ea typeface="標楷體" panose="03000509000000000000" pitchFamily="65" charset="-120"/>
              </a:rPr>
              <a:t>務必加保 </a:t>
            </a:r>
            <a:r>
              <a:rPr lang="en-US" altLang="zh-TW" b="1" dirty="0" smtClean="0">
                <a:latin typeface="標楷體" panose="03000509000000000000" pitchFamily="65" charset="-120"/>
                <a:ea typeface="標楷體" panose="03000509000000000000" pitchFamily="65" charset="-120"/>
              </a:rPr>
              <a:t>(</a:t>
            </a:r>
            <a:r>
              <a:rPr lang="zh-TW" altLang="en-US" b="1" dirty="0" smtClean="0">
                <a:latin typeface="標楷體" panose="03000509000000000000" pitchFamily="65" charset="-120"/>
                <a:ea typeface="標楷體" panose="03000509000000000000" pitchFamily="65" charset="-120"/>
              </a:rPr>
              <a:t>勞健保勞退</a:t>
            </a:r>
            <a:r>
              <a:rPr lang="en-US" altLang="zh-TW" b="1" dirty="0" smtClean="0">
                <a:latin typeface="標楷體" panose="03000509000000000000" pitchFamily="65" charset="-120"/>
                <a:ea typeface="標楷體" panose="03000509000000000000" pitchFamily="65" charset="-120"/>
              </a:rPr>
              <a:t>)</a:t>
            </a:r>
          </a:p>
          <a:p>
            <a:r>
              <a:rPr lang="zh-TW" altLang="en-US" b="1" u="sng" dirty="0">
                <a:solidFill>
                  <a:srgbClr val="0000FF"/>
                </a:solidFill>
                <a:latin typeface="標楷體" panose="03000509000000000000" pitchFamily="65" charset="-120"/>
                <a:ea typeface="標楷體" panose="03000509000000000000" pitchFamily="65" charset="-120"/>
              </a:rPr>
              <a:t>交通</a:t>
            </a:r>
            <a:r>
              <a:rPr lang="zh-TW" altLang="en-US" b="1" u="sng" dirty="0" smtClean="0">
                <a:solidFill>
                  <a:srgbClr val="0000FF"/>
                </a:solidFill>
                <a:latin typeface="標楷體" panose="03000509000000000000" pitchFamily="65" charset="-120"/>
                <a:ea typeface="標楷體" panose="03000509000000000000" pitchFamily="65" charset="-120"/>
              </a:rPr>
              <a:t>費</a:t>
            </a:r>
            <a:endParaRPr lang="en-US" altLang="zh-TW" b="1" u="sng" dirty="0" smtClean="0">
              <a:solidFill>
                <a:srgbClr val="0000FF"/>
              </a:solidFill>
              <a:latin typeface="標楷體" panose="03000509000000000000" pitchFamily="65" charset="-120"/>
              <a:ea typeface="標楷體" panose="03000509000000000000" pitchFamily="65" charset="-120"/>
            </a:endParaRPr>
          </a:p>
          <a:p>
            <a:pPr lvl="1"/>
            <a:r>
              <a:rPr lang="zh-TW" altLang="en-US" b="1" dirty="0" smtClean="0">
                <a:latin typeface="標楷體" panose="03000509000000000000" pitchFamily="65" charset="-120"/>
                <a:ea typeface="標楷體" panose="03000509000000000000" pitchFamily="65" charset="-120"/>
              </a:rPr>
              <a:t>派車：依本校總務處派車廠商所訂額度</a:t>
            </a:r>
            <a:endParaRPr lang="en-US" altLang="zh-TW" b="1" dirty="0" smtClean="0">
              <a:latin typeface="標楷體" panose="03000509000000000000" pitchFamily="65" charset="-120"/>
              <a:ea typeface="標楷體" panose="03000509000000000000" pitchFamily="65" charset="-120"/>
            </a:endParaRPr>
          </a:p>
          <a:p>
            <a:pPr marL="393192" lvl="1" indent="0">
              <a:buNone/>
            </a:pPr>
            <a:r>
              <a:rPr lang="zh-TW" altLang="en-US" b="1" dirty="0">
                <a:latin typeface="標楷體" panose="03000509000000000000" pitchFamily="65" charset="-120"/>
                <a:ea typeface="標楷體" panose="03000509000000000000" pitchFamily="65" charset="-120"/>
              </a:rPr>
              <a:t> </a:t>
            </a:r>
            <a:r>
              <a:rPr lang="zh-TW" altLang="en-US" b="1" dirty="0" smtClean="0">
                <a:latin typeface="標楷體" panose="03000509000000000000" pitchFamily="65" charset="-120"/>
                <a:ea typeface="標楷體" panose="03000509000000000000" pitchFamily="65" charset="-120"/>
              </a:rPr>
              <a:t>  </a:t>
            </a:r>
            <a:r>
              <a:rPr lang="en-US" altLang="zh-TW" b="1" dirty="0" smtClean="0">
                <a:latin typeface="標楷體" panose="03000509000000000000" pitchFamily="65" charset="-120"/>
                <a:ea typeface="標楷體" panose="03000509000000000000" pitchFamily="65" charset="-120"/>
              </a:rPr>
              <a:t>PS</a:t>
            </a:r>
            <a:r>
              <a:rPr lang="zh-TW" altLang="en-US" b="1" dirty="0" smtClean="0">
                <a:latin typeface="標楷體" panose="03000509000000000000" pitchFamily="65" charset="-120"/>
                <a:ea typeface="標楷體" panose="03000509000000000000" pitchFamily="65" charset="-120"/>
              </a:rPr>
              <a:t> </a:t>
            </a:r>
            <a:r>
              <a:rPr lang="zh-TW" altLang="en-US" b="1" dirty="0" smtClean="0">
                <a:solidFill>
                  <a:srgbClr val="C00000"/>
                </a:solidFill>
                <a:latin typeface="標楷體" panose="03000509000000000000" pitchFamily="65" charset="-120"/>
                <a:ea typeface="標楷體" panose="03000509000000000000" pitchFamily="65" charset="-120"/>
              </a:rPr>
              <a:t>若有特殊需求，而更實惠的狀況，說明清楚並專簽</a:t>
            </a:r>
            <a:r>
              <a:rPr lang="zh-TW" altLang="en-US" b="1" dirty="0" smtClean="0">
                <a:latin typeface="標楷體" panose="03000509000000000000" pitchFamily="65" charset="-120"/>
                <a:ea typeface="標楷體" panose="03000509000000000000" pitchFamily="65" charset="-120"/>
              </a:rPr>
              <a:t>。</a:t>
            </a:r>
            <a:endParaRPr lang="en-US" altLang="zh-TW" b="1" dirty="0" smtClean="0">
              <a:latin typeface="標楷體" panose="03000509000000000000" pitchFamily="65" charset="-120"/>
              <a:ea typeface="標楷體" panose="03000509000000000000" pitchFamily="65" charset="-120"/>
            </a:endParaRPr>
          </a:p>
          <a:p>
            <a:pPr marL="393192" lvl="1" indent="0">
              <a:buNone/>
            </a:pPr>
            <a:endParaRPr lang="en-US" altLang="zh-TW" b="1" dirty="0" smtClean="0">
              <a:latin typeface="標楷體" panose="03000509000000000000" pitchFamily="65" charset="-120"/>
              <a:ea typeface="標楷體" panose="03000509000000000000" pitchFamily="65" charset="-120"/>
            </a:endParaRPr>
          </a:p>
          <a:p>
            <a:pPr lvl="1"/>
            <a:r>
              <a:rPr lang="zh-TW" altLang="en-US" b="1" dirty="0" smtClean="0">
                <a:latin typeface="標楷體" panose="03000509000000000000" pitchFamily="65" charset="-120"/>
                <a:ea typeface="標楷體" panose="03000509000000000000" pitchFamily="65" charset="-120"/>
              </a:rPr>
              <a:t>國內外出差旅費報支要點規定略以：</a:t>
            </a:r>
            <a:r>
              <a:rPr lang="zh-TW" altLang="en-US" dirty="0" smtClean="0">
                <a:latin typeface="標楷體" panose="03000509000000000000" pitchFamily="65" charset="-120"/>
                <a:ea typeface="標楷體" panose="03000509000000000000" pitchFamily="65" charset="-120"/>
              </a:rPr>
              <a:t>購買含住宿及交通之套裝行程，得在不超過住宿費加計交通費之規定數額內檢據覈實報支；搭乘飛機、高鐵、座</a:t>
            </a:r>
            <a:r>
              <a:rPr lang="en-US" altLang="zh-TW" dirty="0" smtClean="0">
                <a:latin typeface="標楷體" panose="03000509000000000000" pitchFamily="65" charset="-120"/>
                <a:ea typeface="標楷體" panose="03000509000000000000" pitchFamily="65" charset="-120"/>
              </a:rPr>
              <a:t>(</a:t>
            </a:r>
            <a:r>
              <a:rPr lang="zh-TW" altLang="en-US" dirty="0" smtClean="0">
                <a:latin typeface="標楷體" panose="03000509000000000000" pitchFamily="65" charset="-120"/>
                <a:ea typeface="標楷體" panose="03000509000000000000" pitchFamily="65" charset="-120"/>
              </a:rPr>
              <a:t>艙</a:t>
            </a:r>
            <a:r>
              <a:rPr lang="en-US" altLang="zh-TW" dirty="0" smtClean="0">
                <a:latin typeface="標楷體" panose="03000509000000000000" pitchFamily="65" charset="-120"/>
                <a:ea typeface="標楷體" panose="03000509000000000000" pitchFamily="65" charset="-120"/>
              </a:rPr>
              <a:t>)</a:t>
            </a:r>
            <a:r>
              <a:rPr lang="zh-TW" altLang="en-US" dirty="0" smtClean="0">
                <a:latin typeface="標楷體" panose="03000509000000000000" pitchFamily="65" charset="-120"/>
                <a:ea typeface="標楷體" panose="03000509000000000000" pitchFamily="65" charset="-120"/>
              </a:rPr>
              <a:t>位有分等之船舶者，應另檢附票根或購票證明文件，作為搭乘之證明，但使用經費結報系統報支者，無須檢附。。</a:t>
            </a:r>
            <a:endParaRPr lang="en-US" altLang="zh-TW" b="1" dirty="0" smtClean="0">
              <a:latin typeface="標楷體" panose="03000509000000000000" pitchFamily="65" charset="-120"/>
              <a:ea typeface="標楷體" panose="03000509000000000000" pitchFamily="65" charset="-120"/>
            </a:endParaRPr>
          </a:p>
        </p:txBody>
      </p:sp>
      <p:pic>
        <p:nvPicPr>
          <p:cNvPr id="6" name="圖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562" y="0"/>
            <a:ext cx="2790908" cy="732146"/>
          </a:xfrm>
          <a:prstGeom prst="rect">
            <a:avLst/>
          </a:prstGeom>
        </p:spPr>
      </p:pic>
    </p:spTree>
    <p:extLst>
      <p:ext uri="{BB962C8B-B14F-4D97-AF65-F5344CB8AC3E}">
        <p14:creationId xmlns:p14="http://schemas.microsoft.com/office/powerpoint/2010/main" val="261919603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838200" y="724171"/>
            <a:ext cx="10515600" cy="5452792"/>
          </a:xfrm>
        </p:spPr>
        <p:txBody>
          <a:bodyPr>
            <a:normAutofit/>
          </a:bodyPr>
          <a:lstStyle/>
          <a:p>
            <a:pPr>
              <a:lnSpc>
                <a:spcPts val="3000"/>
              </a:lnSpc>
              <a:spcAft>
                <a:spcPts val="600"/>
              </a:spcAft>
            </a:pPr>
            <a:r>
              <a:rPr lang="zh-TW" altLang="en-US" dirty="0">
                <a:latin typeface="標楷體" panose="03000509000000000000" pitchFamily="65" charset="-120"/>
                <a:ea typeface="標楷體" panose="03000509000000000000" pitchFamily="65" charset="-120"/>
              </a:rPr>
              <a:t>高等教育深耕計畫</a:t>
            </a:r>
            <a:r>
              <a:rPr lang="en-US" altLang="zh-TW" dirty="0">
                <a:latin typeface="標楷體" panose="03000509000000000000" pitchFamily="65" charset="-120"/>
                <a:ea typeface="標楷體" panose="03000509000000000000" pitchFamily="65" charset="-120"/>
              </a:rPr>
              <a:t>-</a:t>
            </a:r>
            <a:r>
              <a:rPr lang="zh-TW" altLang="en-US" b="1" dirty="0">
                <a:solidFill>
                  <a:srgbClr val="FF0000"/>
                </a:solidFill>
                <a:latin typeface="標楷體" panose="03000509000000000000" pitchFamily="65" charset="-120"/>
                <a:ea typeface="標楷體" panose="03000509000000000000" pitchFamily="65" charset="-120"/>
              </a:rPr>
              <a:t>若為課程，學生應不得支領工讀費</a:t>
            </a:r>
            <a:r>
              <a:rPr lang="zh-TW" altLang="en-US" dirty="0" smtClean="0">
                <a:latin typeface="標楷體" panose="03000509000000000000" pitchFamily="65" charset="-120"/>
                <a:ea typeface="標楷體" panose="03000509000000000000" pitchFamily="65" charset="-120"/>
              </a:rPr>
              <a:t>。</a:t>
            </a:r>
            <a:endParaRPr lang="en-US" altLang="zh-TW" dirty="0" smtClean="0">
              <a:latin typeface="標楷體" panose="03000509000000000000" pitchFamily="65" charset="-120"/>
              <a:ea typeface="標楷體" panose="03000509000000000000" pitchFamily="65" charset="-120"/>
            </a:endParaRPr>
          </a:p>
          <a:p>
            <a:pPr marL="0" indent="0">
              <a:lnSpc>
                <a:spcPts val="3000"/>
              </a:lnSpc>
              <a:spcAft>
                <a:spcPts val="600"/>
              </a:spcAft>
              <a:buNone/>
            </a:pPr>
            <a:r>
              <a:rPr lang="zh-TW" altLang="en-US" dirty="0">
                <a:latin typeface="標楷體" panose="03000509000000000000" pitchFamily="65" charset="-120"/>
                <a:ea typeface="標楷體" panose="03000509000000000000" pitchFamily="65" charset="-120"/>
              </a:rPr>
              <a:t> </a:t>
            </a:r>
            <a:r>
              <a:rPr lang="zh-TW" altLang="en-US" dirty="0" smtClean="0">
                <a:latin typeface="標楷體" panose="03000509000000000000" pitchFamily="65" charset="-120"/>
                <a:ea typeface="標楷體" panose="03000509000000000000" pitchFamily="65" charset="-120"/>
              </a:rPr>
              <a:t> </a:t>
            </a:r>
            <a:r>
              <a:rPr lang="en-US" altLang="zh-TW" dirty="0" smtClean="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非課程之學員因課程需求需要協助則</a:t>
            </a:r>
            <a:r>
              <a:rPr lang="zh-TW" altLang="en-US" dirty="0" smtClean="0">
                <a:latin typeface="標楷體" panose="03000509000000000000" pitchFamily="65" charset="-120"/>
                <a:ea typeface="標楷體" panose="03000509000000000000" pitchFamily="65" charset="-120"/>
              </a:rPr>
              <a:t>不在此</a:t>
            </a:r>
            <a:r>
              <a:rPr lang="zh-TW" altLang="en-US" dirty="0">
                <a:latin typeface="標楷體" panose="03000509000000000000" pitchFamily="65" charset="-120"/>
                <a:ea typeface="標楷體" panose="03000509000000000000" pitchFamily="65" charset="-120"/>
              </a:rPr>
              <a:t>限</a:t>
            </a:r>
            <a:r>
              <a:rPr lang="en-US" altLang="zh-TW" dirty="0" smtClean="0">
                <a:latin typeface="標楷體" panose="03000509000000000000" pitchFamily="65" charset="-120"/>
                <a:ea typeface="標楷體" panose="03000509000000000000" pitchFamily="65" charset="-120"/>
              </a:rPr>
              <a:t>)</a:t>
            </a:r>
          </a:p>
          <a:p>
            <a:pPr>
              <a:lnSpc>
                <a:spcPts val="2400"/>
              </a:lnSpc>
              <a:spcAft>
                <a:spcPts val="600"/>
              </a:spcAft>
            </a:pPr>
            <a:endParaRPr lang="en-US" altLang="zh-TW" dirty="0">
              <a:latin typeface="標楷體" panose="03000509000000000000" pitchFamily="65" charset="-120"/>
              <a:ea typeface="標楷體" panose="03000509000000000000" pitchFamily="65" charset="-120"/>
            </a:endParaRPr>
          </a:p>
          <a:p>
            <a:pPr>
              <a:lnSpc>
                <a:spcPts val="2400"/>
              </a:lnSpc>
              <a:spcAft>
                <a:spcPts val="600"/>
              </a:spcAft>
            </a:pPr>
            <a:r>
              <a:rPr lang="zh-TW" altLang="en-US" b="1" u="sng" dirty="0">
                <a:latin typeface="標楷體" panose="03000509000000000000" pitchFamily="65" charset="-120"/>
                <a:ea typeface="標楷體" panose="03000509000000000000" pitchFamily="65" charset="-120"/>
              </a:rPr>
              <a:t>請購單之</a:t>
            </a:r>
            <a:r>
              <a:rPr lang="zh-TW" altLang="en-US" b="1" u="sng" dirty="0">
                <a:solidFill>
                  <a:srgbClr val="0000FF"/>
                </a:solidFill>
                <a:latin typeface="標楷體" panose="03000509000000000000" pitchFamily="65" charset="-120"/>
                <a:ea typeface="標楷體" panose="03000509000000000000" pitchFamily="65" charset="-120"/>
              </a:rPr>
              <a:t>用途說明</a:t>
            </a:r>
            <a:r>
              <a:rPr lang="en-US" altLang="zh-TW" b="1" u="sng" dirty="0">
                <a:latin typeface="標楷體" panose="03000509000000000000" pitchFamily="65" charset="-120"/>
                <a:ea typeface="標楷體" panose="03000509000000000000" pitchFamily="65" charset="-120"/>
              </a:rPr>
              <a:t>-</a:t>
            </a:r>
            <a:r>
              <a:rPr lang="zh-TW" altLang="en-US" b="1" u="sng" dirty="0">
                <a:solidFill>
                  <a:srgbClr val="0000FF"/>
                </a:solidFill>
                <a:latin typeface="標楷體" panose="03000509000000000000" pitchFamily="65" charset="-120"/>
                <a:ea typeface="標楷體" panose="03000509000000000000" pitchFamily="65" charset="-120"/>
              </a:rPr>
              <a:t>請詳述</a:t>
            </a:r>
            <a:r>
              <a:rPr lang="zh-TW" altLang="en-US" b="1" u="sng" dirty="0">
                <a:solidFill>
                  <a:srgbClr val="FF0000"/>
                </a:solidFill>
                <a:latin typeface="標楷體" panose="03000509000000000000" pitchFamily="65" charset="-120"/>
                <a:ea typeface="標楷體" panose="03000509000000000000" pitchFamily="65" charset="-120"/>
              </a:rPr>
              <a:t>計畫名稱</a:t>
            </a:r>
            <a:r>
              <a:rPr lang="en-US" altLang="zh-TW" b="1" u="sng" dirty="0">
                <a:solidFill>
                  <a:srgbClr val="FF0000"/>
                </a:solidFill>
                <a:latin typeface="標楷體" panose="03000509000000000000" pitchFamily="65" charset="-120"/>
                <a:ea typeface="標楷體" panose="03000509000000000000" pitchFamily="65" charset="-120"/>
              </a:rPr>
              <a:t>-</a:t>
            </a:r>
            <a:r>
              <a:rPr lang="zh-TW" altLang="en-US" b="1" u="sng" dirty="0">
                <a:solidFill>
                  <a:srgbClr val="FF0000"/>
                </a:solidFill>
                <a:latin typeface="標楷體" panose="03000509000000000000" pitchFamily="65" charset="-120"/>
                <a:ea typeface="標楷體" panose="03000509000000000000" pitchFamily="65" charset="-120"/>
              </a:rPr>
              <a:t>分項名稱</a:t>
            </a:r>
            <a:r>
              <a:rPr lang="en-US" altLang="zh-TW" b="1" u="sng" dirty="0">
                <a:solidFill>
                  <a:srgbClr val="FF0000"/>
                </a:solidFill>
                <a:latin typeface="標楷體" panose="03000509000000000000" pitchFamily="65" charset="-120"/>
                <a:ea typeface="標楷體" panose="03000509000000000000" pitchFamily="65" charset="-120"/>
              </a:rPr>
              <a:t>-</a:t>
            </a:r>
            <a:r>
              <a:rPr lang="zh-TW" altLang="en-US" b="1" u="sng" dirty="0" smtClean="0">
                <a:solidFill>
                  <a:srgbClr val="FF0000"/>
                </a:solidFill>
                <a:latin typeface="標楷體" panose="03000509000000000000" pitchFamily="65" charset="-120"/>
                <a:ea typeface="標楷體" panose="03000509000000000000" pitchFamily="65" charset="-120"/>
              </a:rPr>
              <a:t>項目</a:t>
            </a:r>
            <a:endParaRPr lang="en-US" altLang="zh-TW" b="1" u="sng" dirty="0" smtClean="0">
              <a:solidFill>
                <a:srgbClr val="FF0000"/>
              </a:solidFill>
              <a:latin typeface="標楷體" panose="03000509000000000000" pitchFamily="65" charset="-120"/>
              <a:ea typeface="標楷體" panose="03000509000000000000" pitchFamily="65" charset="-120"/>
            </a:endParaRPr>
          </a:p>
          <a:p>
            <a:pPr>
              <a:lnSpc>
                <a:spcPts val="2400"/>
              </a:lnSpc>
              <a:spcAft>
                <a:spcPts val="600"/>
              </a:spcAft>
            </a:pPr>
            <a:endParaRPr lang="en-US" altLang="zh-TW" b="1" u="sng" dirty="0">
              <a:latin typeface="標楷體" panose="03000509000000000000" pitchFamily="65" charset="-120"/>
              <a:ea typeface="標楷體" panose="03000509000000000000" pitchFamily="65" charset="-120"/>
            </a:endParaRPr>
          </a:p>
          <a:p>
            <a:pPr marL="109728" indent="0">
              <a:lnSpc>
                <a:spcPts val="2400"/>
              </a:lnSpc>
              <a:spcAft>
                <a:spcPts val="600"/>
              </a:spcAft>
              <a:buNone/>
            </a:pPr>
            <a:r>
              <a:rPr lang="zh-TW" altLang="en-US" dirty="0">
                <a:latin typeface="標楷體" panose="03000509000000000000" pitchFamily="65" charset="-120"/>
                <a:ea typeface="標楷體" panose="03000509000000000000" pitchFamily="65" charset="-120"/>
              </a:rPr>
              <a:t>  </a:t>
            </a:r>
            <a:r>
              <a:rPr lang="en-US" altLang="zh-TW" dirty="0">
                <a:solidFill>
                  <a:srgbClr val="0000FF"/>
                </a:solidFill>
                <a:latin typeface="標楷體" panose="03000509000000000000" pitchFamily="65" charset="-120"/>
                <a:ea typeface="標楷體" panose="03000509000000000000" pitchFamily="65" charset="-120"/>
              </a:rPr>
              <a:t>EX</a:t>
            </a:r>
            <a:r>
              <a:rPr lang="zh-TW" altLang="en-US" dirty="0">
                <a:latin typeface="標楷體" panose="03000509000000000000" pitchFamily="65" charset="-120"/>
                <a:ea typeface="標楷體" panose="03000509000000000000" pitchFamily="65" charset="-120"/>
              </a:rPr>
              <a:t> 高等教育深耕計畫</a:t>
            </a: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教師專業成長所需費用</a:t>
            </a: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膳費，講座鐘點費，印刷費</a:t>
            </a:r>
            <a:r>
              <a:rPr lang="en-US" altLang="zh-TW" dirty="0">
                <a:latin typeface="標楷體" panose="03000509000000000000" pitchFamily="65" charset="-120"/>
                <a:ea typeface="標楷體" panose="03000509000000000000" pitchFamily="65" charset="-120"/>
              </a:rPr>
              <a:t>)</a:t>
            </a:r>
          </a:p>
          <a:p>
            <a:pPr>
              <a:lnSpc>
                <a:spcPts val="2400"/>
              </a:lnSpc>
              <a:spcAft>
                <a:spcPts val="600"/>
              </a:spcAft>
            </a:pPr>
            <a:endParaRPr lang="en-US" altLang="zh-TW" dirty="0">
              <a:latin typeface="標楷體" panose="03000509000000000000" pitchFamily="65" charset="-120"/>
              <a:ea typeface="標楷體" panose="03000509000000000000" pitchFamily="65" charset="-120"/>
            </a:endParaRPr>
          </a:p>
        </p:txBody>
      </p:sp>
      <p:sp>
        <p:nvSpPr>
          <p:cNvPr id="4" name="矩形 3"/>
          <p:cNvSpPr/>
          <p:nvPr/>
        </p:nvSpPr>
        <p:spPr>
          <a:xfrm>
            <a:off x="209893" y="843040"/>
            <a:ext cx="553998" cy="2000744"/>
          </a:xfrm>
          <a:prstGeom prst="rect">
            <a:avLst/>
          </a:prstGeom>
          <a:solidFill>
            <a:schemeClr val="accent2">
              <a:lumMod val="40000"/>
              <a:lumOff val="60000"/>
            </a:schemeClr>
          </a:solidFill>
        </p:spPr>
        <p:txBody>
          <a:bodyPr vert="eaVert" wrap="square">
            <a:spAutoFit/>
          </a:bodyPr>
          <a:lstStyle/>
          <a:p>
            <a:pPr algn="ctr"/>
            <a:r>
              <a:rPr lang="zh-TW" altLang="en-US" sz="2400" b="1" dirty="0">
                <a:latin typeface="標楷體" panose="03000509000000000000" pitchFamily="65" charset="-120"/>
                <a:ea typeface="標楷體" panose="03000509000000000000" pitchFamily="65" charset="-120"/>
                <a:cs typeface="Arial Unicode MS" panose="020B0604020202020204" pitchFamily="34" charset="-120"/>
              </a:rPr>
              <a:t>核銷注意事項</a:t>
            </a:r>
          </a:p>
        </p:txBody>
      </p:sp>
      <p:pic>
        <p:nvPicPr>
          <p:cNvPr id="3073"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0775" y="4508390"/>
            <a:ext cx="4215308" cy="15624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41259" y="4521946"/>
            <a:ext cx="2640633" cy="5403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41259" y="5201181"/>
            <a:ext cx="808490" cy="4223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41259" y="5679426"/>
            <a:ext cx="2193472" cy="3914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7"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32994" y="4508390"/>
            <a:ext cx="2269192" cy="3739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8"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396604" y="4894731"/>
            <a:ext cx="1577975" cy="396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9"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396604" y="5291606"/>
            <a:ext cx="788987" cy="5906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圖片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4831" y="63329"/>
            <a:ext cx="2519099" cy="660842"/>
          </a:xfrm>
          <a:prstGeom prst="rect">
            <a:avLst/>
          </a:prstGeom>
        </p:spPr>
      </p:pic>
    </p:spTree>
    <p:extLst>
      <p:ext uri="{BB962C8B-B14F-4D97-AF65-F5344CB8AC3E}">
        <p14:creationId xmlns:p14="http://schemas.microsoft.com/office/powerpoint/2010/main" val="27403187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圖片 6"/>
          <p:cNvPicPr>
            <a:picLocks noChangeAspect="1"/>
          </p:cNvPicPr>
          <p:nvPr/>
        </p:nvPicPr>
        <p:blipFill rotWithShape="1">
          <a:blip r:embed="rId2">
            <a:extLst>
              <a:ext uri="{28A0092B-C50C-407E-A947-70E740481C1C}">
                <a14:useLocalDpi xmlns:a14="http://schemas.microsoft.com/office/drawing/2010/main" val="0"/>
              </a:ext>
            </a:extLst>
          </a:blip>
          <a:srcRect r="76009" b="-136"/>
          <a:stretch/>
        </p:blipFill>
        <p:spPr>
          <a:xfrm>
            <a:off x="8983804" y="3747888"/>
            <a:ext cx="3125337" cy="3005770"/>
          </a:xfrm>
          <a:prstGeom prst="rect">
            <a:avLst/>
          </a:prstGeom>
          <a:effectLst>
            <a:glow rad="127000">
              <a:schemeClr val="accent1">
                <a:lumMod val="20000"/>
                <a:lumOff val="80000"/>
              </a:schemeClr>
            </a:glow>
          </a:effectLst>
        </p:spPr>
      </p:pic>
      <p:pic>
        <p:nvPicPr>
          <p:cNvPr id="8" name="圖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4966" y="200257"/>
            <a:ext cx="4013867" cy="1052968"/>
          </a:xfrm>
          <a:prstGeom prst="rect">
            <a:avLst/>
          </a:prstGeom>
        </p:spPr>
      </p:pic>
      <p:sp>
        <p:nvSpPr>
          <p:cNvPr id="4" name="文字版面配置區 3"/>
          <p:cNvSpPr>
            <a:spLocks noGrp="1"/>
          </p:cNvSpPr>
          <p:nvPr>
            <p:ph type="body" idx="1"/>
          </p:nvPr>
        </p:nvSpPr>
        <p:spPr>
          <a:xfrm>
            <a:off x="1060450" y="2303463"/>
            <a:ext cx="10515600" cy="2094801"/>
          </a:xfrm>
        </p:spPr>
        <p:txBody>
          <a:bodyPr>
            <a:noAutofit/>
          </a:bodyPr>
          <a:lstStyle/>
          <a:p>
            <a:r>
              <a:rPr lang="zh-TW" altLang="en-US" sz="6000" b="1" dirty="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貳</a:t>
            </a:r>
            <a:r>
              <a:rPr lang="zh-TW" altLang="en-US" sz="6000" b="1" dirty="0" smtClean="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a:t>
            </a:r>
            <a:r>
              <a:rPr lang="zh-TW" altLang="zh-TW" sz="6000" b="1" dirty="0" smtClean="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政府</a:t>
            </a:r>
            <a:r>
              <a:rPr lang="zh-TW" altLang="zh-TW" sz="6000" b="1" dirty="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支出憑證處理要點</a:t>
            </a:r>
            <a:r>
              <a:rPr lang="zh-TW" altLang="zh-TW" sz="6000" b="1" dirty="0" smtClean="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及</a:t>
            </a:r>
            <a:endParaRPr lang="en-US" altLang="zh-TW" sz="6000" b="1" dirty="0" smtClean="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a:p>
            <a:r>
              <a:rPr lang="zh-TW" altLang="en-US" sz="6000" b="1" dirty="0" smtClean="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    </a:t>
            </a:r>
            <a:r>
              <a:rPr lang="zh-TW" altLang="zh-TW" sz="6000" b="1" dirty="0" smtClean="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預算</a:t>
            </a:r>
            <a:r>
              <a:rPr lang="zh-TW" altLang="zh-TW" sz="6000" b="1" dirty="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執行等宣導事項</a:t>
            </a:r>
            <a:endParaRPr lang="en-US" altLang="zh-TW" sz="6000" b="1" dirty="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a:p>
            <a:endParaRPr lang="zh-TW" altLang="en-US" sz="6000" dirty="0">
              <a:effectLst>
                <a:outerShdw blurRad="38100" dist="38100" dir="2700000" algn="tl">
                  <a:srgbClr val="000000">
                    <a:alpha val="43137"/>
                  </a:srgbClr>
                </a:outerShdw>
              </a:effectLst>
            </a:endParaRPr>
          </a:p>
        </p:txBody>
      </p:sp>
      <p:sp>
        <p:nvSpPr>
          <p:cNvPr id="5" name="投影片編號版面配置區 4"/>
          <p:cNvSpPr>
            <a:spLocks noGrp="1"/>
          </p:cNvSpPr>
          <p:nvPr>
            <p:ph type="sldNum" sz="quarter" idx="12"/>
          </p:nvPr>
        </p:nvSpPr>
        <p:spPr>
          <a:xfrm>
            <a:off x="5785104" y="6388533"/>
            <a:ext cx="451104" cy="365125"/>
          </a:xfrm>
        </p:spPr>
        <p:txBody>
          <a:bodyPr/>
          <a:lstStyle/>
          <a:p>
            <a:pPr algn="ctr"/>
            <a:fld id="{79B44AEE-BA3D-4760-80D7-75703F0B2E6D}" type="slidenum">
              <a:rPr lang="zh-TW" altLang="en-US" sz="1400" smtClean="0">
                <a:solidFill>
                  <a:schemeClr val="tx1"/>
                </a:solidFill>
              </a:rPr>
              <a:pPr algn="ctr"/>
              <a:t>5</a:t>
            </a:fld>
            <a:endParaRPr lang="zh-TW" altLang="en-US" sz="1400" dirty="0">
              <a:solidFill>
                <a:schemeClr val="tx1"/>
              </a:solidFill>
            </a:endParaRPr>
          </a:p>
        </p:txBody>
      </p:sp>
    </p:spTree>
    <p:extLst>
      <p:ext uri="{BB962C8B-B14F-4D97-AF65-F5344CB8AC3E}">
        <p14:creationId xmlns:p14="http://schemas.microsoft.com/office/powerpoint/2010/main" val="173233500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530352" y="1517904"/>
            <a:ext cx="11558016" cy="4659059"/>
          </a:xfrm>
        </p:spPr>
        <p:txBody>
          <a:bodyPr/>
          <a:lstStyle/>
          <a:p>
            <a:pPr>
              <a:lnSpc>
                <a:spcPts val="2400"/>
              </a:lnSpc>
              <a:spcAft>
                <a:spcPts val="600"/>
              </a:spcAft>
            </a:pPr>
            <a:r>
              <a:rPr lang="zh-TW" altLang="en-US" u="sng" dirty="0">
                <a:latin typeface="標楷體" panose="03000509000000000000" pitchFamily="65" charset="-120"/>
                <a:ea typeface="標楷體" panose="03000509000000000000" pitchFamily="65" charset="-120"/>
              </a:rPr>
              <a:t>經費流程：</a:t>
            </a:r>
            <a:endParaRPr lang="en-US" altLang="zh-TW" u="sng" dirty="0">
              <a:latin typeface="標楷體" panose="03000509000000000000" pitchFamily="65" charset="-120"/>
              <a:ea typeface="標楷體" panose="03000509000000000000" pitchFamily="65" charset="-120"/>
            </a:endParaRPr>
          </a:p>
          <a:p>
            <a:pPr marL="0" indent="0">
              <a:lnSpc>
                <a:spcPts val="2400"/>
              </a:lnSpc>
              <a:spcAft>
                <a:spcPts val="600"/>
              </a:spcAft>
              <a:buNone/>
            </a:pPr>
            <a:r>
              <a:rPr lang="zh-TW" altLang="en-US" dirty="0">
                <a:latin typeface="標楷體" panose="03000509000000000000" pitchFamily="65" charset="-120"/>
                <a:ea typeface="標楷體" panose="03000509000000000000" pitchFamily="65" charset="-120"/>
              </a:rPr>
              <a:t> 各單位 </a:t>
            </a:r>
            <a:r>
              <a:rPr lang="en-US" altLang="zh-TW" dirty="0">
                <a:solidFill>
                  <a:srgbClr val="FF0000"/>
                </a:solidFill>
                <a:latin typeface="標楷體" panose="03000509000000000000" pitchFamily="65" charset="-120"/>
                <a:ea typeface="標楷體" panose="03000509000000000000" pitchFamily="65" charset="-120"/>
              </a:rPr>
              <a:t>&gt;</a:t>
            </a:r>
            <a:r>
              <a:rPr lang="zh-TW" altLang="en-US" dirty="0">
                <a:latin typeface="標楷體" panose="03000509000000000000" pitchFamily="65" charset="-120"/>
                <a:ea typeface="標楷體" panose="03000509000000000000" pitchFamily="65" charset="-120"/>
              </a:rPr>
              <a:t> 教資中心 </a:t>
            </a:r>
            <a:r>
              <a:rPr lang="en-US" altLang="zh-TW" dirty="0">
                <a:solidFill>
                  <a:srgbClr val="FF0000"/>
                </a:solidFill>
                <a:latin typeface="標楷體" panose="03000509000000000000" pitchFamily="65" charset="-120"/>
                <a:ea typeface="標楷體" panose="03000509000000000000" pitchFamily="65" charset="-120"/>
              </a:rPr>
              <a:t>&gt;</a:t>
            </a:r>
            <a:r>
              <a:rPr lang="zh-TW" altLang="en-US" dirty="0">
                <a:latin typeface="標楷體" panose="03000509000000000000" pitchFamily="65" charset="-120"/>
                <a:ea typeface="標楷體" panose="03000509000000000000" pitchFamily="65" charset="-120"/>
              </a:rPr>
              <a:t>總務處</a:t>
            </a: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出納</a:t>
            </a: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事務</a:t>
            </a: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 </a:t>
            </a:r>
            <a:r>
              <a:rPr lang="en-US" altLang="zh-TW" dirty="0">
                <a:solidFill>
                  <a:srgbClr val="FF0000"/>
                </a:solidFill>
                <a:latin typeface="標楷體" panose="03000509000000000000" pitchFamily="65" charset="-120"/>
                <a:ea typeface="標楷體" panose="03000509000000000000" pitchFamily="65" charset="-120"/>
              </a:rPr>
              <a:t>&gt;</a:t>
            </a:r>
            <a:r>
              <a:rPr lang="zh-TW" altLang="en-US" dirty="0">
                <a:latin typeface="標楷體" panose="03000509000000000000" pitchFamily="65" charset="-120"/>
                <a:ea typeface="標楷體" panose="03000509000000000000" pitchFamily="65" charset="-120"/>
              </a:rPr>
              <a:t> 主計室 </a:t>
            </a:r>
            <a:r>
              <a:rPr lang="en-US" altLang="zh-TW" dirty="0" smtClean="0">
                <a:solidFill>
                  <a:srgbClr val="FF0000"/>
                </a:solidFill>
                <a:latin typeface="標楷體" panose="03000509000000000000" pitchFamily="65" charset="-120"/>
                <a:ea typeface="標楷體" panose="03000509000000000000" pitchFamily="65" charset="-120"/>
              </a:rPr>
              <a:t>&gt;</a:t>
            </a:r>
            <a:r>
              <a:rPr lang="zh-TW" altLang="en-US" dirty="0" smtClean="0">
                <a:latin typeface="標楷體" panose="03000509000000000000" pitchFamily="65" charset="-120"/>
                <a:ea typeface="標楷體" panose="03000509000000000000" pitchFamily="65" charset="-120"/>
              </a:rPr>
              <a:t>秘書</a:t>
            </a:r>
            <a:r>
              <a:rPr lang="zh-TW" altLang="en-US" dirty="0">
                <a:latin typeface="標楷體" panose="03000509000000000000" pitchFamily="65" charset="-120"/>
                <a:ea typeface="標楷體" panose="03000509000000000000" pitchFamily="65" charset="-120"/>
              </a:rPr>
              <a:t>室 </a:t>
            </a:r>
            <a:r>
              <a:rPr lang="en-US" altLang="zh-TW" dirty="0" smtClean="0">
                <a:solidFill>
                  <a:srgbClr val="FF0000"/>
                </a:solidFill>
                <a:latin typeface="標楷體" panose="03000509000000000000" pitchFamily="65" charset="-120"/>
                <a:ea typeface="標楷體" panose="03000509000000000000" pitchFamily="65" charset="-120"/>
              </a:rPr>
              <a:t>&gt;</a:t>
            </a:r>
            <a:r>
              <a:rPr lang="zh-TW" altLang="en-US" dirty="0" smtClean="0">
                <a:latin typeface="標楷體" panose="03000509000000000000" pitchFamily="65" charset="-120"/>
                <a:ea typeface="標楷體" panose="03000509000000000000" pitchFamily="65" charset="-120"/>
              </a:rPr>
              <a:t> </a:t>
            </a:r>
            <a:r>
              <a:rPr lang="zh-TW" altLang="en-US" dirty="0">
                <a:latin typeface="標楷體" panose="03000509000000000000" pitchFamily="65" charset="-120"/>
                <a:ea typeface="標楷體" panose="03000509000000000000" pitchFamily="65" charset="-120"/>
              </a:rPr>
              <a:t>校長</a:t>
            </a:r>
            <a:r>
              <a:rPr lang="zh-TW" altLang="en-US" dirty="0" smtClean="0">
                <a:latin typeface="標楷體" panose="03000509000000000000" pitchFamily="65" charset="-120"/>
                <a:ea typeface="標楷體" panose="03000509000000000000" pitchFamily="65" charset="-120"/>
              </a:rPr>
              <a:t>室</a:t>
            </a:r>
            <a:endParaRPr lang="en-US" altLang="zh-TW" dirty="0" smtClean="0">
              <a:latin typeface="標楷體" panose="03000509000000000000" pitchFamily="65" charset="-120"/>
              <a:ea typeface="標楷體" panose="03000509000000000000" pitchFamily="65" charset="-120"/>
            </a:endParaRPr>
          </a:p>
          <a:p>
            <a:pPr marL="0" indent="0">
              <a:lnSpc>
                <a:spcPts val="2400"/>
              </a:lnSpc>
              <a:spcAft>
                <a:spcPts val="600"/>
              </a:spcAft>
              <a:buNone/>
            </a:pPr>
            <a:endParaRPr lang="en-US" altLang="zh-TW" dirty="0">
              <a:latin typeface="標楷體" panose="03000509000000000000" pitchFamily="65" charset="-120"/>
              <a:ea typeface="標楷體" panose="03000509000000000000" pitchFamily="65" charset="-120"/>
            </a:endParaRPr>
          </a:p>
          <a:p>
            <a:pPr marL="109728" indent="0">
              <a:lnSpc>
                <a:spcPts val="2400"/>
              </a:lnSpc>
              <a:spcAft>
                <a:spcPts val="600"/>
              </a:spcAft>
              <a:buNone/>
            </a:pPr>
            <a:r>
              <a:rPr lang="zh-TW" altLang="en-US" dirty="0" smtClean="0">
                <a:latin typeface="標楷體" panose="03000509000000000000" pitchFamily="65" charset="-120"/>
                <a:ea typeface="標楷體" panose="03000509000000000000" pitchFamily="65" charset="-120"/>
              </a:rPr>
              <a:t> *</a:t>
            </a:r>
            <a:r>
              <a:rPr lang="zh-TW" altLang="en-US" dirty="0">
                <a:latin typeface="標楷體" panose="03000509000000000000" pitchFamily="65" charset="-120"/>
                <a:ea typeface="標楷體" panose="03000509000000000000" pitchFamily="65" charset="-120"/>
              </a:rPr>
              <a:t>人員出差 </a:t>
            </a:r>
            <a:r>
              <a:rPr lang="en-US" altLang="zh-TW" dirty="0">
                <a:solidFill>
                  <a:srgbClr val="FF0000"/>
                </a:solidFill>
                <a:latin typeface="標楷體" panose="03000509000000000000" pitchFamily="65" charset="-120"/>
                <a:ea typeface="標楷體" panose="03000509000000000000" pitchFamily="65" charset="-120"/>
              </a:rPr>
              <a:t>&gt;</a:t>
            </a:r>
            <a:r>
              <a:rPr lang="en-US" altLang="zh-TW" dirty="0">
                <a:latin typeface="標楷體" panose="03000509000000000000" pitchFamily="65" charset="-120"/>
                <a:ea typeface="標楷體" panose="03000509000000000000" pitchFamily="65" charset="-120"/>
              </a:rPr>
              <a:t> </a:t>
            </a:r>
            <a:r>
              <a:rPr lang="zh-TW" altLang="en-US" dirty="0">
                <a:latin typeface="標楷體" panose="03000509000000000000" pitchFamily="65" charset="-120"/>
                <a:ea typeface="標楷體" panose="03000509000000000000" pitchFamily="65" charset="-120"/>
              </a:rPr>
              <a:t>人事室</a:t>
            </a:r>
            <a:r>
              <a:rPr lang="zh-TW" altLang="en-US" dirty="0" smtClean="0">
                <a:latin typeface="標楷體" panose="03000509000000000000" pitchFamily="65" charset="-120"/>
                <a:ea typeface="標楷體" panose="03000509000000000000" pitchFamily="65" charset="-120"/>
              </a:rPr>
              <a:t>。</a:t>
            </a:r>
            <a:endParaRPr lang="en-US" altLang="zh-TW" dirty="0" smtClean="0">
              <a:latin typeface="標楷體" panose="03000509000000000000" pitchFamily="65" charset="-120"/>
              <a:ea typeface="標楷體" panose="03000509000000000000" pitchFamily="65" charset="-120"/>
            </a:endParaRPr>
          </a:p>
          <a:p>
            <a:pPr marL="109728" indent="0">
              <a:lnSpc>
                <a:spcPts val="2400"/>
              </a:lnSpc>
              <a:spcAft>
                <a:spcPts val="600"/>
              </a:spcAft>
              <a:buNone/>
            </a:pPr>
            <a:endParaRPr lang="en-US" altLang="zh-TW" dirty="0">
              <a:latin typeface="標楷體" panose="03000509000000000000" pitchFamily="65" charset="-120"/>
              <a:ea typeface="標楷體" panose="03000509000000000000" pitchFamily="65" charset="-120"/>
            </a:endParaRPr>
          </a:p>
          <a:p>
            <a:pPr>
              <a:lnSpc>
                <a:spcPts val="2400"/>
              </a:lnSpc>
              <a:spcAft>
                <a:spcPts val="600"/>
              </a:spcAft>
            </a:pPr>
            <a:r>
              <a:rPr lang="zh-TW" altLang="en-US" u="sng" dirty="0">
                <a:latin typeface="標楷體" panose="03000509000000000000" pitchFamily="65" charset="-120"/>
                <a:ea typeface="標楷體" panose="03000509000000000000" pitchFamily="65" charset="-120"/>
              </a:rPr>
              <a:t>相關費用請</a:t>
            </a:r>
            <a:r>
              <a:rPr lang="zh-TW" altLang="en-US" b="1" u="sng"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盡量</a:t>
            </a:r>
            <a:r>
              <a:rPr lang="zh-TW" altLang="en-US" u="sng" dirty="0">
                <a:latin typeface="標楷體" panose="03000509000000000000" pitchFamily="65" charset="-120"/>
                <a:ea typeface="標楷體" panose="03000509000000000000" pitchFamily="65" charset="-120"/>
              </a:rPr>
              <a:t>事先簽准。</a:t>
            </a:r>
            <a:endParaRPr lang="en-US" altLang="zh-TW" u="sng" dirty="0">
              <a:latin typeface="標楷體" panose="03000509000000000000" pitchFamily="65" charset="-120"/>
              <a:ea typeface="標楷體" panose="03000509000000000000" pitchFamily="65" charset="-120"/>
            </a:endParaRPr>
          </a:p>
          <a:p>
            <a:endParaRPr lang="zh-TW" altLang="en-US" dirty="0">
              <a:latin typeface="標楷體" panose="03000509000000000000" pitchFamily="65" charset="-120"/>
              <a:ea typeface="標楷體" panose="03000509000000000000" pitchFamily="65" charset="-120"/>
            </a:endParaRPr>
          </a:p>
        </p:txBody>
      </p:sp>
      <p:pic>
        <p:nvPicPr>
          <p:cNvPr id="5" name="圖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435" y="0"/>
            <a:ext cx="3218814" cy="844400"/>
          </a:xfrm>
          <a:prstGeom prst="rect">
            <a:avLst/>
          </a:prstGeom>
        </p:spPr>
      </p:pic>
    </p:spTree>
    <p:extLst>
      <p:ext uri="{BB962C8B-B14F-4D97-AF65-F5344CB8AC3E}">
        <p14:creationId xmlns:p14="http://schemas.microsoft.com/office/powerpoint/2010/main" val="127420632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74319" y="1947673"/>
            <a:ext cx="11725093" cy="2440296"/>
          </a:xfrm>
        </p:spPr>
        <p:txBody>
          <a:bodyPr>
            <a:normAutofit/>
          </a:bodyPr>
          <a:lstStyle/>
          <a:p>
            <a:pPr algn="ctr"/>
            <a:r>
              <a:rPr lang="zh-TW" altLang="en-US" b="1" dirty="0" smtClean="0">
                <a:latin typeface="標楷體" panose="03000509000000000000" pitchFamily="65" charset="-120"/>
                <a:ea typeface="標楷體" panose="03000509000000000000" pitchFamily="65" charset="-120"/>
                <a:cs typeface="Arial Unicode MS" panose="020B0604020202020204" pitchFamily="34" charset="-120"/>
              </a:rPr>
              <a:t>藝術</a:t>
            </a:r>
            <a:r>
              <a:rPr lang="zh-TW" altLang="en-US" b="1" dirty="0">
                <a:latin typeface="標楷體" panose="03000509000000000000" pitchFamily="65" charset="-120"/>
                <a:ea typeface="標楷體" panose="03000509000000000000" pitchFamily="65" charset="-120"/>
                <a:cs typeface="Arial Unicode MS" panose="020B0604020202020204" pitchFamily="34" charset="-120"/>
              </a:rPr>
              <a:t>新</a:t>
            </a:r>
            <a:r>
              <a:rPr lang="en-US" altLang="zh-TW" b="1" dirty="0">
                <a:latin typeface="標楷體" panose="03000509000000000000" pitchFamily="65" charset="-120"/>
                <a:ea typeface="標楷體" panose="03000509000000000000" pitchFamily="65" charset="-120"/>
                <a:cs typeface="Arial Unicode MS" panose="020B0604020202020204" pitchFamily="34" charset="-120"/>
              </a:rPr>
              <a:t>4</a:t>
            </a:r>
            <a:r>
              <a:rPr lang="zh-TW" altLang="en-US" b="1" dirty="0">
                <a:latin typeface="標楷體" panose="03000509000000000000" pitchFamily="65" charset="-120"/>
                <a:ea typeface="標楷體" panose="03000509000000000000" pitchFamily="65" charset="-120"/>
                <a:cs typeface="Arial Unicode MS" panose="020B0604020202020204" pitchFamily="34" charset="-120"/>
              </a:rPr>
              <a:t>力計畫</a:t>
            </a:r>
            <a:r>
              <a:rPr lang="en-US" altLang="zh-TW" b="1" dirty="0">
                <a:latin typeface="標楷體" panose="03000509000000000000" pitchFamily="65" charset="-120"/>
                <a:ea typeface="標楷體" panose="03000509000000000000" pitchFamily="65" charset="-120"/>
                <a:cs typeface="Arial Unicode MS" panose="020B0604020202020204" pitchFamily="34" charset="-120"/>
              </a:rPr>
              <a:t>-</a:t>
            </a:r>
            <a:r>
              <a:rPr lang="zh-TW" altLang="en-US" b="1" dirty="0">
                <a:latin typeface="標楷體" panose="03000509000000000000" pitchFamily="65" charset="-120"/>
                <a:ea typeface="標楷體" panose="03000509000000000000" pitchFamily="65" charset="-120"/>
                <a:cs typeface="Arial Unicode MS" panose="020B0604020202020204" pitchFamily="34" charset="-120"/>
              </a:rPr>
              <a:t>全民美育旗艦</a:t>
            </a:r>
            <a:r>
              <a:rPr lang="zh-TW" altLang="en-US" b="1" dirty="0" smtClean="0">
                <a:latin typeface="標楷體" panose="03000509000000000000" pitchFamily="65" charset="-120"/>
                <a:ea typeface="標楷體" panose="03000509000000000000" pitchFamily="65" charset="-120"/>
                <a:cs typeface="Arial Unicode MS" panose="020B0604020202020204" pitchFamily="34" charset="-120"/>
              </a:rPr>
              <a:t>計畫</a:t>
            </a:r>
            <a:r>
              <a:rPr lang="en-US" altLang="zh-TW" b="1" dirty="0" smtClean="0">
                <a:latin typeface="標楷體" panose="03000509000000000000" pitchFamily="65" charset="-120"/>
                <a:ea typeface="標楷體" panose="03000509000000000000" pitchFamily="65" charset="-120"/>
                <a:cs typeface="Arial Unicode MS" panose="020B0604020202020204" pitchFamily="34" charset="-120"/>
              </a:rPr>
              <a:t/>
            </a:r>
            <a:br>
              <a:rPr lang="en-US" altLang="zh-TW" b="1" dirty="0" smtClean="0">
                <a:latin typeface="標楷體" panose="03000509000000000000" pitchFamily="65" charset="-120"/>
                <a:ea typeface="標楷體" panose="03000509000000000000" pitchFamily="65" charset="-120"/>
                <a:cs typeface="Arial Unicode MS" panose="020B0604020202020204" pitchFamily="34" charset="-120"/>
              </a:rPr>
            </a:br>
            <a:r>
              <a:rPr lang="en-US" altLang="zh-TW" sz="6600" b="1" dirty="0">
                <a:latin typeface="標楷體" panose="03000509000000000000" pitchFamily="65" charset="-120"/>
                <a:ea typeface="標楷體" panose="03000509000000000000" pitchFamily="65" charset="-120"/>
                <a:cs typeface="Arial Unicode MS" panose="020B0604020202020204" pitchFamily="34" charset="-120"/>
              </a:rPr>
              <a:t/>
            </a:r>
            <a:br>
              <a:rPr lang="en-US" altLang="zh-TW" sz="6600" b="1" dirty="0">
                <a:latin typeface="標楷體" panose="03000509000000000000" pitchFamily="65" charset="-120"/>
                <a:ea typeface="標楷體" panose="03000509000000000000" pitchFamily="65" charset="-120"/>
                <a:cs typeface="Arial Unicode MS" panose="020B0604020202020204" pitchFamily="34" charset="-120"/>
              </a:rPr>
            </a:br>
            <a:r>
              <a:rPr lang="en-US" altLang="zh-TW" sz="4400" b="1" dirty="0" smtClean="0">
                <a:latin typeface="標楷體" panose="03000509000000000000" pitchFamily="65" charset="-120"/>
                <a:ea typeface="標楷體" panose="03000509000000000000" pitchFamily="65" charset="-120"/>
                <a:cs typeface="Arial Unicode MS" panose="020B0604020202020204" pitchFamily="34" charset="-120"/>
              </a:rPr>
              <a:t>106-107-108-109-110</a:t>
            </a:r>
            <a:endParaRPr lang="zh-TW" altLang="en-US" sz="4400" b="1" dirty="0">
              <a:latin typeface="標楷體" panose="03000509000000000000" pitchFamily="65" charset="-120"/>
              <a:ea typeface="標楷體" panose="03000509000000000000" pitchFamily="65" charset="-120"/>
              <a:cs typeface="Arial Unicode MS" panose="020B0604020202020204" pitchFamily="34" charset="-120"/>
            </a:endParaRPr>
          </a:p>
        </p:txBody>
      </p:sp>
      <p:pic>
        <p:nvPicPr>
          <p:cNvPr id="3" name="圖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31" y="63328"/>
            <a:ext cx="3218814" cy="844400"/>
          </a:xfrm>
          <a:prstGeom prst="rect">
            <a:avLst/>
          </a:prstGeom>
        </p:spPr>
      </p:pic>
    </p:spTree>
    <p:extLst>
      <p:ext uri="{BB962C8B-B14F-4D97-AF65-F5344CB8AC3E}">
        <p14:creationId xmlns:p14="http://schemas.microsoft.com/office/powerpoint/2010/main" val="50066318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838200" y="906449"/>
            <a:ext cx="10515600" cy="1749287"/>
          </a:xfrm>
        </p:spPr>
        <p:txBody>
          <a:bodyPr/>
          <a:lstStyle/>
          <a:p>
            <a:pPr lvl="0"/>
            <a:r>
              <a:rPr lang="zh-TW" altLang="zh-TW" dirty="0">
                <a:latin typeface="標楷體" panose="03000509000000000000" pitchFamily="65" charset="-120"/>
                <a:ea typeface="標楷體" panose="03000509000000000000" pitchFamily="65" charset="-120"/>
              </a:rPr>
              <a:t>教育部</a:t>
            </a:r>
            <a:r>
              <a:rPr lang="en-US" altLang="zh-TW" dirty="0">
                <a:latin typeface="標楷體" panose="03000509000000000000" pitchFamily="65" charset="-120"/>
                <a:ea typeface="標楷體" panose="03000509000000000000" pitchFamily="65" charset="-120"/>
              </a:rPr>
              <a:t>110</a:t>
            </a:r>
            <a:r>
              <a:rPr lang="zh-TW" altLang="zh-TW" dirty="0">
                <a:latin typeface="標楷體" panose="03000509000000000000" pitchFamily="65" charset="-120"/>
                <a:ea typeface="標楷體" panose="03000509000000000000" pitchFamily="65" charset="-120"/>
              </a:rPr>
              <a:t>年</a:t>
            </a:r>
            <a:r>
              <a:rPr lang="en-US" altLang="zh-TW" dirty="0">
                <a:latin typeface="標楷體" panose="03000509000000000000" pitchFamily="65" charset="-120"/>
                <a:ea typeface="標楷體" panose="03000509000000000000" pitchFamily="65" charset="-120"/>
              </a:rPr>
              <a:t>4</a:t>
            </a:r>
            <a:r>
              <a:rPr lang="zh-TW" altLang="zh-TW" dirty="0">
                <a:latin typeface="標楷體" panose="03000509000000000000" pitchFamily="65" charset="-120"/>
                <a:ea typeface="標楷體" panose="03000509000000000000" pitchFamily="65" charset="-120"/>
              </a:rPr>
              <a:t>月</a:t>
            </a:r>
            <a:r>
              <a:rPr lang="en-US" altLang="zh-TW" dirty="0">
                <a:latin typeface="標楷體" panose="03000509000000000000" pitchFamily="65" charset="-120"/>
                <a:ea typeface="標楷體" panose="03000509000000000000" pitchFamily="65" charset="-120"/>
              </a:rPr>
              <a:t>6</a:t>
            </a:r>
            <a:r>
              <a:rPr lang="zh-TW" altLang="zh-TW" dirty="0">
                <a:latin typeface="標楷體" panose="03000509000000000000" pitchFamily="65" charset="-120"/>
                <a:ea typeface="標楷體" panose="03000509000000000000" pitchFamily="65" charset="-120"/>
              </a:rPr>
              <a:t>日臺教技</a:t>
            </a:r>
            <a:r>
              <a:rPr lang="en-US" altLang="zh-TW" dirty="0">
                <a:latin typeface="標楷體" panose="03000509000000000000" pitchFamily="65" charset="-120"/>
                <a:ea typeface="標楷體" panose="03000509000000000000" pitchFamily="65" charset="-120"/>
              </a:rPr>
              <a:t>(</a:t>
            </a:r>
            <a:r>
              <a:rPr lang="zh-TW" altLang="zh-TW" dirty="0">
                <a:latin typeface="標楷體" panose="03000509000000000000" pitchFamily="65" charset="-120"/>
                <a:ea typeface="標楷體" panose="03000509000000000000" pitchFamily="65" charset="-120"/>
              </a:rPr>
              <a:t>二</a:t>
            </a:r>
            <a:r>
              <a:rPr lang="en-US" altLang="zh-TW" dirty="0">
                <a:latin typeface="標楷體" panose="03000509000000000000" pitchFamily="65" charset="-120"/>
                <a:ea typeface="標楷體" panose="03000509000000000000" pitchFamily="65" charset="-120"/>
              </a:rPr>
              <a:t>)</a:t>
            </a:r>
            <a:r>
              <a:rPr lang="zh-TW" altLang="zh-TW" dirty="0">
                <a:latin typeface="標楷體" panose="03000509000000000000" pitchFamily="65" charset="-120"/>
                <a:ea typeface="標楷體" panose="03000509000000000000" pitchFamily="65" charset="-120"/>
              </a:rPr>
              <a:t>字第</a:t>
            </a:r>
            <a:r>
              <a:rPr lang="en-US" altLang="zh-TW" dirty="0">
                <a:latin typeface="標楷體" panose="03000509000000000000" pitchFamily="65" charset="-120"/>
                <a:ea typeface="標楷體" panose="03000509000000000000" pitchFamily="65" charset="-120"/>
              </a:rPr>
              <a:t>1100056588</a:t>
            </a:r>
            <a:r>
              <a:rPr lang="zh-TW" altLang="zh-TW" dirty="0">
                <a:latin typeface="標楷體" panose="03000509000000000000" pitchFamily="65" charset="-120"/>
                <a:ea typeface="標楷體" panose="03000509000000000000" pitchFamily="65" charset="-120"/>
              </a:rPr>
              <a:t>號函辦理，核定經費新臺幣</a:t>
            </a:r>
            <a:r>
              <a:rPr lang="en-US" altLang="zh-TW" dirty="0">
                <a:latin typeface="標楷體" panose="03000509000000000000" pitchFamily="65" charset="-120"/>
                <a:ea typeface="標楷體" panose="03000509000000000000" pitchFamily="65" charset="-120"/>
              </a:rPr>
              <a:t>(</a:t>
            </a:r>
            <a:r>
              <a:rPr lang="zh-TW" altLang="zh-TW" dirty="0">
                <a:latin typeface="標楷體" panose="03000509000000000000" pitchFamily="65" charset="-120"/>
                <a:ea typeface="標楷體" panose="03000509000000000000" pitchFamily="65" charset="-120"/>
              </a:rPr>
              <a:t>以下同</a:t>
            </a:r>
            <a:r>
              <a:rPr lang="en-US" altLang="zh-TW" dirty="0">
                <a:latin typeface="標楷體" panose="03000509000000000000" pitchFamily="65" charset="-120"/>
                <a:ea typeface="標楷體" panose="03000509000000000000" pitchFamily="65" charset="-120"/>
              </a:rPr>
              <a:t>)700</a:t>
            </a:r>
            <a:r>
              <a:rPr lang="zh-TW" altLang="zh-TW" dirty="0">
                <a:latin typeface="標楷體" panose="03000509000000000000" pitchFamily="65" charset="-120"/>
                <a:ea typeface="標楷體" panose="03000509000000000000" pitchFamily="65" charset="-120"/>
              </a:rPr>
              <a:t>萬元，撥付第一期款撥付本校第</a:t>
            </a:r>
            <a:r>
              <a:rPr lang="en-US" altLang="zh-TW" dirty="0">
                <a:latin typeface="標楷體" panose="03000509000000000000" pitchFamily="65" charset="-120"/>
                <a:ea typeface="標楷體" panose="03000509000000000000" pitchFamily="65" charset="-120"/>
              </a:rPr>
              <a:t>1</a:t>
            </a:r>
            <a:r>
              <a:rPr lang="zh-TW" altLang="zh-TW" dirty="0">
                <a:latin typeface="標楷體" panose="03000509000000000000" pitchFamily="65" charset="-120"/>
                <a:ea typeface="標楷體" panose="03000509000000000000" pitchFamily="65" charset="-120"/>
              </a:rPr>
              <a:t>期款</a:t>
            </a:r>
            <a:r>
              <a:rPr lang="en-US" altLang="zh-TW" dirty="0">
                <a:latin typeface="標楷體" panose="03000509000000000000" pitchFamily="65" charset="-120"/>
                <a:ea typeface="標楷體" panose="03000509000000000000" pitchFamily="65" charset="-120"/>
              </a:rPr>
              <a:t>420</a:t>
            </a:r>
            <a:r>
              <a:rPr lang="zh-TW" altLang="zh-TW" dirty="0">
                <a:latin typeface="標楷體" panose="03000509000000000000" pitchFamily="65" charset="-120"/>
                <a:ea typeface="標楷體" panose="03000509000000000000" pitchFamily="65" charset="-120"/>
              </a:rPr>
              <a:t>萬元，餘</a:t>
            </a:r>
            <a:r>
              <a:rPr lang="en-US" altLang="zh-TW" dirty="0">
                <a:latin typeface="標楷體" panose="03000509000000000000" pitchFamily="65" charset="-120"/>
                <a:ea typeface="標楷體" panose="03000509000000000000" pitchFamily="65" charset="-120"/>
              </a:rPr>
              <a:t>280</a:t>
            </a:r>
            <a:r>
              <a:rPr lang="zh-TW" altLang="zh-TW" dirty="0">
                <a:latin typeface="標楷體" panose="03000509000000000000" pitchFamily="65" charset="-120"/>
                <a:ea typeface="標楷體" panose="03000509000000000000" pitchFamily="65" charset="-120"/>
              </a:rPr>
              <a:t>萬元俟第</a:t>
            </a:r>
            <a:r>
              <a:rPr lang="en-US" altLang="zh-TW" dirty="0">
                <a:latin typeface="標楷體" panose="03000509000000000000" pitchFamily="65" charset="-120"/>
                <a:ea typeface="標楷體" panose="03000509000000000000" pitchFamily="65" charset="-120"/>
              </a:rPr>
              <a:t>1</a:t>
            </a:r>
            <a:r>
              <a:rPr lang="zh-TW" altLang="zh-TW" dirty="0">
                <a:latin typeface="標楷體" panose="03000509000000000000" pitchFamily="65" charset="-120"/>
                <a:ea typeface="標楷體" panose="03000509000000000000" pitchFamily="65" charset="-120"/>
              </a:rPr>
              <a:t>期款執行率達</a:t>
            </a:r>
            <a:r>
              <a:rPr lang="en-US" altLang="zh-TW" dirty="0">
                <a:latin typeface="標楷體" panose="03000509000000000000" pitchFamily="65" charset="-120"/>
                <a:ea typeface="標楷體" panose="03000509000000000000" pitchFamily="65" charset="-120"/>
              </a:rPr>
              <a:t>70%</a:t>
            </a:r>
            <a:r>
              <a:rPr lang="zh-TW" altLang="zh-TW" dirty="0">
                <a:latin typeface="標楷體" panose="03000509000000000000" pitchFamily="65" charset="-120"/>
                <a:ea typeface="標楷體" panose="03000509000000000000" pitchFamily="65" charset="-120"/>
              </a:rPr>
              <a:t>撥付。</a:t>
            </a:r>
            <a:r>
              <a:rPr lang="zh-TW" altLang="zh-TW" b="1" dirty="0">
                <a:solidFill>
                  <a:srgbClr val="C00000"/>
                </a:solidFill>
                <a:latin typeface="標楷體" panose="03000509000000000000" pitchFamily="65" charset="-120"/>
                <a:ea typeface="標楷體" panose="03000509000000000000" pitchFamily="65" charset="-120"/>
              </a:rPr>
              <a:t>目前實支經費為</a:t>
            </a:r>
            <a:r>
              <a:rPr lang="en-US" altLang="zh-TW" b="1" dirty="0">
                <a:solidFill>
                  <a:srgbClr val="C00000"/>
                </a:solidFill>
                <a:latin typeface="標楷體" panose="03000509000000000000" pitchFamily="65" charset="-120"/>
                <a:ea typeface="標楷體" panose="03000509000000000000" pitchFamily="65" charset="-120"/>
              </a:rPr>
              <a:t>199</a:t>
            </a:r>
            <a:r>
              <a:rPr lang="zh-TW" altLang="zh-TW" b="1" dirty="0">
                <a:solidFill>
                  <a:srgbClr val="C00000"/>
                </a:solidFill>
                <a:latin typeface="標楷體" panose="03000509000000000000" pitchFamily="65" charset="-120"/>
                <a:ea typeface="標楷體" panose="03000509000000000000" pitchFamily="65" charset="-120"/>
              </a:rPr>
              <a:t>萬</a:t>
            </a:r>
            <a:r>
              <a:rPr lang="en-US" altLang="zh-TW" b="1" dirty="0">
                <a:solidFill>
                  <a:srgbClr val="C00000"/>
                </a:solidFill>
                <a:latin typeface="標楷體" panose="03000509000000000000" pitchFamily="65" charset="-120"/>
                <a:ea typeface="標楷體" panose="03000509000000000000" pitchFamily="65" charset="-120"/>
              </a:rPr>
              <a:t>7,882</a:t>
            </a:r>
            <a:r>
              <a:rPr lang="zh-TW" altLang="zh-TW" b="1" dirty="0">
                <a:solidFill>
                  <a:srgbClr val="C00000"/>
                </a:solidFill>
                <a:latin typeface="標楷體" panose="03000509000000000000" pitchFamily="65" charset="-120"/>
                <a:ea typeface="標楷體" panose="03000509000000000000" pitchFamily="65" charset="-120"/>
              </a:rPr>
              <a:t>元，第</a:t>
            </a:r>
            <a:r>
              <a:rPr lang="en-US" altLang="zh-TW" b="1" dirty="0">
                <a:solidFill>
                  <a:srgbClr val="C00000"/>
                </a:solidFill>
                <a:latin typeface="標楷體" panose="03000509000000000000" pitchFamily="65" charset="-120"/>
                <a:ea typeface="標楷體" panose="03000509000000000000" pitchFamily="65" charset="-120"/>
              </a:rPr>
              <a:t>1</a:t>
            </a:r>
            <a:r>
              <a:rPr lang="zh-TW" altLang="zh-TW" b="1" dirty="0">
                <a:solidFill>
                  <a:srgbClr val="C00000"/>
                </a:solidFill>
                <a:latin typeface="標楷體" panose="03000509000000000000" pitchFamily="65" charset="-120"/>
                <a:ea typeface="標楷體" panose="03000509000000000000" pitchFamily="65" charset="-120"/>
              </a:rPr>
              <a:t>期款執行率為</a:t>
            </a:r>
            <a:r>
              <a:rPr lang="en-US" altLang="zh-TW" b="1" dirty="0">
                <a:solidFill>
                  <a:srgbClr val="C00000"/>
                </a:solidFill>
                <a:latin typeface="標楷體" panose="03000509000000000000" pitchFamily="65" charset="-120"/>
                <a:ea typeface="標楷體" panose="03000509000000000000" pitchFamily="65" charset="-120"/>
              </a:rPr>
              <a:t>47.57 %</a:t>
            </a:r>
            <a:r>
              <a:rPr lang="en-US" altLang="zh-TW" dirty="0">
                <a:latin typeface="標楷體" panose="03000509000000000000" pitchFamily="65" charset="-120"/>
                <a:ea typeface="標楷體" panose="03000509000000000000" pitchFamily="65" charset="-120"/>
              </a:rPr>
              <a:t>(</a:t>
            </a:r>
            <a:r>
              <a:rPr lang="zh-TW" altLang="zh-TW" dirty="0">
                <a:latin typeface="標楷體" panose="03000509000000000000" pitchFamily="65" charset="-120"/>
                <a:ea typeface="標楷體" panose="03000509000000000000" pitchFamily="65" charset="-120"/>
              </a:rPr>
              <a:t>如下表</a:t>
            </a:r>
            <a:r>
              <a:rPr lang="en-US" altLang="zh-TW" dirty="0">
                <a:latin typeface="標楷體" panose="03000509000000000000" pitchFamily="65" charset="-120"/>
                <a:ea typeface="標楷體" panose="03000509000000000000" pitchFamily="65" charset="-120"/>
              </a:rPr>
              <a:t>)</a:t>
            </a:r>
            <a:r>
              <a:rPr lang="zh-TW" altLang="zh-TW" dirty="0">
                <a:latin typeface="標楷體" panose="03000509000000000000" pitchFamily="65" charset="-120"/>
                <a:ea typeface="標楷體" panose="03000509000000000000" pitchFamily="65" charset="-120"/>
              </a:rPr>
              <a:t>。</a:t>
            </a:r>
          </a:p>
          <a:p>
            <a:endParaRPr lang="zh-TW" altLang="en-US" dirty="0">
              <a:latin typeface="標楷體" panose="03000509000000000000" pitchFamily="65" charset="-120"/>
              <a:ea typeface="標楷體" panose="03000509000000000000" pitchFamily="65" charset="-120"/>
            </a:endParaRPr>
          </a:p>
        </p:txBody>
      </p:sp>
      <p:graphicFrame>
        <p:nvGraphicFramePr>
          <p:cNvPr id="4" name="資料庫圖表 3"/>
          <p:cNvGraphicFramePr/>
          <p:nvPr>
            <p:extLst/>
          </p:nvPr>
        </p:nvGraphicFramePr>
        <p:xfrm>
          <a:off x="2063806" y="2822713"/>
          <a:ext cx="7907130" cy="337127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圖片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5411" y="16416"/>
            <a:ext cx="2756256" cy="723056"/>
          </a:xfrm>
          <a:prstGeom prst="rect">
            <a:avLst/>
          </a:prstGeom>
        </p:spPr>
      </p:pic>
    </p:spTree>
    <p:extLst>
      <p:ext uri="{BB962C8B-B14F-4D97-AF65-F5344CB8AC3E}">
        <p14:creationId xmlns:p14="http://schemas.microsoft.com/office/powerpoint/2010/main" val="117554247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內容版面配置區 1"/>
          <p:cNvSpPr>
            <a:spLocks noGrp="1"/>
          </p:cNvSpPr>
          <p:nvPr>
            <p:ph idx="1"/>
          </p:nvPr>
        </p:nvSpPr>
        <p:spPr>
          <a:xfrm>
            <a:off x="1304014" y="1207008"/>
            <a:ext cx="10122010" cy="5230368"/>
          </a:xfrm>
        </p:spPr>
        <p:txBody>
          <a:bodyPr>
            <a:normAutofit lnSpcReduction="10000"/>
          </a:bodyPr>
          <a:lstStyle/>
          <a:p>
            <a:pPr marL="109728" indent="0">
              <a:buNone/>
            </a:pPr>
            <a:r>
              <a:rPr lang="en-US" altLang="zh-TW" sz="3200" dirty="0" smtClean="0">
                <a:latin typeface="標楷體" panose="03000509000000000000" pitchFamily="65" charset="-120"/>
                <a:ea typeface="標楷體" panose="03000509000000000000" pitchFamily="65" charset="-120"/>
                <a:cs typeface="Arial Unicode MS" panose="020B0604020202020204" pitchFamily="34" charset="-120"/>
              </a:rPr>
              <a:t>1.</a:t>
            </a:r>
            <a:r>
              <a:rPr lang="zh-TW" altLang="en-US" sz="3200" dirty="0" smtClean="0">
                <a:latin typeface="標楷體" panose="03000509000000000000" pitchFamily="65" charset="-120"/>
                <a:ea typeface="標楷體" panose="03000509000000000000" pitchFamily="65" charset="-120"/>
                <a:cs typeface="Arial Unicode MS" panose="020B0604020202020204" pitchFamily="34" charset="-120"/>
              </a:rPr>
              <a:t> </a:t>
            </a:r>
            <a:r>
              <a:rPr lang="zh-TW" altLang="en-US" sz="3200" dirty="0" smtClean="0">
                <a:solidFill>
                  <a:srgbClr val="0000FF"/>
                </a:solidFill>
                <a:latin typeface="標楷體" panose="03000509000000000000" pitchFamily="65" charset="-120"/>
                <a:ea typeface="標楷體" panose="03000509000000000000" pitchFamily="65" charset="-120"/>
                <a:cs typeface="Arial Unicode MS" panose="020B0604020202020204" pitchFamily="34" charset="-120"/>
              </a:rPr>
              <a:t>依</a:t>
            </a:r>
            <a:r>
              <a:rPr lang="zh-TW" altLang="en-US" sz="3200" dirty="0" smtClean="0">
                <a:solidFill>
                  <a:srgbClr val="FF0000"/>
                </a:solidFill>
                <a:latin typeface="標楷體" panose="03000509000000000000" pitchFamily="65" charset="-120"/>
                <a:ea typeface="標楷體" panose="03000509000000000000" pitchFamily="65" charset="-120"/>
                <a:cs typeface="Arial Unicode MS" panose="020B0604020202020204" pitchFamily="34" charset="-120"/>
              </a:rPr>
              <a:t>核定</a:t>
            </a:r>
            <a:r>
              <a:rPr lang="zh-TW" altLang="en-US" sz="3200" dirty="0" smtClean="0">
                <a:solidFill>
                  <a:srgbClr val="0000FF"/>
                </a:solidFill>
                <a:latin typeface="標楷體" panose="03000509000000000000" pitchFamily="65" charset="-120"/>
                <a:ea typeface="標楷體" panose="03000509000000000000" pitchFamily="65" charset="-120"/>
                <a:cs typeface="Arial Unicode MS" panose="020B0604020202020204" pitchFamily="34" charset="-120"/>
              </a:rPr>
              <a:t>經費細項表支應</a:t>
            </a:r>
            <a:r>
              <a:rPr lang="zh-TW" altLang="en-US" sz="3200" dirty="0" smtClean="0">
                <a:latin typeface="標楷體" panose="03000509000000000000" pitchFamily="65" charset="-120"/>
                <a:ea typeface="標楷體" panose="03000509000000000000" pitchFamily="65" charset="-120"/>
                <a:cs typeface="Arial Unicode MS" panose="020B0604020202020204" pitchFamily="34" charset="-120"/>
              </a:rPr>
              <a:t>。</a:t>
            </a:r>
            <a:endParaRPr lang="en-US" altLang="zh-TW" sz="3200" dirty="0">
              <a:latin typeface="標楷體" panose="03000509000000000000" pitchFamily="65" charset="-120"/>
              <a:ea typeface="標楷體" panose="03000509000000000000" pitchFamily="65" charset="-120"/>
              <a:cs typeface="Arial Unicode MS" panose="020B0604020202020204" pitchFamily="34" charset="-120"/>
            </a:endParaRPr>
          </a:p>
          <a:p>
            <a:pPr marL="109728" indent="0">
              <a:buNone/>
            </a:pPr>
            <a:r>
              <a:rPr lang="en-US" altLang="zh-TW" sz="3200" dirty="0" smtClean="0">
                <a:latin typeface="標楷體" panose="03000509000000000000" pitchFamily="65" charset="-120"/>
                <a:ea typeface="標楷體" panose="03000509000000000000" pitchFamily="65" charset="-120"/>
                <a:cs typeface="Arial Unicode MS" panose="020B0604020202020204" pitchFamily="34" charset="-120"/>
              </a:rPr>
              <a:t>2.</a:t>
            </a:r>
            <a:r>
              <a:rPr lang="zh-TW" altLang="en-US" sz="3200" dirty="0" smtClean="0">
                <a:latin typeface="標楷體" panose="03000509000000000000" pitchFamily="65" charset="-120"/>
                <a:ea typeface="標楷體" panose="03000509000000000000" pitchFamily="65" charset="-120"/>
                <a:cs typeface="Arial Unicode MS" panose="020B0604020202020204" pitchFamily="34" charset="-120"/>
              </a:rPr>
              <a:t> </a:t>
            </a:r>
            <a:r>
              <a:rPr lang="zh-TW" altLang="en-US" sz="3200" dirty="0" smtClean="0">
                <a:solidFill>
                  <a:srgbClr val="0000FF"/>
                </a:solidFill>
                <a:latin typeface="標楷體" panose="03000509000000000000" pitchFamily="65" charset="-120"/>
                <a:ea typeface="標楷體" panose="03000509000000000000" pitchFamily="65" charset="-120"/>
                <a:cs typeface="Arial Unicode MS" panose="020B0604020202020204" pitchFamily="34" charset="-120"/>
              </a:rPr>
              <a:t>膳費</a:t>
            </a:r>
            <a:r>
              <a:rPr lang="zh-TW" altLang="en-US" sz="3200" dirty="0" smtClean="0">
                <a:latin typeface="標楷體" panose="03000509000000000000" pitchFamily="65" charset="-120"/>
                <a:ea typeface="標楷體" panose="03000509000000000000" pitchFamily="65" charset="-120"/>
                <a:cs typeface="Arial Unicode MS" panose="020B0604020202020204" pitchFamily="34" charset="-120"/>
              </a:rPr>
              <a:t>：</a:t>
            </a:r>
            <a:endParaRPr lang="en-US" altLang="zh-TW" sz="3200" dirty="0">
              <a:latin typeface="標楷體" panose="03000509000000000000" pitchFamily="65" charset="-120"/>
              <a:ea typeface="標楷體" panose="03000509000000000000" pitchFamily="65" charset="-120"/>
              <a:cs typeface="Arial Unicode MS" panose="020B0604020202020204" pitchFamily="34" charset="-120"/>
            </a:endParaRPr>
          </a:p>
          <a:p>
            <a:r>
              <a:rPr lang="zh-TW" altLang="en-US" sz="2000" dirty="0">
                <a:latin typeface="標楷體" panose="03000509000000000000" pitchFamily="65" charset="-120"/>
                <a:ea typeface="標楷體" panose="03000509000000000000" pitchFamily="65" charset="-120"/>
                <a:cs typeface="Arial Unicode MS" panose="020B0604020202020204" pitchFamily="34" charset="-120"/>
              </a:rPr>
              <a:t>中華民國</a:t>
            </a:r>
            <a:r>
              <a:rPr lang="en-US" altLang="zh-TW" sz="2000" dirty="0">
                <a:latin typeface="標楷體" panose="03000509000000000000" pitchFamily="65" charset="-120"/>
                <a:ea typeface="標楷體" panose="03000509000000000000" pitchFamily="65" charset="-120"/>
                <a:cs typeface="Arial Unicode MS" panose="020B0604020202020204" pitchFamily="34" charset="-120"/>
              </a:rPr>
              <a:t>109</a:t>
            </a:r>
            <a:r>
              <a:rPr lang="zh-TW" altLang="en-US" sz="2000" dirty="0">
                <a:latin typeface="標楷體" panose="03000509000000000000" pitchFamily="65" charset="-120"/>
                <a:ea typeface="標楷體" panose="03000509000000000000" pitchFamily="65" charset="-120"/>
                <a:cs typeface="Arial Unicode MS" panose="020B0604020202020204" pitchFamily="34" charset="-120"/>
              </a:rPr>
              <a:t>年</a:t>
            </a:r>
            <a:r>
              <a:rPr lang="en-US" altLang="zh-TW" sz="2000" dirty="0">
                <a:latin typeface="標楷體" panose="03000509000000000000" pitchFamily="65" charset="-120"/>
                <a:ea typeface="標楷體" panose="03000509000000000000" pitchFamily="65" charset="-120"/>
                <a:cs typeface="Arial Unicode MS" panose="020B0604020202020204" pitchFamily="34" charset="-120"/>
              </a:rPr>
              <a:t>6</a:t>
            </a:r>
            <a:r>
              <a:rPr lang="zh-TW" altLang="en-US" sz="2000" dirty="0">
                <a:latin typeface="標楷體" panose="03000509000000000000" pitchFamily="65" charset="-120"/>
                <a:ea typeface="標楷體" panose="03000509000000000000" pitchFamily="65" charset="-120"/>
                <a:cs typeface="Arial Unicode MS" panose="020B0604020202020204" pitchFamily="34" charset="-120"/>
              </a:rPr>
              <a:t>月</a:t>
            </a:r>
            <a:r>
              <a:rPr lang="en-US" altLang="zh-TW" sz="2000" dirty="0">
                <a:latin typeface="標楷體" panose="03000509000000000000" pitchFamily="65" charset="-120"/>
                <a:ea typeface="標楷體" panose="03000509000000000000" pitchFamily="65" charset="-120"/>
                <a:cs typeface="Arial Unicode MS" panose="020B0604020202020204" pitchFamily="34" charset="-120"/>
              </a:rPr>
              <a:t>4</a:t>
            </a:r>
            <a:r>
              <a:rPr lang="zh-TW" altLang="en-US" sz="2000" dirty="0">
                <a:latin typeface="標楷體" panose="03000509000000000000" pitchFamily="65" charset="-120"/>
                <a:ea typeface="標楷體" panose="03000509000000000000" pitchFamily="65" charset="-120"/>
                <a:cs typeface="Arial Unicode MS" panose="020B0604020202020204" pitchFamily="34" charset="-120"/>
              </a:rPr>
              <a:t>日發文字號：臺教技</a:t>
            </a:r>
            <a:r>
              <a:rPr lang="en-US" altLang="zh-TW" sz="2000" dirty="0">
                <a:latin typeface="標楷體" panose="03000509000000000000" pitchFamily="65" charset="-120"/>
                <a:ea typeface="標楷體" panose="03000509000000000000" pitchFamily="65" charset="-120"/>
                <a:cs typeface="Arial Unicode MS" panose="020B0604020202020204" pitchFamily="34" charset="-120"/>
              </a:rPr>
              <a:t>(</a:t>
            </a:r>
            <a:r>
              <a:rPr lang="zh-TW" altLang="en-US" sz="2000" dirty="0">
                <a:latin typeface="標楷體" panose="03000509000000000000" pitchFamily="65" charset="-120"/>
                <a:ea typeface="標楷體" panose="03000509000000000000" pitchFamily="65" charset="-120"/>
                <a:cs typeface="Arial Unicode MS" panose="020B0604020202020204" pitchFamily="34" charset="-120"/>
              </a:rPr>
              <a:t>二</a:t>
            </a:r>
            <a:r>
              <a:rPr lang="en-US" altLang="zh-TW" sz="2000" dirty="0">
                <a:latin typeface="標楷體" panose="03000509000000000000" pitchFamily="65" charset="-120"/>
                <a:ea typeface="標楷體" panose="03000509000000000000" pitchFamily="65" charset="-120"/>
                <a:cs typeface="Arial Unicode MS" panose="020B0604020202020204" pitchFamily="34" charset="-120"/>
              </a:rPr>
              <a:t>)</a:t>
            </a:r>
            <a:r>
              <a:rPr lang="zh-TW" altLang="en-US" sz="2000" dirty="0">
                <a:latin typeface="標楷體" panose="03000509000000000000" pitchFamily="65" charset="-120"/>
                <a:ea typeface="標楷體" panose="03000509000000000000" pitchFamily="65" charset="-120"/>
                <a:cs typeface="Arial Unicode MS" panose="020B0604020202020204" pitchFamily="34" charset="-120"/>
              </a:rPr>
              <a:t>字第</a:t>
            </a:r>
            <a:r>
              <a:rPr lang="en-US" altLang="zh-TW" sz="2000" dirty="0">
                <a:latin typeface="標楷體" panose="03000509000000000000" pitchFamily="65" charset="-120"/>
                <a:ea typeface="標楷體" panose="03000509000000000000" pitchFamily="65" charset="-120"/>
                <a:cs typeface="Arial Unicode MS" panose="020B0604020202020204" pitchFamily="34" charset="-120"/>
              </a:rPr>
              <a:t>1090080876</a:t>
            </a:r>
            <a:r>
              <a:rPr lang="zh-TW" altLang="en-US" sz="2000" dirty="0" smtClean="0">
                <a:latin typeface="標楷體" panose="03000509000000000000" pitchFamily="65" charset="-120"/>
                <a:ea typeface="標楷體" panose="03000509000000000000" pitchFamily="65" charset="-120"/>
                <a:cs typeface="Arial Unicode MS" panose="020B0604020202020204" pitchFamily="34" charset="-120"/>
              </a:rPr>
              <a:t>號</a:t>
            </a:r>
            <a:endParaRPr lang="en-US" altLang="zh-TW" sz="2000" dirty="0" smtClean="0">
              <a:latin typeface="標楷體" panose="03000509000000000000" pitchFamily="65" charset="-120"/>
              <a:ea typeface="標楷體" panose="03000509000000000000" pitchFamily="65" charset="-120"/>
              <a:cs typeface="Arial Unicode MS" panose="020B0604020202020204" pitchFamily="34" charset="-120"/>
            </a:endParaRPr>
          </a:p>
          <a:p>
            <a:pPr>
              <a:lnSpc>
                <a:spcPct val="150000"/>
              </a:lnSpc>
            </a:pPr>
            <a:r>
              <a:rPr lang="zh-TW" altLang="en-US" sz="2000" dirty="0">
                <a:latin typeface="標楷體" panose="03000509000000000000" pitchFamily="65" charset="-120"/>
                <a:ea typeface="標楷體" panose="03000509000000000000" pitchFamily="65" charset="-120"/>
                <a:cs typeface="Arial Unicode MS" panose="020B0604020202020204" pitchFamily="34" charset="-120"/>
              </a:rPr>
              <a:t>依「教育部補</a:t>
            </a:r>
            <a:r>
              <a:rPr lang="en-US" altLang="zh-TW" sz="2000" dirty="0">
                <a:latin typeface="標楷體" panose="03000509000000000000" pitchFamily="65" charset="-120"/>
                <a:ea typeface="標楷體" panose="03000509000000000000" pitchFamily="65" charset="-120"/>
                <a:cs typeface="Arial Unicode MS" panose="020B0604020202020204" pitchFamily="34" charset="-120"/>
              </a:rPr>
              <a:t>(</a:t>
            </a:r>
            <a:r>
              <a:rPr lang="zh-TW" altLang="en-US" sz="2000" dirty="0">
                <a:latin typeface="標楷體" panose="03000509000000000000" pitchFamily="65" charset="-120"/>
                <a:ea typeface="標楷體" panose="03000509000000000000" pitchFamily="65" charset="-120"/>
                <a:cs typeface="Arial Unicode MS" panose="020B0604020202020204" pitchFamily="34" charset="-120"/>
              </a:rPr>
              <a:t>捐</a:t>
            </a:r>
            <a:r>
              <a:rPr lang="en-US" altLang="zh-TW" sz="2000" dirty="0">
                <a:latin typeface="標楷體" panose="03000509000000000000" pitchFamily="65" charset="-120"/>
                <a:ea typeface="標楷體" panose="03000509000000000000" pitchFamily="65" charset="-120"/>
                <a:cs typeface="Arial Unicode MS" panose="020B0604020202020204" pitchFamily="34" charset="-120"/>
              </a:rPr>
              <a:t>)</a:t>
            </a:r>
            <a:r>
              <a:rPr lang="zh-TW" altLang="en-US" sz="2000" dirty="0">
                <a:latin typeface="標楷體" panose="03000509000000000000" pitchFamily="65" charset="-120"/>
                <a:ea typeface="標楷體" panose="03000509000000000000" pitchFamily="65" charset="-120"/>
                <a:cs typeface="Arial Unicode MS" panose="020B0604020202020204" pitchFamily="34" charset="-120"/>
              </a:rPr>
              <a:t>助及委辦計畫經費編列基準表」之規定</a:t>
            </a:r>
            <a:r>
              <a:rPr lang="zh-TW" altLang="en-US" sz="2000" dirty="0" smtClean="0">
                <a:latin typeface="標楷體" panose="03000509000000000000" pitchFamily="65" charset="-120"/>
                <a:ea typeface="標楷體" panose="03000509000000000000" pitchFamily="65" charset="-120"/>
                <a:cs typeface="Arial Unicode MS" panose="020B0604020202020204" pitchFamily="34" charset="-120"/>
              </a:rPr>
              <a:t>，膳宿</a:t>
            </a:r>
            <a:r>
              <a:rPr lang="zh-TW" altLang="en-US" sz="2000" dirty="0">
                <a:latin typeface="標楷體" panose="03000509000000000000" pitchFamily="65" charset="-120"/>
                <a:ea typeface="標楷體" panose="03000509000000000000" pitchFamily="65" charset="-120"/>
                <a:cs typeface="Arial Unicode MS" panose="020B0604020202020204" pitchFamily="34" charset="-120"/>
              </a:rPr>
              <a:t>費之編列應依「教育部及所屬機關</a:t>
            </a:r>
            <a:r>
              <a:rPr lang="en-US" altLang="zh-TW" sz="2000" dirty="0">
                <a:latin typeface="標楷體" panose="03000509000000000000" pitchFamily="65" charset="-120"/>
                <a:ea typeface="標楷體" panose="03000509000000000000" pitchFamily="65" charset="-120"/>
                <a:cs typeface="Arial Unicode MS" panose="020B0604020202020204" pitchFamily="34" charset="-120"/>
              </a:rPr>
              <a:t>(</a:t>
            </a:r>
            <a:r>
              <a:rPr lang="zh-TW" altLang="en-US" sz="2000" dirty="0">
                <a:latin typeface="標楷體" panose="03000509000000000000" pitchFamily="65" charset="-120"/>
                <a:ea typeface="標楷體" panose="03000509000000000000" pitchFamily="65" charset="-120"/>
                <a:cs typeface="Arial Unicode MS" panose="020B0604020202020204" pitchFamily="34" charset="-120"/>
              </a:rPr>
              <a:t>構</a:t>
            </a:r>
            <a:r>
              <a:rPr lang="en-US" altLang="zh-TW" sz="2000" dirty="0">
                <a:latin typeface="標楷體" panose="03000509000000000000" pitchFamily="65" charset="-120"/>
                <a:ea typeface="標楷體" panose="03000509000000000000" pitchFamily="65" charset="-120"/>
                <a:cs typeface="Arial Unicode MS" panose="020B0604020202020204" pitchFamily="34" charset="-120"/>
              </a:rPr>
              <a:t>)</a:t>
            </a:r>
            <a:r>
              <a:rPr lang="zh-TW" altLang="en-US" sz="2000" dirty="0">
                <a:latin typeface="標楷體" panose="03000509000000000000" pitchFamily="65" charset="-120"/>
                <a:ea typeface="標楷體" panose="03000509000000000000" pitchFamily="65" charset="-120"/>
                <a:cs typeface="Arial Unicode MS" panose="020B0604020202020204" pitchFamily="34" charset="-120"/>
              </a:rPr>
              <a:t>辦理各類會議</a:t>
            </a:r>
            <a:r>
              <a:rPr lang="zh-TW" altLang="en-US" sz="2000" dirty="0" smtClean="0">
                <a:latin typeface="標楷體" panose="03000509000000000000" pitchFamily="65" charset="-120"/>
                <a:ea typeface="標楷體" panose="03000509000000000000" pitchFamily="65" charset="-120"/>
                <a:cs typeface="Arial Unicode MS" panose="020B0604020202020204" pitchFamily="34" charset="-120"/>
              </a:rPr>
              <a:t>講習</a:t>
            </a:r>
            <a:r>
              <a:rPr lang="zh-TW" altLang="en-US" sz="2000" dirty="0">
                <a:latin typeface="標楷體" panose="03000509000000000000" pitchFamily="65" charset="-120"/>
                <a:ea typeface="標楷體" panose="03000509000000000000" pitchFamily="65" charset="-120"/>
                <a:cs typeface="Arial Unicode MS" panose="020B0604020202020204" pitchFamily="34" charset="-120"/>
              </a:rPr>
              <a:t>訓練與研討</a:t>
            </a:r>
            <a:r>
              <a:rPr lang="en-US" altLang="zh-TW" sz="2000" dirty="0">
                <a:latin typeface="標楷體" panose="03000509000000000000" pitchFamily="65" charset="-120"/>
                <a:ea typeface="標楷體" panose="03000509000000000000" pitchFamily="65" charset="-120"/>
                <a:cs typeface="Arial Unicode MS" panose="020B0604020202020204" pitchFamily="34" charset="-120"/>
              </a:rPr>
              <a:t>(</a:t>
            </a:r>
            <a:r>
              <a:rPr lang="zh-TW" altLang="en-US" sz="2000" dirty="0">
                <a:latin typeface="標楷體" panose="03000509000000000000" pitchFamily="65" charset="-120"/>
                <a:ea typeface="標楷體" panose="03000509000000000000" pitchFamily="65" charset="-120"/>
                <a:cs typeface="Arial Unicode MS" panose="020B0604020202020204" pitchFamily="34" charset="-120"/>
              </a:rPr>
              <a:t>習</a:t>
            </a:r>
            <a:r>
              <a:rPr lang="en-US" altLang="zh-TW" sz="2000" dirty="0">
                <a:latin typeface="標楷體" panose="03000509000000000000" pitchFamily="65" charset="-120"/>
                <a:ea typeface="標楷體" panose="03000509000000000000" pitchFamily="65" charset="-120"/>
                <a:cs typeface="Arial Unicode MS" panose="020B0604020202020204" pitchFamily="34" charset="-120"/>
              </a:rPr>
              <a:t>)</a:t>
            </a:r>
            <a:r>
              <a:rPr lang="zh-TW" altLang="en-US" sz="2000" dirty="0">
                <a:latin typeface="標楷體" panose="03000509000000000000" pitchFamily="65" charset="-120"/>
                <a:ea typeface="標楷體" panose="03000509000000000000" pitchFamily="65" charset="-120"/>
                <a:cs typeface="Arial Unicode MS" panose="020B0604020202020204" pitchFamily="34" charset="-120"/>
              </a:rPr>
              <a:t>會管理要點」之規定辦理；另依前開</a:t>
            </a:r>
            <a:r>
              <a:rPr lang="zh-TW" altLang="en-US" sz="2000" dirty="0" smtClean="0">
                <a:latin typeface="標楷體" panose="03000509000000000000" pitchFamily="65" charset="-120"/>
                <a:ea typeface="標楷體" panose="03000509000000000000" pitchFamily="65" charset="-120"/>
                <a:cs typeface="Arial Unicode MS" panose="020B0604020202020204" pitchFamily="34" charset="-120"/>
              </a:rPr>
              <a:t>要點</a:t>
            </a:r>
            <a:r>
              <a:rPr lang="zh-TW" altLang="en-US" sz="2000" dirty="0">
                <a:latin typeface="標楷體" panose="03000509000000000000" pitchFamily="65" charset="-120"/>
                <a:ea typeface="標楷體" panose="03000509000000000000" pitchFamily="65" charset="-120"/>
                <a:cs typeface="Arial Unicode MS" panose="020B0604020202020204" pitchFamily="34" charset="-120"/>
              </a:rPr>
              <a:t>，每人每日膳費新臺幣</a:t>
            </a:r>
            <a:r>
              <a:rPr lang="en-US" altLang="zh-TW" sz="2000" dirty="0">
                <a:latin typeface="標楷體" panose="03000509000000000000" pitchFamily="65" charset="-120"/>
                <a:ea typeface="標楷體" panose="03000509000000000000" pitchFamily="65" charset="-120"/>
                <a:cs typeface="Arial Unicode MS" panose="020B0604020202020204" pitchFamily="34" charset="-120"/>
              </a:rPr>
              <a:t>(</a:t>
            </a:r>
            <a:r>
              <a:rPr lang="zh-TW" altLang="en-US" sz="2000" dirty="0">
                <a:latin typeface="標楷體" panose="03000509000000000000" pitchFamily="65" charset="-120"/>
                <a:ea typeface="標楷體" panose="03000509000000000000" pitchFamily="65" charset="-120"/>
                <a:cs typeface="Arial Unicode MS" panose="020B0604020202020204" pitchFamily="34" charset="-120"/>
              </a:rPr>
              <a:t>以下同</a:t>
            </a:r>
            <a:r>
              <a:rPr lang="en-US" altLang="zh-TW" sz="2000" dirty="0">
                <a:latin typeface="標楷體" panose="03000509000000000000" pitchFamily="65" charset="-120"/>
                <a:ea typeface="標楷體" panose="03000509000000000000" pitchFamily="65" charset="-120"/>
                <a:cs typeface="Arial Unicode MS" panose="020B0604020202020204" pitchFamily="34" charset="-120"/>
              </a:rPr>
              <a:t>)250</a:t>
            </a:r>
            <a:r>
              <a:rPr lang="zh-TW" altLang="en-US" sz="2000" dirty="0">
                <a:latin typeface="標楷體" panose="03000509000000000000" pitchFamily="65" charset="-120"/>
                <a:ea typeface="標楷體" panose="03000509000000000000" pitchFamily="65" charset="-120"/>
                <a:cs typeface="Arial Unicode MS" panose="020B0604020202020204" pitchFamily="34" charset="-120"/>
              </a:rPr>
              <a:t>元，午、晚餐每餐</a:t>
            </a:r>
            <a:r>
              <a:rPr lang="zh-TW" altLang="en-US" sz="2000" dirty="0" smtClean="0">
                <a:latin typeface="標楷體" panose="03000509000000000000" pitchFamily="65" charset="-120"/>
                <a:ea typeface="標楷體" panose="03000509000000000000" pitchFamily="65" charset="-120"/>
                <a:cs typeface="Arial Unicode MS" panose="020B0604020202020204" pitchFamily="34" charset="-120"/>
              </a:rPr>
              <a:t>單價須</a:t>
            </a:r>
            <a:r>
              <a:rPr lang="zh-TW" altLang="en-US" sz="2000" dirty="0">
                <a:latin typeface="標楷體" panose="03000509000000000000" pitchFamily="65" charset="-120"/>
                <a:ea typeface="標楷體" panose="03000509000000000000" pitchFamily="65" charset="-120"/>
                <a:cs typeface="Arial Unicode MS" panose="020B0604020202020204" pitchFamily="34" charset="-120"/>
              </a:rPr>
              <a:t>於</a:t>
            </a:r>
            <a:r>
              <a:rPr lang="en-US" altLang="zh-TW" sz="2000" dirty="0">
                <a:latin typeface="標楷體" panose="03000509000000000000" pitchFamily="65" charset="-120"/>
                <a:ea typeface="標楷體" panose="03000509000000000000" pitchFamily="65" charset="-120"/>
                <a:cs typeface="Arial Unicode MS" panose="020B0604020202020204" pitchFamily="34" charset="-120"/>
              </a:rPr>
              <a:t>80</a:t>
            </a:r>
            <a:r>
              <a:rPr lang="zh-TW" altLang="en-US" sz="2000" dirty="0">
                <a:latin typeface="標楷體" panose="03000509000000000000" pitchFamily="65" charset="-120"/>
                <a:ea typeface="標楷體" panose="03000509000000000000" pitchFamily="65" charset="-120"/>
                <a:cs typeface="Arial Unicode MS" panose="020B0604020202020204" pitchFamily="34" charset="-120"/>
              </a:rPr>
              <a:t>元範圍內供應，辦理期程第一天</a:t>
            </a:r>
            <a:r>
              <a:rPr lang="en-US" altLang="zh-TW" sz="2000" dirty="0">
                <a:latin typeface="標楷體" panose="03000509000000000000" pitchFamily="65" charset="-120"/>
                <a:ea typeface="標楷體" panose="03000509000000000000" pitchFamily="65" charset="-120"/>
                <a:cs typeface="Arial Unicode MS" panose="020B0604020202020204" pitchFamily="34" charset="-120"/>
              </a:rPr>
              <a:t>(</a:t>
            </a:r>
            <a:r>
              <a:rPr lang="zh-TW" altLang="en-US" sz="2000" dirty="0">
                <a:latin typeface="標楷體" panose="03000509000000000000" pitchFamily="65" charset="-120"/>
                <a:ea typeface="標楷體" panose="03000509000000000000" pitchFamily="65" charset="-120"/>
                <a:cs typeface="Arial Unicode MS" panose="020B0604020202020204" pitchFamily="34" charset="-120"/>
              </a:rPr>
              <a:t>包括一日活動</a:t>
            </a:r>
            <a:r>
              <a:rPr lang="en-US" altLang="zh-TW" sz="2000" dirty="0">
                <a:latin typeface="標楷體" panose="03000509000000000000" pitchFamily="65" charset="-120"/>
                <a:ea typeface="標楷體" panose="03000509000000000000" pitchFamily="65" charset="-120"/>
                <a:cs typeface="Arial Unicode MS" panose="020B0604020202020204" pitchFamily="34" charset="-120"/>
              </a:rPr>
              <a:t>)</a:t>
            </a:r>
            <a:r>
              <a:rPr lang="zh-TW" altLang="en-US" sz="2000" dirty="0">
                <a:latin typeface="標楷體" panose="03000509000000000000" pitchFamily="65" charset="-120"/>
                <a:ea typeface="標楷體" panose="03000509000000000000" pitchFamily="65" charset="-120"/>
                <a:cs typeface="Arial Unicode MS" panose="020B0604020202020204" pitchFamily="34" charset="-120"/>
              </a:rPr>
              <a:t>不</a:t>
            </a:r>
            <a:r>
              <a:rPr lang="zh-TW" altLang="en-US" sz="2000" dirty="0" smtClean="0">
                <a:latin typeface="標楷體" panose="03000509000000000000" pitchFamily="65" charset="-120"/>
                <a:ea typeface="標楷體" panose="03000509000000000000" pitchFamily="65" charset="-120"/>
                <a:cs typeface="Arial Unicode MS" panose="020B0604020202020204" pitchFamily="34" charset="-120"/>
              </a:rPr>
              <a:t>提供</a:t>
            </a:r>
            <a:r>
              <a:rPr lang="zh-TW" altLang="en-US" sz="2000" dirty="0">
                <a:latin typeface="標楷體" panose="03000509000000000000" pitchFamily="65" charset="-120"/>
                <a:ea typeface="標楷體" panose="03000509000000000000" pitchFamily="65" charset="-120"/>
                <a:cs typeface="Arial Unicode MS" panose="020B0604020202020204" pitchFamily="34" charset="-120"/>
              </a:rPr>
              <a:t>早餐，其一日膳費以</a:t>
            </a:r>
            <a:r>
              <a:rPr lang="en-US" altLang="zh-TW" sz="2000" dirty="0">
                <a:latin typeface="標楷體" panose="03000509000000000000" pitchFamily="65" charset="-120"/>
                <a:ea typeface="標楷體" panose="03000509000000000000" pitchFamily="65" charset="-120"/>
                <a:cs typeface="Arial Unicode MS" panose="020B0604020202020204" pitchFamily="34" charset="-120"/>
              </a:rPr>
              <a:t>200</a:t>
            </a:r>
            <a:r>
              <a:rPr lang="zh-TW" altLang="en-US" sz="2000" dirty="0">
                <a:latin typeface="標楷體" panose="03000509000000000000" pitchFamily="65" charset="-120"/>
                <a:ea typeface="標楷體" panose="03000509000000000000" pitchFamily="65" charset="-120"/>
                <a:cs typeface="Arial Unicode MS" panose="020B0604020202020204" pitchFamily="34" charset="-120"/>
              </a:rPr>
              <a:t>元為基準編列。是以，貴校擬</a:t>
            </a:r>
            <a:r>
              <a:rPr lang="zh-TW" altLang="en-US" sz="2000" dirty="0" smtClean="0">
                <a:latin typeface="標楷體" panose="03000509000000000000" pitchFamily="65" charset="-120"/>
                <a:ea typeface="標楷體" panose="03000509000000000000" pitchFamily="65" charset="-120"/>
                <a:cs typeface="Arial Unicode MS" panose="020B0604020202020204" pitchFamily="34" charset="-120"/>
              </a:rPr>
              <a:t>於計畫</a:t>
            </a:r>
            <a:r>
              <a:rPr lang="zh-TW" altLang="en-US" sz="2000" dirty="0">
                <a:latin typeface="標楷體" panose="03000509000000000000" pitchFamily="65" charset="-120"/>
                <a:ea typeface="標楷體" panose="03000509000000000000" pitchFamily="65" charset="-120"/>
                <a:cs typeface="Arial Unicode MS" panose="020B0604020202020204" pitchFamily="34" charset="-120"/>
              </a:rPr>
              <a:t>經費表膳費項目刪除「</a:t>
            </a:r>
            <a:r>
              <a:rPr lang="zh-TW" altLang="en-US" sz="2000" dirty="0">
                <a:solidFill>
                  <a:srgbClr val="FF0000"/>
                </a:solidFill>
                <a:latin typeface="標楷體" panose="03000509000000000000" pitchFamily="65" charset="-120"/>
                <a:ea typeface="標楷體" panose="03000509000000000000" pitchFamily="65" charset="-120"/>
                <a:cs typeface="Arial Unicode MS" panose="020B0604020202020204" pitchFamily="34" charset="-120"/>
              </a:rPr>
              <a:t>一日活動或第一日活動</a:t>
            </a:r>
            <a:r>
              <a:rPr lang="zh-TW" altLang="en-US" sz="2000" b="1" u="sng" dirty="0">
                <a:solidFill>
                  <a:srgbClr val="FF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Arial Unicode MS" panose="020B0604020202020204" pitchFamily="34" charset="-120"/>
              </a:rPr>
              <a:t>不含</a:t>
            </a:r>
            <a:r>
              <a:rPr lang="zh-TW" altLang="en-US" sz="2000" b="1" u="sng" dirty="0" smtClean="0">
                <a:solidFill>
                  <a:srgbClr val="FF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Arial Unicode MS" panose="020B0604020202020204" pitchFamily="34" charset="-120"/>
              </a:rPr>
              <a:t>早餐</a:t>
            </a:r>
            <a:r>
              <a:rPr lang="zh-TW" altLang="en-US" sz="2000" dirty="0">
                <a:latin typeface="標楷體" panose="03000509000000000000" pitchFamily="65" charset="-120"/>
                <a:ea typeface="標楷體" panose="03000509000000000000" pitchFamily="65" charset="-120"/>
                <a:cs typeface="Arial Unicode MS" panose="020B0604020202020204" pitchFamily="34" charset="-120"/>
              </a:rPr>
              <a:t>」文字一節，尚難同意，倘貴校因執行計畫專案演出</a:t>
            </a:r>
            <a:r>
              <a:rPr lang="zh-TW" altLang="en-US" sz="2000" dirty="0" smtClean="0">
                <a:latin typeface="標楷體" panose="03000509000000000000" pitchFamily="65" charset="-120"/>
                <a:ea typeface="標楷體" panose="03000509000000000000" pitchFamily="65" charset="-120"/>
                <a:cs typeface="Arial Unicode MS" panose="020B0604020202020204" pitchFamily="34" charset="-120"/>
              </a:rPr>
              <a:t>需要於</a:t>
            </a:r>
            <a:r>
              <a:rPr lang="zh-TW" altLang="en-US" sz="2000" dirty="0">
                <a:latin typeface="標楷體" panose="03000509000000000000" pitchFamily="65" charset="-120"/>
                <a:ea typeface="標楷體" panose="03000509000000000000" pitchFamily="65" charset="-120"/>
                <a:cs typeface="Arial Unicode MS" panose="020B0604020202020204" pitchFamily="34" charset="-120"/>
              </a:rPr>
              <a:t>一日活動或第一日活動提供早餐，本部同意由</a:t>
            </a:r>
            <a:r>
              <a:rPr lang="zh-TW" altLang="en-US" sz="2000" b="1" u="sng" dirty="0">
                <a:solidFill>
                  <a:srgbClr val="FF0000"/>
                </a:solidFill>
                <a:latin typeface="標楷體" panose="03000509000000000000" pitchFamily="65" charset="-120"/>
                <a:ea typeface="標楷體" panose="03000509000000000000" pitchFamily="65" charset="-120"/>
                <a:cs typeface="Arial Unicode MS" panose="020B0604020202020204" pitchFamily="34" charset="-120"/>
              </a:rPr>
              <a:t>自籌經費</a:t>
            </a:r>
            <a:r>
              <a:rPr lang="zh-TW" altLang="en-US" sz="2000" dirty="0" smtClean="0">
                <a:latin typeface="標楷體" panose="03000509000000000000" pitchFamily="65" charset="-120"/>
                <a:ea typeface="標楷體" panose="03000509000000000000" pitchFamily="65" charset="-120"/>
                <a:cs typeface="Arial Unicode MS" panose="020B0604020202020204" pitchFamily="34" charset="-120"/>
              </a:rPr>
              <a:t>支應。</a:t>
            </a:r>
            <a:endParaRPr lang="zh-TW" altLang="en-US" sz="2000" dirty="0">
              <a:latin typeface="標楷體" panose="03000509000000000000" pitchFamily="65" charset="-120"/>
              <a:ea typeface="標楷體" panose="03000509000000000000" pitchFamily="65" charset="-120"/>
              <a:cs typeface="Arial Unicode MS" panose="020B0604020202020204" pitchFamily="34" charset="-120"/>
            </a:endParaRPr>
          </a:p>
          <a:p>
            <a:pPr marL="109728" indent="0">
              <a:buNone/>
            </a:pPr>
            <a:r>
              <a:rPr lang="en-US" altLang="zh-TW" sz="3200" dirty="0" smtClean="0">
                <a:latin typeface="標楷體" panose="03000509000000000000" pitchFamily="65" charset="-120"/>
                <a:ea typeface="標楷體" panose="03000509000000000000" pitchFamily="65" charset="-120"/>
                <a:cs typeface="Arial Unicode MS" panose="020B0604020202020204" pitchFamily="34" charset="-120"/>
              </a:rPr>
              <a:t>3.</a:t>
            </a:r>
            <a:r>
              <a:rPr lang="zh-TW" altLang="en-US" sz="3200" dirty="0" smtClean="0">
                <a:latin typeface="標楷體" panose="03000509000000000000" pitchFamily="65" charset="-120"/>
                <a:ea typeface="標楷體" panose="03000509000000000000" pitchFamily="65" charset="-120"/>
                <a:cs typeface="Arial Unicode MS" panose="020B0604020202020204" pitchFamily="34" charset="-120"/>
              </a:rPr>
              <a:t> </a:t>
            </a:r>
            <a:r>
              <a:rPr lang="zh-TW" altLang="en-US" sz="3200" dirty="0" smtClean="0">
                <a:solidFill>
                  <a:srgbClr val="0000FF"/>
                </a:solidFill>
                <a:latin typeface="標楷體" panose="03000509000000000000" pitchFamily="65" charset="-120"/>
                <a:ea typeface="標楷體" panose="03000509000000000000" pitchFamily="65" charset="-120"/>
                <a:cs typeface="Arial Unicode MS" panose="020B0604020202020204" pitchFamily="34" charset="-120"/>
              </a:rPr>
              <a:t>工讀費</a:t>
            </a:r>
            <a:r>
              <a:rPr lang="zh-TW" altLang="en-US" sz="3200" dirty="0" smtClean="0">
                <a:latin typeface="標楷體" panose="03000509000000000000" pitchFamily="65" charset="-120"/>
                <a:ea typeface="標楷體" panose="03000509000000000000" pitchFamily="65" charset="-120"/>
                <a:cs typeface="Arial Unicode MS" panose="020B0604020202020204" pitchFamily="34" charset="-120"/>
              </a:rPr>
              <a:t>：</a:t>
            </a:r>
            <a:r>
              <a:rPr lang="zh-TW" altLang="en-US" sz="3200" dirty="0" smtClean="0">
                <a:solidFill>
                  <a:srgbClr val="FF0000"/>
                </a:solidFill>
                <a:latin typeface="標楷體" panose="03000509000000000000" pitchFamily="65" charset="-120"/>
                <a:ea typeface="標楷體" panose="03000509000000000000" pitchFamily="65" charset="-120"/>
                <a:cs typeface="Arial Unicode MS" panose="020B0604020202020204" pitchFamily="34" charset="-120"/>
              </a:rPr>
              <a:t>高中不支應，大學以上才支應</a:t>
            </a:r>
            <a:r>
              <a:rPr lang="zh-TW" altLang="en-US" sz="3200" dirty="0" smtClean="0">
                <a:latin typeface="標楷體" panose="03000509000000000000" pitchFamily="65" charset="-120"/>
                <a:ea typeface="標楷體" panose="03000509000000000000" pitchFamily="65" charset="-120"/>
                <a:cs typeface="Arial Unicode MS" panose="020B0604020202020204" pitchFamily="34" charset="-120"/>
              </a:rPr>
              <a:t>。</a:t>
            </a:r>
            <a:endParaRPr lang="en-US" altLang="zh-TW" sz="3200" dirty="0" smtClean="0">
              <a:latin typeface="標楷體" panose="03000509000000000000" pitchFamily="65" charset="-120"/>
              <a:ea typeface="標楷體" panose="03000509000000000000" pitchFamily="65" charset="-120"/>
              <a:cs typeface="Arial Unicode MS" panose="020B0604020202020204" pitchFamily="34" charset="-120"/>
            </a:endParaRPr>
          </a:p>
          <a:p>
            <a:pPr marL="109728" indent="0">
              <a:buNone/>
            </a:pPr>
            <a:endParaRPr lang="zh-TW" altLang="en-US" sz="3200" dirty="0">
              <a:latin typeface="標楷體" panose="03000509000000000000" pitchFamily="65" charset="-120"/>
              <a:ea typeface="標楷體" panose="03000509000000000000" pitchFamily="65" charset="-120"/>
              <a:cs typeface="Arial Unicode MS" panose="020B0604020202020204" pitchFamily="34" charset="-120"/>
            </a:endParaRPr>
          </a:p>
        </p:txBody>
      </p:sp>
      <p:sp>
        <p:nvSpPr>
          <p:cNvPr id="5" name="矩形 4"/>
          <p:cNvSpPr/>
          <p:nvPr/>
        </p:nvSpPr>
        <p:spPr>
          <a:xfrm>
            <a:off x="511492" y="1207008"/>
            <a:ext cx="553998" cy="2554545"/>
          </a:xfrm>
          <a:prstGeom prst="rect">
            <a:avLst/>
          </a:prstGeom>
        </p:spPr>
        <p:style>
          <a:lnRef idx="1">
            <a:schemeClr val="accent6"/>
          </a:lnRef>
          <a:fillRef idx="2">
            <a:schemeClr val="accent6"/>
          </a:fillRef>
          <a:effectRef idx="1">
            <a:schemeClr val="accent6"/>
          </a:effectRef>
          <a:fontRef idx="minor">
            <a:schemeClr val="dk1"/>
          </a:fontRef>
        </p:style>
        <p:txBody>
          <a:bodyPr vert="eaVert" wrap="none">
            <a:spAutoFit/>
          </a:bodyPr>
          <a:lstStyle/>
          <a:p>
            <a:r>
              <a:rPr lang="zh-TW" altLang="en-US" sz="2400" dirty="0">
                <a:latin typeface="標楷體" panose="03000509000000000000" pitchFamily="65" charset="-120"/>
                <a:ea typeface="標楷體" panose="03000509000000000000" pitchFamily="65" charset="-120"/>
                <a:cs typeface="Arial Unicode MS" panose="020B0604020202020204" pitchFamily="34" charset="-120"/>
              </a:rPr>
              <a:t>經費執行注意事項</a:t>
            </a:r>
          </a:p>
        </p:txBody>
      </p:sp>
      <p:pic>
        <p:nvPicPr>
          <p:cNvPr id="6" name="圖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554" y="72472"/>
            <a:ext cx="2686543" cy="704768"/>
          </a:xfrm>
          <a:prstGeom prst="rect">
            <a:avLst/>
          </a:prstGeom>
        </p:spPr>
      </p:pic>
    </p:spTree>
    <p:extLst>
      <p:ext uri="{BB962C8B-B14F-4D97-AF65-F5344CB8AC3E}">
        <p14:creationId xmlns:p14="http://schemas.microsoft.com/office/powerpoint/2010/main" val="422065075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00878" y="896669"/>
            <a:ext cx="10515600" cy="803717"/>
          </a:xfrm>
        </p:spPr>
        <p:txBody>
          <a:bodyPr>
            <a:normAutofit/>
          </a:bodyPr>
          <a:lstStyle/>
          <a:p>
            <a:r>
              <a:rPr lang="zh-TW" altLang="en-US" sz="3200" b="1" dirty="0">
                <a:solidFill>
                  <a:schemeClr val="tx1">
                    <a:lumMod val="95000"/>
                    <a:lumOff val="5000"/>
                  </a:schemeClr>
                </a:solidFill>
                <a:latin typeface="標楷體" panose="03000509000000000000" pitchFamily="65" charset="-120"/>
                <a:ea typeface="標楷體" panose="03000509000000000000" pitchFamily="65" charset="-120"/>
                <a:cs typeface="Arial Unicode MS" panose="020B0604020202020204" pitchFamily="34" charset="-120"/>
              </a:rPr>
              <a:t>專案</a:t>
            </a:r>
            <a:r>
              <a:rPr lang="zh-TW" altLang="en-US" sz="3200" b="1" dirty="0" smtClean="0">
                <a:solidFill>
                  <a:schemeClr val="tx1">
                    <a:lumMod val="95000"/>
                    <a:lumOff val="5000"/>
                  </a:schemeClr>
                </a:solidFill>
                <a:latin typeface="標楷體" panose="03000509000000000000" pitchFamily="65" charset="-120"/>
                <a:ea typeface="標楷體" panose="03000509000000000000" pitchFamily="65" charset="-120"/>
                <a:cs typeface="Arial Unicode MS" panose="020B0604020202020204" pitchFamily="34" charset="-120"/>
              </a:rPr>
              <a:t>經費</a:t>
            </a:r>
            <a:r>
              <a:rPr lang="zh-TW" altLang="en-US" sz="3200" b="1" dirty="0">
                <a:solidFill>
                  <a:schemeClr val="tx1">
                    <a:lumMod val="95000"/>
                    <a:lumOff val="5000"/>
                  </a:schemeClr>
                </a:solidFill>
                <a:latin typeface="標楷體" panose="03000509000000000000" pitchFamily="65" charset="-120"/>
                <a:ea typeface="標楷體" panose="03000509000000000000" pitchFamily="65" charset="-120"/>
                <a:cs typeface="Arial Unicode MS" panose="020B0604020202020204" pitchFamily="34" charset="-120"/>
              </a:rPr>
              <a:t>執行注意事項</a:t>
            </a:r>
          </a:p>
        </p:txBody>
      </p:sp>
      <p:sp>
        <p:nvSpPr>
          <p:cNvPr id="3" name="內容版面配置區 2"/>
          <p:cNvSpPr>
            <a:spLocks noGrp="1"/>
          </p:cNvSpPr>
          <p:nvPr>
            <p:ph idx="1"/>
          </p:nvPr>
        </p:nvSpPr>
        <p:spPr>
          <a:xfrm>
            <a:off x="838200" y="1856232"/>
            <a:ext cx="10939272" cy="4320731"/>
          </a:xfrm>
        </p:spPr>
        <p:txBody>
          <a:bodyPr>
            <a:normAutofit/>
          </a:bodyPr>
          <a:lstStyle/>
          <a:p>
            <a:r>
              <a:rPr lang="zh-TW" altLang="en-US" sz="2600" b="1" dirty="0">
                <a:solidFill>
                  <a:schemeClr val="tx1">
                    <a:lumMod val="95000"/>
                    <a:lumOff val="5000"/>
                  </a:schemeClr>
                </a:solidFill>
                <a:latin typeface="標楷體" panose="03000509000000000000" pitchFamily="65" charset="-120"/>
                <a:ea typeface="標楷體" panose="03000509000000000000" pitchFamily="65" charset="-120"/>
              </a:rPr>
              <a:t>國立臺灣戲曲學院 </a:t>
            </a:r>
            <a:r>
              <a:rPr lang="en-US" altLang="zh-TW" sz="2600" b="1" dirty="0">
                <a:solidFill>
                  <a:schemeClr val="tx1">
                    <a:lumMod val="95000"/>
                    <a:lumOff val="5000"/>
                  </a:schemeClr>
                </a:solidFill>
                <a:latin typeface="標楷體" panose="03000509000000000000" pitchFamily="65" charset="-120"/>
                <a:ea typeface="標楷體" panose="03000509000000000000" pitchFamily="65" charset="-120"/>
              </a:rPr>
              <a:t>110 </a:t>
            </a:r>
            <a:r>
              <a:rPr lang="zh-TW" altLang="en-US" sz="2600" b="1" dirty="0">
                <a:solidFill>
                  <a:schemeClr val="tx1">
                    <a:lumMod val="95000"/>
                    <a:lumOff val="5000"/>
                  </a:schemeClr>
                </a:solidFill>
                <a:latin typeface="標楷體" panose="03000509000000000000" pitchFamily="65" charset="-120"/>
                <a:ea typeface="標楷體" panose="03000509000000000000" pitchFamily="65" charset="-120"/>
              </a:rPr>
              <a:t>年教務處專案計畫討論會議</a:t>
            </a:r>
            <a:r>
              <a:rPr lang="zh-TW" altLang="en-US" sz="2600" b="1" dirty="0" smtClean="0">
                <a:solidFill>
                  <a:schemeClr val="tx1">
                    <a:lumMod val="95000"/>
                    <a:lumOff val="5000"/>
                  </a:schemeClr>
                </a:solidFill>
                <a:latin typeface="標楷體" panose="03000509000000000000" pitchFamily="65" charset="-120"/>
                <a:ea typeface="標楷體" panose="03000509000000000000" pitchFamily="65" charset="-120"/>
              </a:rPr>
              <a:t>紀錄</a:t>
            </a:r>
            <a:r>
              <a:rPr lang="en-US" altLang="zh-TW" sz="2600" b="1" dirty="0">
                <a:solidFill>
                  <a:schemeClr val="tx1">
                    <a:lumMod val="95000"/>
                    <a:lumOff val="5000"/>
                  </a:schemeClr>
                </a:solidFill>
                <a:latin typeface="標楷體" panose="03000509000000000000" pitchFamily="65" charset="-120"/>
                <a:ea typeface="標楷體" panose="03000509000000000000" pitchFamily="65" charset="-120"/>
              </a:rPr>
              <a:t>(</a:t>
            </a:r>
            <a:r>
              <a:rPr lang="en-US" altLang="zh-TW" sz="2600" b="1" dirty="0" smtClean="0">
                <a:solidFill>
                  <a:schemeClr val="tx1">
                    <a:lumMod val="95000"/>
                    <a:lumOff val="5000"/>
                  </a:schemeClr>
                </a:solidFill>
                <a:latin typeface="標楷體" panose="03000509000000000000" pitchFamily="65" charset="-120"/>
                <a:ea typeface="標楷體" panose="03000509000000000000" pitchFamily="65" charset="-120"/>
              </a:rPr>
              <a:t>110</a:t>
            </a:r>
            <a:r>
              <a:rPr lang="zh-TW" altLang="en-US" sz="2600" b="1" dirty="0" smtClean="0">
                <a:solidFill>
                  <a:schemeClr val="tx1">
                    <a:lumMod val="95000"/>
                    <a:lumOff val="5000"/>
                  </a:schemeClr>
                </a:solidFill>
                <a:latin typeface="標楷體" panose="03000509000000000000" pitchFamily="65" charset="-120"/>
                <a:ea typeface="標楷體" panose="03000509000000000000" pitchFamily="65" charset="-120"/>
              </a:rPr>
              <a:t>年</a:t>
            </a:r>
            <a:r>
              <a:rPr lang="en-US" altLang="zh-TW" sz="2600" b="1" dirty="0" smtClean="0">
                <a:solidFill>
                  <a:schemeClr val="tx1">
                    <a:lumMod val="95000"/>
                    <a:lumOff val="5000"/>
                  </a:schemeClr>
                </a:solidFill>
                <a:latin typeface="標楷體" panose="03000509000000000000" pitchFamily="65" charset="-120"/>
                <a:ea typeface="標楷體" panose="03000509000000000000" pitchFamily="65" charset="-120"/>
              </a:rPr>
              <a:t>2</a:t>
            </a:r>
            <a:r>
              <a:rPr lang="zh-TW" altLang="en-US" sz="2600" b="1" dirty="0" smtClean="0">
                <a:solidFill>
                  <a:schemeClr val="tx1">
                    <a:lumMod val="95000"/>
                    <a:lumOff val="5000"/>
                  </a:schemeClr>
                </a:solidFill>
                <a:latin typeface="標楷體" panose="03000509000000000000" pitchFamily="65" charset="-120"/>
                <a:ea typeface="標楷體" panose="03000509000000000000" pitchFamily="65" charset="-120"/>
              </a:rPr>
              <a:t>月</a:t>
            </a:r>
            <a:r>
              <a:rPr lang="en-US" altLang="zh-TW" sz="2600" b="1" dirty="0" smtClean="0">
                <a:solidFill>
                  <a:schemeClr val="tx1">
                    <a:lumMod val="95000"/>
                    <a:lumOff val="5000"/>
                  </a:schemeClr>
                </a:solidFill>
                <a:latin typeface="標楷體" panose="03000509000000000000" pitchFamily="65" charset="-120"/>
                <a:ea typeface="標楷體" panose="03000509000000000000" pitchFamily="65" charset="-120"/>
              </a:rPr>
              <a:t>24</a:t>
            </a:r>
            <a:r>
              <a:rPr lang="zh-TW" altLang="en-US" sz="2600" b="1" dirty="0">
                <a:solidFill>
                  <a:schemeClr val="tx1">
                    <a:lumMod val="95000"/>
                    <a:lumOff val="5000"/>
                  </a:schemeClr>
                </a:solidFill>
                <a:latin typeface="標楷體" panose="03000509000000000000" pitchFamily="65" charset="-120"/>
                <a:ea typeface="標楷體" panose="03000509000000000000" pitchFamily="65" charset="-120"/>
              </a:rPr>
              <a:t>日</a:t>
            </a:r>
            <a:r>
              <a:rPr lang="en-US" altLang="zh-TW" sz="2600" b="1" dirty="0">
                <a:solidFill>
                  <a:schemeClr val="tx1">
                    <a:lumMod val="95000"/>
                    <a:lumOff val="5000"/>
                  </a:schemeClr>
                </a:solidFill>
                <a:latin typeface="標楷體" panose="03000509000000000000" pitchFamily="65" charset="-120"/>
                <a:ea typeface="標楷體" panose="03000509000000000000" pitchFamily="65" charset="-120"/>
              </a:rPr>
              <a:t>(</a:t>
            </a:r>
            <a:r>
              <a:rPr lang="zh-TW" altLang="en-US" sz="2600" b="1" dirty="0">
                <a:solidFill>
                  <a:schemeClr val="tx1">
                    <a:lumMod val="95000"/>
                    <a:lumOff val="5000"/>
                  </a:schemeClr>
                </a:solidFill>
                <a:latin typeface="標楷體" panose="03000509000000000000" pitchFamily="65" charset="-120"/>
                <a:ea typeface="標楷體" panose="03000509000000000000" pitchFamily="65" charset="-120"/>
              </a:rPr>
              <a:t>星期三</a:t>
            </a:r>
            <a:r>
              <a:rPr lang="en-US" altLang="zh-TW" sz="2600" b="1" dirty="0">
                <a:solidFill>
                  <a:schemeClr val="tx1">
                    <a:lumMod val="95000"/>
                    <a:lumOff val="5000"/>
                  </a:schemeClr>
                </a:solidFill>
                <a:latin typeface="標楷體" panose="03000509000000000000" pitchFamily="65" charset="-120"/>
                <a:ea typeface="標楷體" panose="03000509000000000000" pitchFamily="65" charset="-120"/>
              </a:rPr>
              <a:t>)</a:t>
            </a:r>
            <a:r>
              <a:rPr lang="zh-TW" altLang="en-US" sz="2600" b="1" dirty="0">
                <a:solidFill>
                  <a:schemeClr val="tx1">
                    <a:lumMod val="95000"/>
                    <a:lumOff val="5000"/>
                  </a:schemeClr>
                </a:solidFill>
                <a:latin typeface="標楷體" panose="03000509000000000000" pitchFamily="65" charset="-120"/>
                <a:ea typeface="標楷體" panose="03000509000000000000" pitchFamily="65" charset="-120"/>
              </a:rPr>
              <a:t>下午</a:t>
            </a:r>
            <a:r>
              <a:rPr lang="en-US" altLang="zh-TW" sz="2600" b="1" dirty="0">
                <a:solidFill>
                  <a:schemeClr val="tx1">
                    <a:lumMod val="95000"/>
                    <a:lumOff val="5000"/>
                  </a:schemeClr>
                </a:solidFill>
                <a:latin typeface="標楷體" panose="03000509000000000000" pitchFamily="65" charset="-120"/>
                <a:ea typeface="標楷體" panose="03000509000000000000" pitchFamily="65" charset="-120"/>
              </a:rPr>
              <a:t>3</a:t>
            </a:r>
            <a:r>
              <a:rPr lang="zh-TW" altLang="en-US" sz="2600" b="1" dirty="0" smtClean="0">
                <a:solidFill>
                  <a:schemeClr val="tx1">
                    <a:lumMod val="95000"/>
                    <a:lumOff val="5000"/>
                  </a:schemeClr>
                </a:solidFill>
                <a:latin typeface="標楷體" panose="03000509000000000000" pitchFamily="65" charset="-120"/>
                <a:ea typeface="標楷體" panose="03000509000000000000" pitchFamily="65" charset="-120"/>
              </a:rPr>
              <a:t>時</a:t>
            </a:r>
            <a:r>
              <a:rPr lang="en-US" altLang="zh-TW" sz="2600" b="1" dirty="0" smtClean="0">
                <a:solidFill>
                  <a:schemeClr val="tx1">
                    <a:lumMod val="95000"/>
                    <a:lumOff val="5000"/>
                  </a:schemeClr>
                </a:solidFill>
                <a:latin typeface="標楷體" panose="03000509000000000000" pitchFamily="65" charset="-120"/>
                <a:ea typeface="標楷體" panose="03000509000000000000" pitchFamily="65" charset="-120"/>
              </a:rPr>
              <a:t>)</a:t>
            </a:r>
          </a:p>
          <a:p>
            <a:r>
              <a:rPr lang="zh-TW" altLang="en-US" sz="2600" b="1" dirty="0">
                <a:solidFill>
                  <a:schemeClr val="tx1">
                    <a:lumMod val="95000"/>
                    <a:lumOff val="5000"/>
                  </a:schemeClr>
                </a:solidFill>
                <a:latin typeface="標楷體" panose="03000509000000000000" pitchFamily="65" charset="-120"/>
                <a:ea typeface="標楷體" panose="03000509000000000000" pitchFamily="65" charset="-120"/>
              </a:rPr>
              <a:t>本校執行</a:t>
            </a:r>
            <a:r>
              <a:rPr lang="zh-TW" altLang="en-US" sz="2600" b="1" dirty="0">
                <a:solidFill>
                  <a:srgbClr val="0000FF"/>
                </a:solidFill>
                <a:latin typeface="標楷體" panose="03000509000000000000" pitchFamily="65" charset="-120"/>
                <a:ea typeface="標楷體" panose="03000509000000000000" pitchFamily="65" charset="-120"/>
              </a:rPr>
              <a:t>藝術新</a:t>
            </a:r>
            <a:r>
              <a:rPr lang="en-US" altLang="zh-TW" sz="2600" b="1" dirty="0">
                <a:solidFill>
                  <a:srgbClr val="0000FF"/>
                </a:solidFill>
                <a:latin typeface="標楷體" panose="03000509000000000000" pitchFamily="65" charset="-120"/>
                <a:ea typeface="標楷體" panose="03000509000000000000" pitchFamily="65" charset="-120"/>
              </a:rPr>
              <a:t>4</a:t>
            </a:r>
            <a:r>
              <a:rPr lang="zh-TW" altLang="en-US" sz="2600" b="1" dirty="0" smtClean="0">
                <a:solidFill>
                  <a:srgbClr val="0000FF"/>
                </a:solidFill>
                <a:latin typeface="標楷體" panose="03000509000000000000" pitchFamily="65" charset="-120"/>
                <a:ea typeface="標楷體" panose="03000509000000000000" pitchFamily="65" charset="-120"/>
              </a:rPr>
              <a:t>力、高等教育深耕、美感戲遊記</a:t>
            </a:r>
            <a:r>
              <a:rPr lang="zh-TW" altLang="en-US" sz="2600" b="1" dirty="0" smtClean="0">
                <a:solidFill>
                  <a:schemeClr val="tx1">
                    <a:lumMod val="95000"/>
                    <a:lumOff val="5000"/>
                  </a:schemeClr>
                </a:solidFill>
                <a:latin typeface="標楷體" panose="03000509000000000000" pitchFamily="65" charset="-120"/>
                <a:ea typeface="標楷體" panose="03000509000000000000" pitchFamily="65" charset="-120"/>
              </a:rPr>
              <a:t>等，</a:t>
            </a:r>
            <a:r>
              <a:rPr lang="zh-TW" altLang="en-US" sz="2600" b="1" dirty="0" smtClean="0">
                <a:solidFill>
                  <a:srgbClr val="FF0000"/>
                </a:solidFill>
                <a:latin typeface="標楷體" panose="03000509000000000000" pitchFamily="65" charset="-120"/>
                <a:ea typeface="標楷體" panose="03000509000000000000" pitchFamily="65" charset="-120"/>
              </a:rPr>
              <a:t>鐘點費</a:t>
            </a:r>
            <a:r>
              <a:rPr lang="zh-TW" altLang="en-US" sz="2600" b="1" dirty="0" smtClean="0">
                <a:solidFill>
                  <a:schemeClr val="tx1">
                    <a:lumMod val="95000"/>
                    <a:lumOff val="5000"/>
                  </a:schemeClr>
                </a:solidFill>
                <a:latin typeface="標楷體" panose="03000509000000000000" pitchFamily="65" charset="-120"/>
                <a:ea typeface="標楷體" panose="03000509000000000000" pitchFamily="65" charset="-120"/>
              </a:rPr>
              <a:t>應有所統一，決議略以：</a:t>
            </a:r>
            <a:endParaRPr lang="en-US" altLang="zh-TW" sz="2600" b="1" dirty="0" smtClean="0">
              <a:solidFill>
                <a:schemeClr val="tx1">
                  <a:lumMod val="95000"/>
                  <a:lumOff val="5000"/>
                </a:schemeClr>
              </a:solidFill>
              <a:latin typeface="標楷體" panose="03000509000000000000" pitchFamily="65" charset="-120"/>
              <a:ea typeface="標楷體" panose="03000509000000000000" pitchFamily="65" charset="-120"/>
            </a:endParaRPr>
          </a:p>
          <a:p>
            <a:pPr marL="914400" lvl="1" indent="-457200">
              <a:buFont typeface="+mj-lt"/>
              <a:buAutoNum type="arabicPeriod"/>
            </a:pPr>
            <a:r>
              <a:rPr lang="zh-TW" altLang="en-US" sz="2000" b="1" dirty="0">
                <a:solidFill>
                  <a:schemeClr val="tx1">
                    <a:lumMod val="95000"/>
                    <a:lumOff val="5000"/>
                  </a:schemeClr>
                </a:solidFill>
                <a:latin typeface="標楷體" panose="03000509000000000000" pitchFamily="65" charset="-120"/>
                <a:ea typeface="標楷體" panose="03000509000000000000" pitchFamily="65" charset="-120"/>
              </a:rPr>
              <a:t>長期藝文推廣活動及課程</a:t>
            </a:r>
            <a:r>
              <a:rPr lang="en-US" altLang="zh-TW" sz="2000" b="1" dirty="0">
                <a:solidFill>
                  <a:schemeClr val="tx1">
                    <a:lumMod val="95000"/>
                    <a:lumOff val="5000"/>
                  </a:schemeClr>
                </a:solidFill>
                <a:latin typeface="標楷體" panose="03000509000000000000" pitchFamily="65" charset="-120"/>
                <a:ea typeface="標楷體" panose="03000509000000000000" pitchFamily="65" charset="-120"/>
              </a:rPr>
              <a:t>(</a:t>
            </a:r>
            <a:r>
              <a:rPr lang="zh-TW" altLang="en-US" sz="2000" b="1" dirty="0">
                <a:solidFill>
                  <a:schemeClr val="tx1">
                    <a:lumMod val="95000"/>
                    <a:lumOff val="5000"/>
                  </a:schemeClr>
                </a:solidFill>
                <a:latin typeface="標楷體" panose="03000509000000000000" pitchFamily="65" charset="-120"/>
                <a:ea typeface="標楷體" panose="03000509000000000000" pitchFamily="65" charset="-120"/>
              </a:rPr>
              <a:t>含社團課</a:t>
            </a:r>
            <a:r>
              <a:rPr lang="en-US" altLang="zh-TW" sz="2000" b="1" dirty="0">
                <a:solidFill>
                  <a:schemeClr val="tx1">
                    <a:lumMod val="95000"/>
                    <a:lumOff val="5000"/>
                  </a:schemeClr>
                </a:solidFill>
                <a:latin typeface="標楷體" panose="03000509000000000000" pitchFamily="65" charset="-120"/>
                <a:ea typeface="標楷體" panose="03000509000000000000" pitchFamily="65" charset="-120"/>
              </a:rPr>
              <a:t>)</a:t>
            </a:r>
            <a:r>
              <a:rPr lang="zh-TW" altLang="en-US" sz="2000" b="1" dirty="0">
                <a:solidFill>
                  <a:schemeClr val="tx1">
                    <a:lumMod val="95000"/>
                    <a:lumOff val="5000"/>
                  </a:schemeClr>
                </a:solidFill>
                <a:latin typeface="標楷體" panose="03000509000000000000" pitchFamily="65" charset="-120"/>
                <a:ea typeface="標楷體" panose="03000509000000000000" pitchFamily="65" charset="-120"/>
              </a:rPr>
              <a:t>鐘點費以</a:t>
            </a:r>
            <a:r>
              <a:rPr lang="en-US" altLang="zh-TW" sz="2000" b="1" u="sng" dirty="0">
                <a:solidFill>
                  <a:srgbClr val="FF0000"/>
                </a:solidFill>
                <a:latin typeface="標楷體" panose="03000509000000000000" pitchFamily="65" charset="-120"/>
                <a:ea typeface="標楷體" panose="03000509000000000000" pitchFamily="65" charset="-120"/>
              </a:rPr>
              <a:t>800</a:t>
            </a:r>
            <a:r>
              <a:rPr lang="zh-TW" altLang="en-US" sz="2000" b="1" u="sng" dirty="0">
                <a:solidFill>
                  <a:srgbClr val="FF0000"/>
                </a:solidFill>
                <a:latin typeface="標楷體" panose="03000509000000000000" pitchFamily="65" charset="-120"/>
                <a:ea typeface="標楷體" panose="03000509000000000000" pitchFamily="65" charset="-120"/>
              </a:rPr>
              <a:t>元</a:t>
            </a:r>
            <a:r>
              <a:rPr lang="zh-TW" altLang="en-US" sz="2000" b="1" dirty="0">
                <a:solidFill>
                  <a:schemeClr val="tx1">
                    <a:lumMod val="95000"/>
                    <a:lumOff val="5000"/>
                  </a:schemeClr>
                </a:solidFill>
                <a:latin typeface="標楷體" panose="03000509000000000000" pitchFamily="65" charset="-120"/>
                <a:ea typeface="標楷體" panose="03000509000000000000" pitchFamily="65" charset="-120"/>
              </a:rPr>
              <a:t>為</a:t>
            </a:r>
            <a:r>
              <a:rPr lang="zh-TW" altLang="en-US" sz="2000" b="1" dirty="0" smtClean="0">
                <a:solidFill>
                  <a:schemeClr val="tx1">
                    <a:lumMod val="95000"/>
                    <a:lumOff val="5000"/>
                  </a:schemeClr>
                </a:solidFill>
                <a:latin typeface="標楷體" panose="03000509000000000000" pitchFamily="65" charset="-120"/>
                <a:ea typeface="標楷體" panose="03000509000000000000" pitchFamily="65" charset="-120"/>
              </a:rPr>
              <a:t>上限標準</a:t>
            </a:r>
            <a:r>
              <a:rPr lang="zh-TW" altLang="en-US" sz="2000" b="1" dirty="0">
                <a:solidFill>
                  <a:schemeClr val="tx1">
                    <a:lumMod val="95000"/>
                    <a:lumOff val="5000"/>
                  </a:schemeClr>
                </a:solidFill>
                <a:latin typeface="標楷體" panose="03000509000000000000" pitchFamily="65" charset="-120"/>
                <a:ea typeface="標楷體" panose="03000509000000000000" pitchFamily="65" charset="-120"/>
              </a:rPr>
              <a:t>。 </a:t>
            </a:r>
            <a:endParaRPr lang="en-US" altLang="zh-TW" sz="2000" b="1" dirty="0" smtClean="0">
              <a:solidFill>
                <a:schemeClr val="tx1">
                  <a:lumMod val="95000"/>
                  <a:lumOff val="5000"/>
                </a:schemeClr>
              </a:solidFill>
              <a:latin typeface="標楷體" panose="03000509000000000000" pitchFamily="65" charset="-120"/>
              <a:ea typeface="標楷體" panose="03000509000000000000" pitchFamily="65" charset="-120"/>
            </a:endParaRPr>
          </a:p>
          <a:p>
            <a:pPr marL="914400" lvl="1" indent="-457200">
              <a:buFont typeface="+mj-lt"/>
              <a:buAutoNum type="arabicPeriod"/>
            </a:pPr>
            <a:r>
              <a:rPr lang="zh-TW" altLang="en-US" sz="2000" b="1" dirty="0" smtClean="0">
                <a:solidFill>
                  <a:schemeClr val="tx1">
                    <a:lumMod val="95000"/>
                    <a:lumOff val="5000"/>
                  </a:schemeClr>
                </a:solidFill>
                <a:latin typeface="標楷體" panose="03000509000000000000" pitchFamily="65" charset="-120"/>
                <a:ea typeface="標楷體" panose="03000509000000000000" pitchFamily="65" charset="-120"/>
              </a:rPr>
              <a:t>單</a:t>
            </a:r>
            <a:r>
              <a:rPr lang="zh-TW" altLang="en-US" sz="2000" b="1" dirty="0">
                <a:solidFill>
                  <a:schemeClr val="tx1">
                    <a:lumMod val="95000"/>
                    <a:lumOff val="5000"/>
                  </a:schemeClr>
                </a:solidFill>
                <a:latin typeface="標楷體" panose="03000509000000000000" pitchFamily="65" charset="-120"/>
                <a:ea typeface="標楷體" panose="03000509000000000000" pitchFamily="65" charset="-120"/>
              </a:rPr>
              <a:t>次藝文推廣活動及課程</a:t>
            </a:r>
            <a:r>
              <a:rPr lang="en-US" altLang="zh-TW" sz="2000" b="1" dirty="0">
                <a:solidFill>
                  <a:schemeClr val="tx1">
                    <a:lumMod val="95000"/>
                    <a:lumOff val="5000"/>
                  </a:schemeClr>
                </a:solidFill>
                <a:latin typeface="標楷體" panose="03000509000000000000" pitchFamily="65" charset="-120"/>
                <a:ea typeface="標楷體" panose="03000509000000000000" pitchFamily="65" charset="-120"/>
              </a:rPr>
              <a:t>(</a:t>
            </a:r>
            <a:r>
              <a:rPr lang="zh-TW" altLang="en-US" sz="2000" b="1" dirty="0">
                <a:solidFill>
                  <a:schemeClr val="tx1">
                    <a:lumMod val="95000"/>
                    <a:lumOff val="5000"/>
                  </a:schemeClr>
                </a:solidFill>
                <a:latin typeface="標楷體" panose="03000509000000000000" pitchFamily="65" charset="-120"/>
                <a:ea typeface="標楷體" panose="03000509000000000000" pitchFamily="65" charset="-120"/>
              </a:rPr>
              <a:t>無論內聘或外聘講師</a:t>
            </a:r>
            <a:r>
              <a:rPr lang="en-US" altLang="zh-TW" sz="2000" b="1" dirty="0">
                <a:solidFill>
                  <a:schemeClr val="tx1">
                    <a:lumMod val="95000"/>
                    <a:lumOff val="5000"/>
                  </a:schemeClr>
                </a:solidFill>
                <a:latin typeface="標楷體" panose="03000509000000000000" pitchFamily="65" charset="-120"/>
                <a:ea typeface="標楷體" panose="03000509000000000000" pitchFamily="65" charset="-120"/>
              </a:rPr>
              <a:t>)</a:t>
            </a:r>
            <a:r>
              <a:rPr lang="zh-TW" altLang="en-US" sz="2000" b="1" dirty="0">
                <a:solidFill>
                  <a:schemeClr val="tx1">
                    <a:lumMod val="95000"/>
                    <a:lumOff val="5000"/>
                  </a:schemeClr>
                </a:solidFill>
                <a:latin typeface="標楷體" panose="03000509000000000000" pitchFamily="65" charset="-120"/>
                <a:ea typeface="標楷體" panose="03000509000000000000" pitchFamily="65" charset="-120"/>
              </a:rPr>
              <a:t>鐘點費</a:t>
            </a:r>
            <a:r>
              <a:rPr lang="zh-TW" altLang="en-US" sz="2000" b="1" dirty="0" smtClean="0">
                <a:solidFill>
                  <a:schemeClr val="tx1">
                    <a:lumMod val="95000"/>
                    <a:lumOff val="5000"/>
                  </a:schemeClr>
                </a:solidFill>
                <a:latin typeface="標楷體" panose="03000509000000000000" pitchFamily="65" charset="-120"/>
                <a:ea typeface="標楷體" panose="03000509000000000000" pitchFamily="65" charset="-120"/>
              </a:rPr>
              <a:t>以</a:t>
            </a:r>
            <a:r>
              <a:rPr lang="en-US" altLang="zh-TW" sz="2000" b="1" u="sng" dirty="0" smtClean="0">
                <a:solidFill>
                  <a:srgbClr val="FF0000"/>
                </a:solidFill>
                <a:latin typeface="標楷體" panose="03000509000000000000" pitchFamily="65" charset="-120"/>
                <a:ea typeface="標楷體" panose="03000509000000000000" pitchFamily="65" charset="-120"/>
              </a:rPr>
              <a:t>1,000</a:t>
            </a:r>
            <a:r>
              <a:rPr lang="zh-TW" altLang="en-US" sz="2000" b="1" u="sng" dirty="0">
                <a:solidFill>
                  <a:srgbClr val="FF0000"/>
                </a:solidFill>
                <a:latin typeface="標楷體" panose="03000509000000000000" pitchFamily="65" charset="-120"/>
                <a:ea typeface="標楷體" panose="03000509000000000000" pitchFamily="65" charset="-120"/>
              </a:rPr>
              <a:t>元</a:t>
            </a:r>
            <a:r>
              <a:rPr lang="zh-TW" altLang="en-US" sz="2000" b="1" dirty="0">
                <a:solidFill>
                  <a:schemeClr val="tx1">
                    <a:lumMod val="95000"/>
                    <a:lumOff val="5000"/>
                  </a:schemeClr>
                </a:solidFill>
                <a:latin typeface="標楷體" panose="03000509000000000000" pitchFamily="65" charset="-120"/>
                <a:ea typeface="標楷體" panose="03000509000000000000" pitchFamily="65" charset="-120"/>
              </a:rPr>
              <a:t>為上限，雙北市以外縣市得予以交通補助。若有</a:t>
            </a:r>
            <a:r>
              <a:rPr lang="zh-TW" altLang="en-US" sz="2000" b="1" dirty="0" smtClean="0">
                <a:solidFill>
                  <a:schemeClr val="tx1">
                    <a:lumMod val="95000"/>
                    <a:lumOff val="5000"/>
                  </a:schemeClr>
                </a:solidFill>
                <a:latin typeface="標楷體" panose="03000509000000000000" pitchFamily="65" charset="-120"/>
                <a:ea typeface="標楷體" panose="03000509000000000000" pitchFamily="65" charset="-120"/>
              </a:rPr>
              <a:t>邀請</a:t>
            </a:r>
            <a:r>
              <a:rPr lang="zh-TW" altLang="en-US" sz="2000" b="1" dirty="0">
                <a:solidFill>
                  <a:schemeClr val="tx1">
                    <a:lumMod val="95000"/>
                    <a:lumOff val="5000"/>
                  </a:schemeClr>
                </a:solidFill>
                <a:latin typeface="標楷體" panose="03000509000000000000" pitchFamily="65" charset="-120"/>
                <a:ea typeface="標楷體" panose="03000509000000000000" pitchFamily="65" charset="-120"/>
              </a:rPr>
              <a:t>業界名師進行推廣課程活動，另案簽准者不再此限。 </a:t>
            </a:r>
            <a:endParaRPr lang="en-US" altLang="zh-TW" sz="2000" b="1" dirty="0" smtClean="0">
              <a:solidFill>
                <a:schemeClr val="tx1">
                  <a:lumMod val="95000"/>
                  <a:lumOff val="5000"/>
                </a:schemeClr>
              </a:solidFill>
              <a:latin typeface="標楷體" panose="03000509000000000000" pitchFamily="65" charset="-120"/>
              <a:ea typeface="標楷體" panose="03000509000000000000" pitchFamily="65" charset="-120"/>
            </a:endParaRPr>
          </a:p>
          <a:p>
            <a:pPr marL="914400" lvl="1" indent="-457200">
              <a:buFont typeface="+mj-lt"/>
              <a:buAutoNum type="arabicPeriod"/>
            </a:pPr>
            <a:r>
              <a:rPr lang="zh-TW" altLang="en-US" sz="2000" b="1" dirty="0" smtClean="0">
                <a:solidFill>
                  <a:schemeClr val="tx1">
                    <a:lumMod val="95000"/>
                    <a:lumOff val="5000"/>
                  </a:schemeClr>
                </a:solidFill>
                <a:latin typeface="標楷體" panose="03000509000000000000" pitchFamily="65" charset="-120"/>
                <a:ea typeface="標楷體" panose="03000509000000000000" pitchFamily="65" charset="-120"/>
              </a:rPr>
              <a:t>有關</a:t>
            </a:r>
            <a:r>
              <a:rPr lang="zh-TW" altLang="en-US" sz="2000" b="1" dirty="0">
                <a:solidFill>
                  <a:schemeClr val="tx1">
                    <a:lumMod val="95000"/>
                    <a:lumOff val="5000"/>
                  </a:schemeClr>
                </a:solidFill>
                <a:latin typeface="標楷體" panose="03000509000000000000" pitchFamily="65" charset="-120"/>
                <a:ea typeface="標楷體" panose="03000509000000000000" pitchFamily="65" charset="-120"/>
              </a:rPr>
              <a:t>藝文推廣活動及課程所需之校外</a:t>
            </a:r>
            <a:r>
              <a:rPr lang="zh-TW" altLang="en-US" sz="2000" b="1" u="sng" dirty="0">
                <a:solidFill>
                  <a:srgbClr val="C00000"/>
                </a:solidFill>
                <a:latin typeface="標楷體" panose="03000509000000000000" pitchFamily="65" charset="-120"/>
                <a:ea typeface="標楷體" panose="03000509000000000000" pitchFamily="65" charset="-120"/>
              </a:rPr>
              <a:t>助教</a:t>
            </a:r>
            <a:r>
              <a:rPr lang="zh-TW" altLang="en-US" sz="2000" b="1" dirty="0">
                <a:solidFill>
                  <a:schemeClr val="tx1">
                    <a:lumMod val="95000"/>
                    <a:lumOff val="5000"/>
                  </a:schemeClr>
                </a:solidFill>
                <a:latin typeface="標楷體" panose="03000509000000000000" pitchFamily="65" charset="-120"/>
                <a:ea typeface="標楷體" panose="03000509000000000000" pitchFamily="65" charset="-120"/>
              </a:rPr>
              <a:t>鐘點費支付費用</a:t>
            </a:r>
            <a:r>
              <a:rPr lang="zh-TW" altLang="en-US" sz="2000" b="1" dirty="0" smtClean="0">
                <a:solidFill>
                  <a:schemeClr val="tx1">
                    <a:lumMod val="95000"/>
                    <a:lumOff val="5000"/>
                  </a:schemeClr>
                </a:solidFill>
                <a:latin typeface="標楷體" panose="03000509000000000000" pitchFamily="65" charset="-120"/>
                <a:ea typeface="標楷體" panose="03000509000000000000" pitchFamily="65" charset="-120"/>
              </a:rPr>
              <a:t>不得</a:t>
            </a:r>
            <a:r>
              <a:rPr lang="zh-TW" altLang="en-US" sz="2000" b="1" dirty="0">
                <a:solidFill>
                  <a:schemeClr val="tx1">
                    <a:lumMod val="95000"/>
                    <a:lumOff val="5000"/>
                  </a:schemeClr>
                </a:solidFill>
                <a:latin typeface="標楷體" panose="03000509000000000000" pitchFamily="65" charset="-120"/>
                <a:ea typeface="標楷體" panose="03000509000000000000" pitchFamily="65" charset="-120"/>
              </a:rPr>
              <a:t>高於</a:t>
            </a:r>
            <a:r>
              <a:rPr lang="en-US" altLang="zh-TW" sz="2000" b="1" u="sng" dirty="0">
                <a:solidFill>
                  <a:srgbClr val="FF0000"/>
                </a:solidFill>
                <a:latin typeface="標楷體" panose="03000509000000000000" pitchFamily="65" charset="-120"/>
                <a:ea typeface="標楷體" panose="03000509000000000000" pitchFamily="65" charset="-120"/>
              </a:rPr>
              <a:t>500</a:t>
            </a:r>
            <a:r>
              <a:rPr lang="zh-TW" altLang="en-US" sz="2000" b="1" u="sng" dirty="0">
                <a:solidFill>
                  <a:srgbClr val="FF0000"/>
                </a:solidFill>
                <a:latin typeface="標楷體" panose="03000509000000000000" pitchFamily="65" charset="-120"/>
                <a:ea typeface="標楷體" panose="03000509000000000000" pitchFamily="65" charset="-120"/>
              </a:rPr>
              <a:t>元</a:t>
            </a:r>
            <a:r>
              <a:rPr lang="zh-TW" altLang="en-US" sz="2000" b="1" dirty="0">
                <a:solidFill>
                  <a:schemeClr val="tx1">
                    <a:lumMod val="95000"/>
                    <a:lumOff val="5000"/>
                  </a:schemeClr>
                </a:solidFill>
                <a:latin typeface="標楷體" panose="03000509000000000000" pitchFamily="65" charset="-120"/>
                <a:ea typeface="標楷體" panose="03000509000000000000" pitchFamily="65" charset="-120"/>
              </a:rPr>
              <a:t>，校內</a:t>
            </a:r>
            <a:r>
              <a:rPr lang="zh-TW" altLang="en-US" sz="2000" b="1" u="sng" dirty="0">
                <a:solidFill>
                  <a:srgbClr val="C00000"/>
                </a:solidFill>
                <a:latin typeface="標楷體" panose="03000509000000000000" pitchFamily="65" charset="-120"/>
                <a:ea typeface="標楷體" panose="03000509000000000000" pitchFamily="65" charset="-120"/>
              </a:rPr>
              <a:t>助教</a:t>
            </a:r>
            <a:r>
              <a:rPr lang="zh-TW" altLang="en-US" sz="2000" b="1" dirty="0">
                <a:solidFill>
                  <a:schemeClr val="tx1">
                    <a:lumMod val="95000"/>
                    <a:lumOff val="5000"/>
                  </a:schemeClr>
                </a:solidFill>
                <a:latin typeface="標楷體" panose="03000509000000000000" pitchFamily="65" charset="-120"/>
                <a:ea typeface="標楷體" panose="03000509000000000000" pitchFamily="65" charset="-120"/>
              </a:rPr>
              <a:t>鐘點費以工讀費</a:t>
            </a:r>
            <a:r>
              <a:rPr lang="zh-TW" altLang="en-US" sz="2000" b="1" u="sng" dirty="0">
                <a:solidFill>
                  <a:srgbClr val="FF0000"/>
                </a:solidFill>
                <a:latin typeface="標楷體" panose="03000509000000000000" pitchFamily="65" charset="-120"/>
                <a:ea typeface="標楷體" panose="03000509000000000000" pitchFamily="65" charset="-120"/>
              </a:rPr>
              <a:t>一小時</a:t>
            </a:r>
            <a:r>
              <a:rPr lang="en-US" altLang="zh-TW" sz="2000" b="1" u="sng" dirty="0">
                <a:solidFill>
                  <a:srgbClr val="FF0000"/>
                </a:solidFill>
                <a:latin typeface="標楷體" panose="03000509000000000000" pitchFamily="65" charset="-120"/>
                <a:ea typeface="標楷體" panose="03000509000000000000" pitchFamily="65" charset="-120"/>
              </a:rPr>
              <a:t>160</a:t>
            </a:r>
            <a:r>
              <a:rPr lang="zh-TW" altLang="en-US" sz="2000" b="1" u="sng" dirty="0">
                <a:solidFill>
                  <a:srgbClr val="FF0000"/>
                </a:solidFill>
                <a:latin typeface="標楷體" panose="03000509000000000000" pitchFamily="65" charset="-120"/>
                <a:ea typeface="標楷體" panose="03000509000000000000" pitchFamily="65" charset="-120"/>
              </a:rPr>
              <a:t>元</a:t>
            </a:r>
            <a:r>
              <a:rPr lang="zh-TW" altLang="en-US" sz="2000" b="1" dirty="0">
                <a:solidFill>
                  <a:schemeClr val="tx1">
                    <a:lumMod val="95000"/>
                    <a:lumOff val="5000"/>
                  </a:schemeClr>
                </a:solidFill>
                <a:latin typeface="標楷體" panose="03000509000000000000" pitchFamily="65" charset="-120"/>
                <a:ea typeface="標楷體" panose="03000509000000000000" pitchFamily="65" charset="-120"/>
              </a:rPr>
              <a:t>編列。 </a:t>
            </a:r>
            <a:endParaRPr lang="en-US" altLang="zh-TW" sz="2000" b="1" dirty="0" smtClean="0">
              <a:solidFill>
                <a:schemeClr val="tx1">
                  <a:lumMod val="95000"/>
                  <a:lumOff val="5000"/>
                </a:schemeClr>
              </a:solidFill>
              <a:latin typeface="標楷體" panose="03000509000000000000" pitchFamily="65" charset="-120"/>
              <a:ea typeface="標楷體" panose="03000509000000000000" pitchFamily="65" charset="-120"/>
            </a:endParaRPr>
          </a:p>
          <a:p>
            <a:pPr marL="914400" lvl="1" indent="-457200">
              <a:buFont typeface="+mj-lt"/>
              <a:buAutoNum type="arabicPeriod"/>
            </a:pPr>
            <a:r>
              <a:rPr lang="zh-TW" altLang="en-US" sz="2000" b="1" dirty="0" smtClean="0">
                <a:solidFill>
                  <a:schemeClr val="tx1">
                    <a:lumMod val="95000"/>
                    <a:lumOff val="5000"/>
                  </a:schemeClr>
                </a:solidFill>
                <a:latin typeface="標楷體" panose="03000509000000000000" pitchFamily="65" charset="-120"/>
                <a:ea typeface="標楷體" panose="03000509000000000000" pitchFamily="65" charset="-120"/>
              </a:rPr>
              <a:t>有關</a:t>
            </a:r>
            <a:r>
              <a:rPr lang="zh-TW" altLang="en-US" sz="2000" b="1" dirty="0">
                <a:solidFill>
                  <a:schemeClr val="tx1">
                    <a:lumMod val="95000"/>
                    <a:lumOff val="5000"/>
                  </a:schemeClr>
                </a:solidFill>
                <a:latin typeface="標楷體" panose="03000509000000000000" pitchFamily="65" charset="-120"/>
                <a:ea typeface="標楷體" panose="03000509000000000000" pitchFamily="65" charset="-120"/>
              </a:rPr>
              <a:t>辦理藝文推廣活動及課程所需之</a:t>
            </a:r>
            <a:r>
              <a:rPr lang="zh-TW" altLang="en-US" sz="2000" b="1" dirty="0">
                <a:solidFill>
                  <a:srgbClr val="C00000"/>
                </a:solidFill>
                <a:latin typeface="標楷體" panose="03000509000000000000" pitchFamily="65" charset="-120"/>
                <a:ea typeface="標楷體" panose="03000509000000000000" pitchFamily="65" charset="-120"/>
              </a:rPr>
              <a:t>排練鐘點費</a:t>
            </a:r>
            <a:r>
              <a:rPr lang="zh-TW" altLang="en-US" sz="2000" b="1" dirty="0">
                <a:solidFill>
                  <a:schemeClr val="tx1">
                    <a:lumMod val="95000"/>
                    <a:lumOff val="5000"/>
                  </a:schemeClr>
                </a:solidFill>
                <a:latin typeface="標楷體" panose="03000509000000000000" pitchFamily="65" charset="-120"/>
                <a:ea typeface="標楷體" panose="03000509000000000000" pitchFamily="65" charset="-120"/>
              </a:rPr>
              <a:t>，</a:t>
            </a:r>
            <a:r>
              <a:rPr lang="zh-TW" altLang="en-US" sz="2000" b="1" u="sng" dirty="0">
                <a:solidFill>
                  <a:srgbClr val="FF0000"/>
                </a:solidFill>
                <a:latin typeface="標楷體" panose="03000509000000000000" pitchFamily="65" charset="-120"/>
                <a:ea typeface="標楷體" panose="03000509000000000000" pitchFamily="65" charset="-120"/>
              </a:rPr>
              <a:t>教師依</a:t>
            </a:r>
            <a:r>
              <a:rPr lang="zh-TW" altLang="en-US" sz="2000" b="1" u="sng" dirty="0" smtClean="0">
                <a:solidFill>
                  <a:srgbClr val="FF0000"/>
                </a:solidFill>
                <a:latin typeface="標楷體" panose="03000509000000000000" pitchFamily="65" charset="-120"/>
                <a:ea typeface="標楷體" panose="03000509000000000000" pitchFamily="65" charset="-120"/>
              </a:rPr>
              <a:t>職級</a:t>
            </a:r>
            <a:r>
              <a:rPr lang="zh-TW" altLang="en-US" sz="2000" b="1" u="sng" dirty="0">
                <a:solidFill>
                  <a:srgbClr val="FF0000"/>
                </a:solidFill>
                <a:latin typeface="標楷體" panose="03000509000000000000" pitchFamily="65" charset="-120"/>
                <a:ea typeface="標楷體" panose="03000509000000000000" pitchFamily="65" charset="-120"/>
              </a:rPr>
              <a:t>支給，或依本校國立臺灣戲曲學院展演酬勞支付基準</a:t>
            </a:r>
            <a:r>
              <a:rPr lang="zh-TW" altLang="en-US" sz="2000" b="1" u="sng" dirty="0" smtClean="0">
                <a:solidFill>
                  <a:srgbClr val="FF0000"/>
                </a:solidFill>
                <a:latin typeface="標楷體" panose="03000509000000000000" pitchFamily="65" charset="-120"/>
                <a:ea typeface="標楷體" panose="03000509000000000000" pitchFamily="65" charset="-120"/>
              </a:rPr>
              <a:t>辦理</a:t>
            </a:r>
            <a:r>
              <a:rPr lang="zh-TW" altLang="en-US" sz="2600" b="1" dirty="0">
                <a:solidFill>
                  <a:schemeClr val="tx1">
                    <a:lumMod val="95000"/>
                    <a:lumOff val="5000"/>
                  </a:schemeClr>
                </a:solidFill>
                <a:latin typeface="標楷體" panose="03000509000000000000" pitchFamily="65" charset="-120"/>
                <a:ea typeface="標楷體" panose="03000509000000000000" pitchFamily="65" charset="-120"/>
              </a:rPr>
              <a:t>。 </a:t>
            </a:r>
          </a:p>
        </p:txBody>
      </p:sp>
      <p:pic>
        <p:nvPicPr>
          <p:cNvPr id="4" name="圖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554" y="72472"/>
            <a:ext cx="2686543" cy="704768"/>
          </a:xfrm>
          <a:prstGeom prst="rect">
            <a:avLst/>
          </a:prstGeom>
        </p:spPr>
      </p:pic>
    </p:spTree>
    <p:extLst>
      <p:ext uri="{BB962C8B-B14F-4D97-AF65-F5344CB8AC3E}">
        <p14:creationId xmlns:p14="http://schemas.microsoft.com/office/powerpoint/2010/main" val="340533338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734312" y="1097280"/>
            <a:ext cx="4410456" cy="886016"/>
          </a:xfrm>
        </p:spPr>
        <p:txBody>
          <a:bodyPr>
            <a:normAutofit/>
          </a:bodyPr>
          <a:lstStyle/>
          <a:p>
            <a:r>
              <a:rPr lang="zh-TW" altLang="en-US" sz="3600" b="1" dirty="0" smtClean="0">
                <a:solidFill>
                  <a:srgbClr val="0000FF"/>
                </a:solidFill>
                <a:latin typeface="標楷體" panose="03000509000000000000" pitchFamily="65" charset="-120"/>
                <a:ea typeface="標楷體" panose="03000509000000000000" pitchFamily="65" charset="-120"/>
              </a:rPr>
              <a:t>出差人員雜費</a:t>
            </a:r>
            <a:r>
              <a:rPr lang="en-US" altLang="zh-TW" sz="3600" b="1" dirty="0" smtClean="0">
                <a:latin typeface="標楷體" panose="03000509000000000000" pitchFamily="65" charset="-120"/>
                <a:ea typeface="標楷體" panose="03000509000000000000" pitchFamily="65" charset="-120"/>
              </a:rPr>
              <a:t>	</a:t>
            </a:r>
            <a:endParaRPr lang="zh-TW" altLang="en-US" sz="3600" b="1" dirty="0">
              <a:latin typeface="標楷體" panose="03000509000000000000" pitchFamily="65" charset="-120"/>
              <a:ea typeface="標楷體" panose="03000509000000000000" pitchFamily="65" charset="-120"/>
            </a:endParaRPr>
          </a:p>
        </p:txBody>
      </p:sp>
      <p:sp>
        <p:nvSpPr>
          <p:cNvPr id="3" name="內容版面配置區 2"/>
          <p:cNvSpPr>
            <a:spLocks noGrp="1"/>
          </p:cNvSpPr>
          <p:nvPr>
            <p:ph idx="1"/>
          </p:nvPr>
        </p:nvSpPr>
        <p:spPr>
          <a:xfrm>
            <a:off x="1734312" y="2029016"/>
            <a:ext cx="8470392" cy="3347656"/>
          </a:xfrm>
        </p:spPr>
        <p:txBody>
          <a:bodyPr>
            <a:normAutofit/>
          </a:bodyPr>
          <a:lstStyle/>
          <a:p>
            <a:pPr marL="0" indent="0">
              <a:lnSpc>
                <a:spcPts val="4000"/>
              </a:lnSpc>
              <a:buNone/>
            </a:pPr>
            <a:r>
              <a:rPr lang="zh-TW" altLang="en-US" sz="2600" dirty="0">
                <a:latin typeface="標楷體" panose="03000509000000000000" pitchFamily="65" charset="-120"/>
                <a:ea typeface="標楷體" panose="03000509000000000000" pitchFamily="65" charset="-120"/>
                <a:cs typeface="Arial Unicode MS" panose="020B0604020202020204" pitchFamily="34" charset="-120"/>
              </a:rPr>
              <a:t>有關本校專任人員及專案助理請領</a:t>
            </a:r>
            <a:r>
              <a:rPr lang="en-US" altLang="zh-TW" sz="2600" dirty="0">
                <a:latin typeface="標楷體" panose="03000509000000000000" pitchFamily="65" charset="-120"/>
                <a:ea typeface="標楷體" panose="03000509000000000000" pitchFamily="65" charset="-120"/>
                <a:cs typeface="Arial Unicode MS" panose="020B0604020202020204" pitchFamily="34" charset="-120"/>
              </a:rPr>
              <a:t>400</a:t>
            </a:r>
            <a:r>
              <a:rPr lang="zh-TW" altLang="en-US" sz="2600" dirty="0">
                <a:latin typeface="標楷體" panose="03000509000000000000" pitchFamily="65" charset="-120"/>
                <a:ea typeface="標楷體" panose="03000509000000000000" pitchFamily="65" charset="-120"/>
                <a:cs typeface="Arial Unicode MS" panose="020B0604020202020204" pitchFamily="34" charset="-120"/>
              </a:rPr>
              <a:t>元雜費相關事項，因膳食</a:t>
            </a:r>
            <a:r>
              <a:rPr lang="en-US" altLang="zh-TW" sz="2600" dirty="0">
                <a:latin typeface="標楷體" panose="03000509000000000000" pitchFamily="65" charset="-120"/>
                <a:ea typeface="標楷體" panose="03000509000000000000" pitchFamily="65" charset="-120"/>
                <a:cs typeface="Arial Unicode MS" panose="020B0604020202020204" pitchFamily="34" charset="-120"/>
              </a:rPr>
              <a:t>(</a:t>
            </a:r>
            <a:r>
              <a:rPr lang="zh-TW" altLang="en-US" sz="2600" dirty="0">
                <a:latin typeface="標楷體" panose="03000509000000000000" pitchFamily="65" charset="-120"/>
                <a:ea typeface="標楷體" panose="03000509000000000000" pitchFamily="65" charset="-120"/>
                <a:cs typeface="Arial Unicode MS" panose="020B0604020202020204" pitchFamily="34" charset="-120"/>
              </a:rPr>
              <a:t>早餐、午餐、晚餐</a:t>
            </a:r>
            <a:r>
              <a:rPr lang="en-US" altLang="zh-TW" sz="2600" dirty="0">
                <a:latin typeface="標楷體" panose="03000509000000000000" pitchFamily="65" charset="-120"/>
                <a:ea typeface="標楷體" panose="03000509000000000000" pitchFamily="65" charset="-120"/>
                <a:cs typeface="Arial Unicode MS" panose="020B0604020202020204" pitchFamily="34" charset="-120"/>
              </a:rPr>
              <a:t>)</a:t>
            </a:r>
            <a:r>
              <a:rPr lang="zh-TW" altLang="en-US" sz="2600" dirty="0">
                <a:latin typeface="標楷體" panose="03000509000000000000" pitchFamily="65" charset="-120"/>
                <a:ea typeface="標楷體" panose="03000509000000000000" pitchFamily="65" charset="-120"/>
                <a:cs typeface="Arial Unicode MS" panose="020B0604020202020204" pitchFamily="34" charset="-120"/>
              </a:rPr>
              <a:t>費用已包含在招標項目中，茶點由各系自行編列，</a:t>
            </a:r>
            <a:r>
              <a:rPr lang="zh-TW" altLang="en-US" sz="2600" u="sng" dirty="0">
                <a:solidFill>
                  <a:srgbClr val="FF0000"/>
                </a:solidFill>
                <a:latin typeface="標楷體" panose="03000509000000000000" pitchFamily="65" charset="-120"/>
                <a:ea typeface="標楷體" panose="03000509000000000000" pitchFamily="65" charset="-120"/>
                <a:cs typeface="Arial Unicode MS" panose="020B0604020202020204" pitchFamily="34" charset="-120"/>
              </a:rPr>
              <a:t>為避免雜費及餐費重複請領，本中心將於驗收時與廠商及各系核對實際用餐情形，雜費將扣除實際用餐費用後得以請領</a:t>
            </a:r>
            <a:r>
              <a:rPr lang="zh-TW" altLang="en-US" sz="2600" dirty="0">
                <a:latin typeface="標楷體" panose="03000509000000000000" pitchFamily="65" charset="-120"/>
                <a:ea typeface="標楷體" panose="03000509000000000000" pitchFamily="65" charset="-120"/>
                <a:cs typeface="Arial Unicode MS" panose="020B0604020202020204" pitchFamily="34" charset="-120"/>
              </a:rPr>
              <a:t>。</a:t>
            </a:r>
          </a:p>
        </p:txBody>
      </p:sp>
      <p:pic>
        <p:nvPicPr>
          <p:cNvPr id="4" name="圖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554" y="64008"/>
            <a:ext cx="2713510" cy="713232"/>
          </a:xfrm>
          <a:prstGeom prst="rect">
            <a:avLst/>
          </a:prstGeom>
        </p:spPr>
      </p:pic>
    </p:spTree>
    <p:extLst>
      <p:ext uri="{BB962C8B-B14F-4D97-AF65-F5344CB8AC3E}">
        <p14:creationId xmlns:p14="http://schemas.microsoft.com/office/powerpoint/2010/main" val="39343898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906211" y="1866027"/>
            <a:ext cx="10515600" cy="1016510"/>
          </a:xfrm>
        </p:spPr>
        <p:txBody>
          <a:bodyPr>
            <a:noAutofit/>
          </a:bodyPr>
          <a:lstStyle/>
          <a:p>
            <a:pPr algn="ctr"/>
            <a:r>
              <a:rPr lang="en-US" altLang="zh-TW" sz="66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110</a:t>
            </a:r>
            <a:r>
              <a:rPr lang="zh-TW" altLang="en-US" sz="66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年度採購業務講習</a:t>
            </a:r>
            <a:endParaRPr lang="zh-TW" altLang="en-US" sz="66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p:txBody>
      </p:sp>
      <p:pic>
        <p:nvPicPr>
          <p:cNvPr id="7" name="圖片 6"/>
          <p:cNvPicPr>
            <a:picLocks noChangeAspect="1"/>
          </p:cNvPicPr>
          <p:nvPr/>
        </p:nvPicPr>
        <p:blipFill rotWithShape="1">
          <a:blip r:embed="rId2">
            <a:extLst>
              <a:ext uri="{28A0092B-C50C-407E-A947-70E740481C1C}">
                <a14:useLocalDpi xmlns:a14="http://schemas.microsoft.com/office/drawing/2010/main" val="0"/>
              </a:ext>
            </a:extLst>
          </a:blip>
          <a:srcRect r="76009" b="-136"/>
          <a:stretch/>
        </p:blipFill>
        <p:spPr>
          <a:xfrm>
            <a:off x="8983804" y="3747888"/>
            <a:ext cx="3125337" cy="3005770"/>
          </a:xfrm>
          <a:prstGeom prst="rect">
            <a:avLst/>
          </a:prstGeom>
          <a:effectLst>
            <a:glow rad="127000">
              <a:schemeClr val="accent1">
                <a:lumMod val="20000"/>
                <a:lumOff val="80000"/>
              </a:schemeClr>
            </a:glow>
          </a:effectLst>
        </p:spPr>
      </p:pic>
      <p:pic>
        <p:nvPicPr>
          <p:cNvPr id="8" name="圖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3675" y="200258"/>
            <a:ext cx="4013867" cy="1052968"/>
          </a:xfrm>
          <a:prstGeom prst="rect">
            <a:avLst/>
          </a:prstGeom>
        </p:spPr>
      </p:pic>
      <p:sp>
        <p:nvSpPr>
          <p:cNvPr id="3" name="文字版面配置區 2"/>
          <p:cNvSpPr>
            <a:spLocks noGrp="1"/>
          </p:cNvSpPr>
          <p:nvPr>
            <p:ph type="body" idx="1"/>
          </p:nvPr>
        </p:nvSpPr>
        <p:spPr>
          <a:xfrm>
            <a:off x="906211" y="3509556"/>
            <a:ext cx="10515600" cy="1872342"/>
          </a:xfrm>
        </p:spPr>
        <p:txBody>
          <a:bodyPr>
            <a:normAutofit/>
          </a:bodyPr>
          <a:lstStyle/>
          <a:p>
            <a:pPr algn="ctr"/>
            <a:r>
              <a:rPr lang="zh-TW" altLang="en-US" sz="5400" b="1" dirty="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總務處事務組</a:t>
            </a:r>
            <a:endParaRPr lang="en-US" altLang="zh-TW" sz="5400" b="1" dirty="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a:p>
            <a:pPr algn="ctr"/>
            <a:r>
              <a:rPr lang="en-US" altLang="zh-TW" sz="5400" b="1" dirty="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110</a:t>
            </a:r>
            <a:r>
              <a:rPr lang="zh-TW" altLang="en-US" sz="5400" b="1" dirty="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年</a:t>
            </a:r>
            <a:r>
              <a:rPr lang="en-US" altLang="zh-TW" sz="5400" b="1" dirty="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10</a:t>
            </a:r>
            <a:r>
              <a:rPr lang="zh-TW" altLang="en-US" sz="5400" b="1" dirty="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月</a:t>
            </a:r>
            <a:r>
              <a:rPr lang="en-US" altLang="zh-TW" sz="5400" b="1" dirty="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6</a:t>
            </a:r>
            <a:r>
              <a:rPr lang="zh-TW" altLang="en-US" sz="5400" b="1" dirty="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日</a:t>
            </a:r>
          </a:p>
          <a:p>
            <a:pPr algn="ctr"/>
            <a:endParaRPr lang="zh-TW" altLang="en-US" sz="5400" dirty="0">
              <a:solidFill>
                <a:schemeClr val="tx1"/>
              </a:solidFill>
            </a:endParaRPr>
          </a:p>
        </p:txBody>
      </p:sp>
      <p:sp>
        <p:nvSpPr>
          <p:cNvPr id="4" name="投影片編號版面配置區 3"/>
          <p:cNvSpPr>
            <a:spLocks noGrp="1"/>
          </p:cNvSpPr>
          <p:nvPr>
            <p:ph type="sldNum" sz="quarter" idx="12"/>
          </p:nvPr>
        </p:nvSpPr>
        <p:spPr>
          <a:xfrm>
            <a:off x="5712907" y="6388533"/>
            <a:ext cx="451104" cy="365125"/>
          </a:xfrm>
        </p:spPr>
        <p:txBody>
          <a:bodyPr/>
          <a:lstStyle/>
          <a:p>
            <a:pPr algn="ctr"/>
            <a:fld id="{79B44AEE-BA3D-4760-80D7-75703F0B2E6D}" type="slidenum">
              <a:rPr lang="zh-TW" altLang="en-US" smtClean="0">
                <a:solidFill>
                  <a:schemeClr val="tx1"/>
                </a:solidFill>
              </a:rPr>
              <a:pPr algn="ctr"/>
              <a:t>56</a:t>
            </a:fld>
            <a:endParaRPr lang="zh-TW" altLang="en-US" dirty="0">
              <a:solidFill>
                <a:schemeClr val="tx1"/>
              </a:solidFill>
            </a:endParaRPr>
          </a:p>
        </p:txBody>
      </p:sp>
    </p:spTree>
    <p:extLst>
      <p:ext uri="{BB962C8B-B14F-4D97-AF65-F5344CB8AC3E}">
        <p14:creationId xmlns:p14="http://schemas.microsoft.com/office/powerpoint/2010/main" val="57023610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圖片 6"/>
          <p:cNvPicPr>
            <a:picLocks noChangeAspect="1"/>
          </p:cNvPicPr>
          <p:nvPr/>
        </p:nvPicPr>
        <p:blipFill rotWithShape="1">
          <a:blip r:embed="rId2">
            <a:extLst>
              <a:ext uri="{28A0092B-C50C-407E-A947-70E740481C1C}">
                <a14:useLocalDpi xmlns:a14="http://schemas.microsoft.com/office/drawing/2010/main" val="0"/>
              </a:ext>
            </a:extLst>
          </a:blip>
          <a:srcRect r="76009" b="-136"/>
          <a:stretch/>
        </p:blipFill>
        <p:spPr>
          <a:xfrm>
            <a:off x="8983804" y="3747888"/>
            <a:ext cx="3125337" cy="3005770"/>
          </a:xfrm>
          <a:prstGeom prst="rect">
            <a:avLst/>
          </a:prstGeom>
          <a:effectLst>
            <a:glow rad="127000">
              <a:schemeClr val="accent1">
                <a:lumMod val="20000"/>
                <a:lumOff val="80000"/>
              </a:schemeClr>
            </a:glow>
          </a:effectLst>
        </p:spPr>
      </p:pic>
      <p:pic>
        <p:nvPicPr>
          <p:cNvPr id="8" name="圖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3675" y="200258"/>
            <a:ext cx="4013867" cy="1052968"/>
          </a:xfrm>
          <a:prstGeom prst="rect">
            <a:avLst/>
          </a:prstGeom>
        </p:spPr>
      </p:pic>
      <p:sp>
        <p:nvSpPr>
          <p:cNvPr id="2" name="標題 1"/>
          <p:cNvSpPr>
            <a:spLocks noGrp="1"/>
          </p:cNvSpPr>
          <p:nvPr>
            <p:ph type="title"/>
          </p:nvPr>
        </p:nvSpPr>
        <p:spPr>
          <a:xfrm>
            <a:off x="838200" y="949234"/>
            <a:ext cx="10515600" cy="741454"/>
          </a:xfrm>
        </p:spPr>
        <p:txBody>
          <a:bodyPr/>
          <a:lstStyle/>
          <a:p>
            <a:pPr algn="ctr"/>
            <a:r>
              <a:rPr lang="zh-TW" altLang="en-US" b="1" dirty="0">
                <a:solidFill>
                  <a:srgbClr val="C00000"/>
                </a:solidFill>
                <a:latin typeface="標楷體" panose="03000509000000000000" pitchFamily="65" charset="-120"/>
                <a:ea typeface="標楷體" panose="03000509000000000000" pitchFamily="65" charset="-120"/>
              </a:rPr>
              <a:t>非同質採購執行程序比較</a:t>
            </a:r>
          </a:p>
        </p:txBody>
      </p:sp>
      <p:graphicFrame>
        <p:nvGraphicFramePr>
          <p:cNvPr id="9" name="內容版面配置區 8"/>
          <p:cNvGraphicFramePr>
            <a:graphicFrameLocks noGrp="1"/>
          </p:cNvGraphicFramePr>
          <p:nvPr>
            <p:ph idx="1"/>
            <p:extLst>
              <p:ext uri="{D42A27DB-BD31-4B8C-83A1-F6EECF244321}">
                <p14:modId xmlns:p14="http://schemas.microsoft.com/office/powerpoint/2010/main" val="924150345"/>
              </p:ext>
            </p:extLst>
          </p:nvPr>
        </p:nvGraphicFramePr>
        <p:xfrm>
          <a:off x="321879" y="1690688"/>
          <a:ext cx="11548241" cy="4951280"/>
        </p:xfrm>
        <a:graphic>
          <a:graphicData uri="http://schemas.openxmlformats.org/drawingml/2006/table">
            <a:tbl>
              <a:tblPr firstRow="1" firstCol="1" bandRow="1">
                <a:tableStyleId>{5C22544A-7EE6-4342-B048-85BDC9FD1C3A}</a:tableStyleId>
              </a:tblPr>
              <a:tblGrid>
                <a:gridCol w="1198179">
                  <a:extLst>
                    <a:ext uri="{9D8B030D-6E8A-4147-A177-3AD203B41FA5}">
                      <a16:colId xmlns:a16="http://schemas.microsoft.com/office/drawing/2014/main" val="20000"/>
                    </a:ext>
                  </a:extLst>
                </a:gridCol>
                <a:gridCol w="1529256">
                  <a:extLst>
                    <a:ext uri="{9D8B030D-6E8A-4147-A177-3AD203B41FA5}">
                      <a16:colId xmlns:a16="http://schemas.microsoft.com/office/drawing/2014/main" val="20001"/>
                    </a:ext>
                  </a:extLst>
                </a:gridCol>
                <a:gridCol w="2065282">
                  <a:extLst>
                    <a:ext uri="{9D8B030D-6E8A-4147-A177-3AD203B41FA5}">
                      <a16:colId xmlns:a16="http://schemas.microsoft.com/office/drawing/2014/main" val="20002"/>
                    </a:ext>
                  </a:extLst>
                </a:gridCol>
                <a:gridCol w="3208283">
                  <a:extLst>
                    <a:ext uri="{9D8B030D-6E8A-4147-A177-3AD203B41FA5}">
                      <a16:colId xmlns:a16="http://schemas.microsoft.com/office/drawing/2014/main" val="20003"/>
                    </a:ext>
                  </a:extLst>
                </a:gridCol>
                <a:gridCol w="3547241">
                  <a:extLst>
                    <a:ext uri="{9D8B030D-6E8A-4147-A177-3AD203B41FA5}">
                      <a16:colId xmlns:a16="http://schemas.microsoft.com/office/drawing/2014/main" val="20004"/>
                    </a:ext>
                  </a:extLst>
                </a:gridCol>
              </a:tblGrid>
              <a:tr h="414860">
                <a:tc>
                  <a:txBody>
                    <a:bodyPr/>
                    <a:lstStyle/>
                    <a:p>
                      <a:pPr algn="ctr" fontAlgn="auto">
                        <a:spcAft>
                          <a:spcPts val="0"/>
                        </a:spcAft>
                      </a:pPr>
                      <a:r>
                        <a:rPr lang="zh-TW" sz="1800" kern="0" dirty="0">
                          <a:effectLst/>
                        </a:rPr>
                        <a:t>決標方式 </a:t>
                      </a:r>
                      <a:endParaRPr lang="zh-TW" sz="1800" kern="100" dirty="0">
                        <a:effectLst/>
                        <a:latin typeface="Times New Roman"/>
                        <a:ea typeface="新細明體"/>
                        <a:cs typeface="Times New Roman"/>
                      </a:endParaRPr>
                    </a:p>
                  </a:txBody>
                  <a:tcPr marL="68580" marR="68580" marT="0" marB="0" anchor="ctr"/>
                </a:tc>
                <a:tc>
                  <a:txBody>
                    <a:bodyPr/>
                    <a:lstStyle/>
                    <a:p>
                      <a:pPr algn="ctr" fontAlgn="auto">
                        <a:spcAft>
                          <a:spcPts val="0"/>
                        </a:spcAft>
                      </a:pPr>
                      <a:r>
                        <a:rPr lang="zh-TW" sz="1800" kern="0" dirty="0">
                          <a:effectLst/>
                        </a:rPr>
                        <a:t>適用最有利標</a:t>
                      </a:r>
                      <a:endParaRPr lang="zh-TW" sz="1800" kern="100" dirty="0">
                        <a:effectLst/>
                        <a:latin typeface="Times New Roman"/>
                        <a:ea typeface="新細明體"/>
                        <a:cs typeface="Times New Roman"/>
                      </a:endParaRPr>
                    </a:p>
                  </a:txBody>
                  <a:tcPr marL="68580" marR="68580" marT="0" marB="0" anchor="ctr"/>
                </a:tc>
                <a:tc>
                  <a:txBody>
                    <a:bodyPr/>
                    <a:lstStyle/>
                    <a:p>
                      <a:pPr algn="ctr" fontAlgn="auto">
                        <a:spcAft>
                          <a:spcPts val="0"/>
                        </a:spcAft>
                      </a:pPr>
                      <a:r>
                        <a:rPr lang="zh-TW" sz="1800" kern="0" dirty="0">
                          <a:effectLst/>
                        </a:rPr>
                        <a:t>準用最有利標</a:t>
                      </a:r>
                      <a:endParaRPr lang="zh-TW" sz="1800" kern="100" dirty="0">
                        <a:effectLst/>
                        <a:latin typeface="Times New Roman"/>
                        <a:ea typeface="新細明體"/>
                        <a:cs typeface="Times New Roman"/>
                      </a:endParaRPr>
                    </a:p>
                  </a:txBody>
                  <a:tcPr marL="68580" marR="68580" marT="0" marB="0" anchor="ctr"/>
                </a:tc>
                <a:tc>
                  <a:txBody>
                    <a:bodyPr/>
                    <a:lstStyle/>
                    <a:p>
                      <a:pPr algn="ctr" fontAlgn="auto">
                        <a:spcAft>
                          <a:spcPts val="0"/>
                        </a:spcAft>
                      </a:pPr>
                      <a:r>
                        <a:rPr lang="zh-TW" sz="1800" kern="0" dirty="0">
                          <a:effectLst/>
                        </a:rPr>
                        <a:t>取最有利標精神</a:t>
                      </a:r>
                      <a:endParaRPr lang="zh-TW" sz="1800" kern="100" dirty="0">
                        <a:effectLst/>
                        <a:latin typeface="Times New Roman"/>
                        <a:ea typeface="新細明體"/>
                        <a:cs typeface="Times New Roman"/>
                      </a:endParaRPr>
                    </a:p>
                  </a:txBody>
                  <a:tcPr marL="68580" marR="68580" marT="0" marB="0" anchor="ctr"/>
                </a:tc>
                <a:tc>
                  <a:txBody>
                    <a:bodyPr/>
                    <a:lstStyle/>
                    <a:p>
                      <a:pPr algn="ctr" fontAlgn="auto">
                        <a:spcAft>
                          <a:spcPts val="0"/>
                        </a:spcAft>
                      </a:pPr>
                      <a:r>
                        <a:rPr lang="zh-TW" sz="1800" kern="0" dirty="0">
                          <a:effectLst/>
                        </a:rPr>
                        <a:t>評分及格最低標</a:t>
                      </a:r>
                      <a:endParaRPr lang="zh-TW" sz="1800" kern="100" dirty="0">
                        <a:effectLst/>
                        <a:latin typeface="Times New Roman"/>
                        <a:ea typeface="新細明體"/>
                        <a:cs typeface="Times New Roman"/>
                      </a:endParaRPr>
                    </a:p>
                  </a:txBody>
                  <a:tcPr marL="68580" marR="68580" marT="0" marB="0" anchor="ctr"/>
                </a:tc>
                <a:extLst>
                  <a:ext uri="{0D108BD9-81ED-4DB2-BD59-A6C34878D82A}">
                    <a16:rowId xmlns:a16="http://schemas.microsoft.com/office/drawing/2014/main" val="10000"/>
                  </a:ext>
                </a:extLst>
              </a:tr>
              <a:tr h="541828">
                <a:tc>
                  <a:txBody>
                    <a:bodyPr/>
                    <a:lstStyle/>
                    <a:p>
                      <a:pPr fontAlgn="auto">
                        <a:spcAft>
                          <a:spcPts val="0"/>
                        </a:spcAft>
                      </a:pPr>
                      <a:r>
                        <a:rPr lang="zh-TW" sz="1800" kern="0" dirty="0">
                          <a:effectLst/>
                        </a:rPr>
                        <a:t>法源依據</a:t>
                      </a:r>
                      <a:endParaRPr lang="zh-TW" sz="1800" kern="100" dirty="0">
                        <a:effectLst/>
                        <a:latin typeface="Times New Roman"/>
                        <a:ea typeface="新細明體"/>
                        <a:cs typeface="Times New Roman"/>
                      </a:endParaRPr>
                    </a:p>
                  </a:txBody>
                  <a:tcPr marL="68580" marR="68580" marT="0" marB="0"/>
                </a:tc>
                <a:tc>
                  <a:txBody>
                    <a:bodyPr/>
                    <a:lstStyle/>
                    <a:p>
                      <a:pPr fontAlgn="auto">
                        <a:spcAft>
                          <a:spcPts val="0"/>
                        </a:spcAft>
                      </a:pPr>
                      <a:r>
                        <a:rPr lang="zh-TW" sz="1800" kern="0">
                          <a:effectLst/>
                        </a:rPr>
                        <a:t>採購法</a:t>
                      </a:r>
                      <a:r>
                        <a:rPr lang="en-US" sz="1800" kern="0">
                          <a:effectLst/>
                        </a:rPr>
                        <a:t>52-1-3</a:t>
                      </a:r>
                      <a:endParaRPr lang="zh-TW" sz="1800" kern="100">
                        <a:effectLst/>
                        <a:latin typeface="Times New Roman"/>
                        <a:ea typeface="新細明體"/>
                        <a:cs typeface="Times New Roman"/>
                      </a:endParaRPr>
                    </a:p>
                  </a:txBody>
                  <a:tcPr marL="68580" marR="68580" marT="0" marB="0"/>
                </a:tc>
                <a:tc>
                  <a:txBody>
                    <a:bodyPr/>
                    <a:lstStyle/>
                    <a:p>
                      <a:pPr fontAlgn="auto">
                        <a:spcAft>
                          <a:spcPts val="0"/>
                        </a:spcAft>
                      </a:pPr>
                      <a:r>
                        <a:rPr lang="zh-TW" sz="1800" kern="0" dirty="0">
                          <a:effectLst/>
                        </a:rPr>
                        <a:t>採購法</a:t>
                      </a:r>
                      <a:r>
                        <a:rPr lang="en-US" sz="1800" kern="0" dirty="0">
                          <a:effectLst/>
                        </a:rPr>
                        <a:t>22-1-9</a:t>
                      </a:r>
                      <a:r>
                        <a:rPr lang="zh-TW" sz="1800" kern="0" dirty="0">
                          <a:effectLst/>
                        </a:rPr>
                        <a:t>、</a:t>
                      </a:r>
                      <a:endParaRPr lang="zh-TW" sz="1800" kern="100" dirty="0">
                        <a:effectLst/>
                      </a:endParaRPr>
                    </a:p>
                    <a:p>
                      <a:pPr fontAlgn="auto">
                        <a:spcAft>
                          <a:spcPts val="0"/>
                        </a:spcAft>
                      </a:pPr>
                      <a:r>
                        <a:rPr lang="en-US" sz="1800" kern="0" dirty="0">
                          <a:effectLst/>
                        </a:rPr>
                        <a:t>10</a:t>
                      </a:r>
                      <a:endParaRPr lang="zh-TW" sz="1800" kern="100" dirty="0">
                        <a:effectLst/>
                        <a:latin typeface="Times New Roman"/>
                        <a:ea typeface="新細明體"/>
                        <a:cs typeface="Times New Roman"/>
                      </a:endParaRPr>
                    </a:p>
                  </a:txBody>
                  <a:tcPr marL="68580" marR="68580" marT="0" marB="0"/>
                </a:tc>
                <a:tc>
                  <a:txBody>
                    <a:bodyPr/>
                    <a:lstStyle/>
                    <a:p>
                      <a:pPr fontAlgn="auto">
                        <a:spcAft>
                          <a:spcPts val="0"/>
                        </a:spcAft>
                      </a:pPr>
                      <a:r>
                        <a:rPr lang="zh-TW" sz="1800" kern="0" dirty="0">
                          <a:effectLst/>
                        </a:rPr>
                        <a:t>中央機關未達公告金額採購招標</a:t>
                      </a:r>
                      <a:r>
                        <a:rPr lang="zh-TW" sz="1800" kern="0" dirty="0" smtClean="0">
                          <a:effectLst/>
                        </a:rPr>
                        <a:t>辦法第</a:t>
                      </a:r>
                      <a:r>
                        <a:rPr lang="en-US" sz="1800" kern="0" dirty="0">
                          <a:effectLst/>
                        </a:rPr>
                        <a:t>2</a:t>
                      </a:r>
                      <a:r>
                        <a:rPr lang="zh-TW" sz="1800" kern="0" dirty="0">
                          <a:effectLst/>
                        </a:rPr>
                        <a:t>條第</a:t>
                      </a:r>
                      <a:r>
                        <a:rPr lang="en-US" sz="1800" kern="0" dirty="0">
                          <a:effectLst/>
                        </a:rPr>
                        <a:t>1</a:t>
                      </a:r>
                      <a:r>
                        <a:rPr lang="zh-TW" sz="1800" kern="0" dirty="0">
                          <a:effectLst/>
                        </a:rPr>
                        <a:t>項第</a:t>
                      </a:r>
                      <a:r>
                        <a:rPr lang="en-US" sz="1800" kern="0" dirty="0">
                          <a:effectLst/>
                        </a:rPr>
                        <a:t>3</a:t>
                      </a:r>
                      <a:r>
                        <a:rPr lang="zh-TW" sz="1800" kern="0" dirty="0">
                          <a:effectLst/>
                        </a:rPr>
                        <a:t>款</a:t>
                      </a:r>
                      <a:endParaRPr lang="zh-TW" sz="1800" kern="100" dirty="0">
                        <a:effectLst/>
                        <a:latin typeface="Times New Roman"/>
                        <a:ea typeface="新細明體"/>
                        <a:cs typeface="Times New Roman"/>
                      </a:endParaRPr>
                    </a:p>
                  </a:txBody>
                  <a:tcPr marL="68580" marR="68580" marT="0" marB="0"/>
                </a:tc>
                <a:tc>
                  <a:txBody>
                    <a:bodyPr/>
                    <a:lstStyle/>
                    <a:p>
                      <a:pPr fontAlgn="auto">
                        <a:spcAft>
                          <a:spcPts val="0"/>
                        </a:spcAft>
                      </a:pPr>
                      <a:r>
                        <a:rPr lang="zh-TW" sz="1800" kern="0" dirty="0">
                          <a:effectLst/>
                        </a:rPr>
                        <a:t>施行細則</a:t>
                      </a:r>
                      <a:r>
                        <a:rPr lang="en-US" sz="1800" kern="0" dirty="0">
                          <a:effectLst/>
                        </a:rPr>
                        <a:t>64</a:t>
                      </a:r>
                      <a:r>
                        <a:rPr lang="zh-TW" sz="1800" kern="0" dirty="0">
                          <a:effectLst/>
                        </a:rPr>
                        <a:t>之</a:t>
                      </a:r>
                      <a:r>
                        <a:rPr lang="en-US" sz="1800" kern="0" dirty="0">
                          <a:effectLst/>
                        </a:rPr>
                        <a:t>2</a:t>
                      </a:r>
                      <a:endParaRPr lang="zh-TW" sz="1800" kern="100" dirty="0">
                        <a:effectLst/>
                      </a:endParaRPr>
                    </a:p>
                    <a:p>
                      <a:pPr fontAlgn="auto">
                        <a:spcAft>
                          <a:spcPts val="0"/>
                        </a:spcAft>
                      </a:pPr>
                      <a:r>
                        <a:rPr lang="en-US" sz="1800" kern="100" dirty="0">
                          <a:effectLst/>
                        </a:rPr>
                        <a:t> </a:t>
                      </a:r>
                      <a:endParaRPr lang="zh-TW" sz="1800" kern="100" dirty="0">
                        <a:effectLst/>
                        <a:latin typeface="Times New Roman"/>
                        <a:ea typeface="新細明體"/>
                        <a:cs typeface="Times New Roman"/>
                      </a:endParaRPr>
                    </a:p>
                  </a:txBody>
                  <a:tcPr marL="68580" marR="68580" marT="0" marB="0"/>
                </a:tc>
                <a:extLst>
                  <a:ext uri="{0D108BD9-81ED-4DB2-BD59-A6C34878D82A}">
                    <a16:rowId xmlns:a16="http://schemas.microsoft.com/office/drawing/2014/main" val="10001"/>
                  </a:ext>
                </a:extLst>
              </a:tr>
              <a:tr h="414860">
                <a:tc>
                  <a:txBody>
                    <a:bodyPr/>
                    <a:lstStyle/>
                    <a:p>
                      <a:pPr fontAlgn="auto">
                        <a:spcAft>
                          <a:spcPts val="0"/>
                        </a:spcAft>
                      </a:pPr>
                      <a:r>
                        <a:rPr lang="zh-TW" sz="1800" kern="0" dirty="0">
                          <a:effectLst/>
                        </a:rPr>
                        <a:t>採購性質</a:t>
                      </a:r>
                      <a:endParaRPr lang="zh-TW" sz="1800" kern="100" dirty="0">
                        <a:effectLst/>
                        <a:latin typeface="Times New Roman"/>
                        <a:ea typeface="新細明體"/>
                        <a:cs typeface="Times New Roman"/>
                      </a:endParaRPr>
                    </a:p>
                  </a:txBody>
                  <a:tcPr marL="68580" marR="68580" marT="0" marB="0"/>
                </a:tc>
                <a:tc>
                  <a:txBody>
                    <a:bodyPr/>
                    <a:lstStyle/>
                    <a:p>
                      <a:pPr fontAlgn="auto">
                        <a:spcAft>
                          <a:spcPts val="0"/>
                        </a:spcAft>
                      </a:pPr>
                      <a:r>
                        <a:rPr lang="zh-TW" sz="1800" kern="0" dirty="0">
                          <a:effectLst/>
                        </a:rPr>
                        <a:t>不限 </a:t>
                      </a:r>
                      <a:endParaRPr lang="zh-TW" sz="1800" kern="100" dirty="0">
                        <a:effectLst/>
                        <a:latin typeface="Times New Roman"/>
                        <a:ea typeface="新細明體"/>
                        <a:cs typeface="Times New Roman"/>
                      </a:endParaRPr>
                    </a:p>
                  </a:txBody>
                  <a:tcPr marL="68580" marR="68580" marT="0" marB="0"/>
                </a:tc>
                <a:tc>
                  <a:txBody>
                    <a:bodyPr/>
                    <a:lstStyle/>
                    <a:p>
                      <a:pPr fontAlgn="auto">
                        <a:spcAft>
                          <a:spcPts val="0"/>
                        </a:spcAft>
                      </a:pPr>
                      <a:r>
                        <a:rPr lang="zh-TW" sz="1800" kern="0">
                          <a:effectLst/>
                        </a:rPr>
                        <a:t>勞務採購</a:t>
                      </a:r>
                      <a:endParaRPr lang="zh-TW" sz="1800" kern="100">
                        <a:effectLst/>
                        <a:latin typeface="Times New Roman"/>
                        <a:ea typeface="新細明體"/>
                        <a:cs typeface="Times New Roman"/>
                      </a:endParaRPr>
                    </a:p>
                  </a:txBody>
                  <a:tcPr marL="68580" marR="68580" marT="0" marB="0"/>
                </a:tc>
                <a:tc>
                  <a:txBody>
                    <a:bodyPr/>
                    <a:lstStyle/>
                    <a:p>
                      <a:pPr fontAlgn="auto">
                        <a:spcAft>
                          <a:spcPts val="0"/>
                        </a:spcAft>
                      </a:pPr>
                      <a:r>
                        <a:rPr lang="zh-TW" sz="1800" kern="0">
                          <a:effectLst/>
                        </a:rPr>
                        <a:t>不限</a:t>
                      </a:r>
                      <a:endParaRPr lang="zh-TW" sz="1800" kern="100">
                        <a:effectLst/>
                        <a:latin typeface="Times New Roman"/>
                        <a:ea typeface="新細明體"/>
                        <a:cs typeface="Times New Roman"/>
                      </a:endParaRPr>
                    </a:p>
                  </a:txBody>
                  <a:tcPr marL="68580" marR="68580" marT="0" marB="0"/>
                </a:tc>
                <a:tc>
                  <a:txBody>
                    <a:bodyPr/>
                    <a:lstStyle/>
                    <a:p>
                      <a:pPr fontAlgn="auto">
                        <a:spcAft>
                          <a:spcPts val="0"/>
                        </a:spcAft>
                      </a:pPr>
                      <a:r>
                        <a:rPr lang="zh-TW" sz="1800" kern="0" dirty="0">
                          <a:effectLst/>
                        </a:rPr>
                        <a:t>不限</a:t>
                      </a:r>
                      <a:endParaRPr lang="zh-TW" sz="1800" kern="100" dirty="0">
                        <a:effectLst/>
                        <a:latin typeface="Times New Roman"/>
                        <a:ea typeface="新細明體"/>
                        <a:cs typeface="Times New Roman"/>
                      </a:endParaRPr>
                    </a:p>
                  </a:txBody>
                  <a:tcPr marL="68580" marR="68580" marT="0" marB="0"/>
                </a:tc>
                <a:extLst>
                  <a:ext uri="{0D108BD9-81ED-4DB2-BD59-A6C34878D82A}">
                    <a16:rowId xmlns:a16="http://schemas.microsoft.com/office/drawing/2014/main" val="10002"/>
                  </a:ext>
                </a:extLst>
              </a:tr>
              <a:tr h="541828">
                <a:tc>
                  <a:txBody>
                    <a:bodyPr/>
                    <a:lstStyle/>
                    <a:p>
                      <a:pPr fontAlgn="auto">
                        <a:spcAft>
                          <a:spcPts val="0"/>
                        </a:spcAft>
                      </a:pPr>
                      <a:r>
                        <a:rPr lang="zh-TW" sz="1800" kern="0" dirty="0">
                          <a:effectLst/>
                        </a:rPr>
                        <a:t>採購金額</a:t>
                      </a:r>
                      <a:endParaRPr lang="zh-TW" sz="1800" kern="100" dirty="0">
                        <a:effectLst/>
                        <a:latin typeface="Times New Roman"/>
                        <a:ea typeface="新細明體"/>
                        <a:cs typeface="Times New Roman"/>
                      </a:endParaRPr>
                    </a:p>
                  </a:txBody>
                  <a:tcPr marL="68580" marR="68580" marT="0" marB="0"/>
                </a:tc>
                <a:tc>
                  <a:txBody>
                    <a:bodyPr/>
                    <a:lstStyle/>
                    <a:p>
                      <a:pPr fontAlgn="auto">
                        <a:spcAft>
                          <a:spcPts val="0"/>
                        </a:spcAft>
                      </a:pPr>
                      <a:r>
                        <a:rPr lang="zh-TW" sz="1800" kern="0">
                          <a:effectLst/>
                        </a:rPr>
                        <a:t>不限，≧</a:t>
                      </a:r>
                      <a:r>
                        <a:rPr lang="en-US" sz="1800" kern="0">
                          <a:effectLst/>
                        </a:rPr>
                        <a:t>100</a:t>
                      </a:r>
                      <a:r>
                        <a:rPr lang="zh-TW" sz="1800" kern="0">
                          <a:effectLst/>
                        </a:rPr>
                        <a:t>萬元為主</a:t>
                      </a:r>
                      <a:endParaRPr lang="zh-TW" sz="1800" kern="100">
                        <a:effectLst/>
                        <a:latin typeface="Times New Roman"/>
                        <a:ea typeface="新細明體"/>
                        <a:cs typeface="Times New Roman"/>
                      </a:endParaRPr>
                    </a:p>
                  </a:txBody>
                  <a:tcPr marL="68580" marR="68580" marT="0" marB="0"/>
                </a:tc>
                <a:tc>
                  <a:txBody>
                    <a:bodyPr/>
                    <a:lstStyle/>
                    <a:p>
                      <a:pPr fontAlgn="auto">
                        <a:spcAft>
                          <a:spcPts val="0"/>
                        </a:spcAft>
                      </a:pPr>
                      <a:r>
                        <a:rPr lang="zh-TW" sz="1800" kern="0" dirty="0">
                          <a:effectLst/>
                        </a:rPr>
                        <a:t>不限，≧</a:t>
                      </a:r>
                      <a:r>
                        <a:rPr lang="en-US" sz="1800" kern="0" dirty="0">
                          <a:effectLst/>
                        </a:rPr>
                        <a:t>100</a:t>
                      </a:r>
                      <a:r>
                        <a:rPr lang="zh-TW" sz="1800" kern="0" dirty="0">
                          <a:effectLst/>
                        </a:rPr>
                        <a:t>萬元為主</a:t>
                      </a:r>
                      <a:endParaRPr lang="zh-TW" sz="1800" kern="100" dirty="0">
                        <a:effectLst/>
                        <a:latin typeface="Times New Roman"/>
                        <a:ea typeface="新細明體"/>
                        <a:cs typeface="Times New Roman"/>
                      </a:endParaRPr>
                    </a:p>
                  </a:txBody>
                  <a:tcPr marL="68580" marR="68580" marT="0" marB="0"/>
                </a:tc>
                <a:tc>
                  <a:txBody>
                    <a:bodyPr/>
                    <a:lstStyle/>
                    <a:p>
                      <a:pPr fontAlgn="auto">
                        <a:spcAft>
                          <a:spcPts val="0"/>
                        </a:spcAft>
                      </a:pPr>
                      <a:r>
                        <a:rPr lang="zh-TW" sz="1800" kern="0">
                          <a:effectLst/>
                        </a:rPr>
                        <a:t>＜</a:t>
                      </a:r>
                      <a:r>
                        <a:rPr lang="en-US" sz="1800" kern="0">
                          <a:effectLst/>
                        </a:rPr>
                        <a:t>100</a:t>
                      </a:r>
                      <a:r>
                        <a:rPr lang="zh-TW" sz="1800" kern="0">
                          <a:effectLst/>
                        </a:rPr>
                        <a:t>萬元</a:t>
                      </a:r>
                      <a:endParaRPr lang="zh-TW" sz="1800" kern="100">
                        <a:effectLst/>
                      </a:endParaRPr>
                    </a:p>
                    <a:p>
                      <a:pPr fontAlgn="auto">
                        <a:spcAft>
                          <a:spcPts val="0"/>
                        </a:spcAft>
                      </a:pPr>
                      <a:r>
                        <a:rPr lang="en-US" sz="1800" kern="100">
                          <a:effectLst/>
                        </a:rPr>
                        <a:t> </a:t>
                      </a:r>
                      <a:endParaRPr lang="zh-TW" sz="1800" kern="100">
                        <a:effectLst/>
                        <a:latin typeface="Times New Roman"/>
                        <a:ea typeface="新細明體"/>
                        <a:cs typeface="Times New Roman"/>
                      </a:endParaRPr>
                    </a:p>
                  </a:txBody>
                  <a:tcPr marL="68580" marR="68580" marT="0" marB="0"/>
                </a:tc>
                <a:tc>
                  <a:txBody>
                    <a:bodyPr/>
                    <a:lstStyle/>
                    <a:p>
                      <a:pPr fontAlgn="auto">
                        <a:spcAft>
                          <a:spcPts val="0"/>
                        </a:spcAft>
                      </a:pPr>
                      <a:r>
                        <a:rPr lang="zh-TW" sz="1800" kern="0" dirty="0">
                          <a:effectLst/>
                        </a:rPr>
                        <a:t>不限，≧</a:t>
                      </a:r>
                      <a:r>
                        <a:rPr lang="en-US" sz="1800" kern="0" dirty="0">
                          <a:effectLst/>
                        </a:rPr>
                        <a:t>100</a:t>
                      </a:r>
                      <a:r>
                        <a:rPr lang="zh-TW" sz="1800" kern="0" dirty="0">
                          <a:effectLst/>
                        </a:rPr>
                        <a:t>萬元為主</a:t>
                      </a:r>
                      <a:endParaRPr lang="zh-TW" sz="1800" kern="100" dirty="0">
                        <a:effectLst/>
                        <a:latin typeface="Times New Roman"/>
                        <a:ea typeface="新細明體"/>
                        <a:cs typeface="Times New Roman"/>
                      </a:endParaRPr>
                    </a:p>
                  </a:txBody>
                  <a:tcPr marL="68580" marR="68580" marT="0" marB="0"/>
                </a:tc>
                <a:extLst>
                  <a:ext uri="{0D108BD9-81ED-4DB2-BD59-A6C34878D82A}">
                    <a16:rowId xmlns:a16="http://schemas.microsoft.com/office/drawing/2014/main" val="10003"/>
                  </a:ext>
                </a:extLst>
              </a:tr>
              <a:tr h="541828">
                <a:tc>
                  <a:txBody>
                    <a:bodyPr/>
                    <a:lstStyle/>
                    <a:p>
                      <a:pPr fontAlgn="auto">
                        <a:spcAft>
                          <a:spcPts val="0"/>
                        </a:spcAft>
                      </a:pPr>
                      <a:r>
                        <a:rPr lang="zh-TW" sz="1800" kern="0" dirty="0">
                          <a:effectLst/>
                        </a:rPr>
                        <a:t>招標方式</a:t>
                      </a:r>
                      <a:endParaRPr lang="zh-TW" sz="1800" kern="100" dirty="0">
                        <a:effectLst/>
                        <a:latin typeface="Times New Roman"/>
                        <a:ea typeface="新細明體"/>
                        <a:cs typeface="Times New Roman"/>
                      </a:endParaRPr>
                    </a:p>
                  </a:txBody>
                  <a:tcPr marL="68580" marR="68580" marT="0" marB="0"/>
                </a:tc>
                <a:tc>
                  <a:txBody>
                    <a:bodyPr/>
                    <a:lstStyle/>
                    <a:p>
                      <a:pPr fontAlgn="auto">
                        <a:spcAft>
                          <a:spcPts val="0"/>
                        </a:spcAft>
                      </a:pPr>
                      <a:r>
                        <a:rPr lang="zh-TW" sz="1800" kern="0">
                          <a:effectLst/>
                        </a:rPr>
                        <a:t>公開招標、選擇性招標</a:t>
                      </a:r>
                      <a:endParaRPr lang="zh-TW" sz="1800" kern="100">
                        <a:effectLst/>
                        <a:latin typeface="Times New Roman"/>
                        <a:ea typeface="新細明體"/>
                        <a:cs typeface="Times New Roman"/>
                      </a:endParaRPr>
                    </a:p>
                  </a:txBody>
                  <a:tcPr marL="68580" marR="68580" marT="0" marB="0"/>
                </a:tc>
                <a:tc>
                  <a:txBody>
                    <a:bodyPr/>
                    <a:lstStyle/>
                    <a:p>
                      <a:pPr fontAlgn="auto">
                        <a:spcAft>
                          <a:spcPts val="0"/>
                        </a:spcAft>
                      </a:pPr>
                      <a:r>
                        <a:rPr lang="zh-TW" sz="1800" kern="0">
                          <a:effectLst/>
                        </a:rPr>
                        <a:t>限制性招標 </a:t>
                      </a:r>
                      <a:endParaRPr lang="zh-TW" sz="1800" kern="100">
                        <a:effectLst/>
                      </a:endParaRPr>
                    </a:p>
                    <a:p>
                      <a:pPr fontAlgn="auto">
                        <a:spcAft>
                          <a:spcPts val="0"/>
                        </a:spcAft>
                      </a:pPr>
                      <a:r>
                        <a:rPr lang="en-US" sz="1800" kern="100">
                          <a:effectLst/>
                        </a:rPr>
                        <a:t> </a:t>
                      </a:r>
                      <a:endParaRPr lang="zh-TW" sz="1800" kern="100">
                        <a:effectLst/>
                        <a:latin typeface="Times New Roman"/>
                        <a:ea typeface="新細明體"/>
                        <a:cs typeface="Times New Roman"/>
                      </a:endParaRPr>
                    </a:p>
                  </a:txBody>
                  <a:tcPr marL="68580" marR="68580" marT="0" marB="0"/>
                </a:tc>
                <a:tc>
                  <a:txBody>
                    <a:bodyPr/>
                    <a:lstStyle/>
                    <a:p>
                      <a:pPr fontAlgn="auto">
                        <a:spcAft>
                          <a:spcPts val="0"/>
                        </a:spcAft>
                      </a:pPr>
                      <a:r>
                        <a:rPr lang="zh-TW" sz="1800" kern="0">
                          <a:effectLst/>
                        </a:rPr>
                        <a:t>公開取得企劃書</a:t>
                      </a:r>
                      <a:endParaRPr lang="zh-TW" sz="1800" kern="100">
                        <a:effectLst/>
                        <a:latin typeface="Times New Roman"/>
                        <a:ea typeface="新細明體"/>
                        <a:cs typeface="Times New Roman"/>
                      </a:endParaRPr>
                    </a:p>
                  </a:txBody>
                  <a:tcPr marL="68580" marR="68580" marT="0" marB="0"/>
                </a:tc>
                <a:tc>
                  <a:txBody>
                    <a:bodyPr/>
                    <a:lstStyle/>
                    <a:p>
                      <a:pPr fontAlgn="auto">
                        <a:spcAft>
                          <a:spcPts val="0"/>
                        </a:spcAft>
                      </a:pPr>
                      <a:r>
                        <a:rPr lang="zh-TW" sz="1800" kern="0" dirty="0">
                          <a:effectLst/>
                        </a:rPr>
                        <a:t>公開招標、選擇性招標</a:t>
                      </a:r>
                      <a:endParaRPr lang="zh-TW" sz="1800" kern="100" dirty="0">
                        <a:effectLst/>
                        <a:latin typeface="Times New Roman"/>
                        <a:ea typeface="新細明體"/>
                        <a:cs typeface="Times New Roman"/>
                      </a:endParaRPr>
                    </a:p>
                  </a:txBody>
                  <a:tcPr marL="68580" marR="68580" marT="0" marB="0"/>
                </a:tc>
                <a:extLst>
                  <a:ext uri="{0D108BD9-81ED-4DB2-BD59-A6C34878D82A}">
                    <a16:rowId xmlns:a16="http://schemas.microsoft.com/office/drawing/2014/main" val="10004"/>
                  </a:ext>
                </a:extLst>
              </a:tr>
              <a:tr h="414860">
                <a:tc>
                  <a:txBody>
                    <a:bodyPr/>
                    <a:lstStyle/>
                    <a:p>
                      <a:pPr fontAlgn="auto">
                        <a:spcAft>
                          <a:spcPts val="0"/>
                        </a:spcAft>
                      </a:pPr>
                      <a:r>
                        <a:rPr lang="zh-TW" sz="1800" kern="0" dirty="0">
                          <a:effectLst/>
                        </a:rPr>
                        <a:t>上級核准</a:t>
                      </a:r>
                      <a:endParaRPr lang="zh-TW" sz="1800" kern="100" dirty="0">
                        <a:effectLst/>
                        <a:latin typeface="Times New Roman"/>
                        <a:ea typeface="新細明體"/>
                        <a:cs typeface="Times New Roman"/>
                      </a:endParaRPr>
                    </a:p>
                  </a:txBody>
                  <a:tcPr marL="68580" marR="68580" marT="0" marB="0"/>
                </a:tc>
                <a:tc>
                  <a:txBody>
                    <a:bodyPr/>
                    <a:lstStyle/>
                    <a:p>
                      <a:pPr fontAlgn="auto">
                        <a:spcAft>
                          <a:spcPts val="0"/>
                        </a:spcAft>
                      </a:pPr>
                      <a:r>
                        <a:rPr lang="zh-TW" sz="1800" kern="0">
                          <a:effectLst/>
                        </a:rPr>
                        <a:t>需要</a:t>
                      </a:r>
                      <a:endParaRPr lang="zh-TW" sz="1800" kern="100">
                        <a:effectLst/>
                        <a:latin typeface="Times New Roman"/>
                        <a:ea typeface="新細明體"/>
                        <a:cs typeface="Times New Roman"/>
                      </a:endParaRPr>
                    </a:p>
                  </a:txBody>
                  <a:tcPr marL="68580" marR="68580" marT="0" marB="0"/>
                </a:tc>
                <a:tc>
                  <a:txBody>
                    <a:bodyPr/>
                    <a:lstStyle/>
                    <a:p>
                      <a:pPr fontAlgn="auto">
                        <a:spcAft>
                          <a:spcPts val="0"/>
                        </a:spcAft>
                      </a:pPr>
                      <a:r>
                        <a:rPr lang="zh-TW" sz="1800" kern="0" dirty="0">
                          <a:effectLst/>
                        </a:rPr>
                        <a:t>免 </a:t>
                      </a:r>
                      <a:endParaRPr lang="zh-TW" sz="1800" kern="100" dirty="0">
                        <a:effectLst/>
                        <a:latin typeface="Times New Roman"/>
                        <a:ea typeface="新細明體"/>
                        <a:cs typeface="Times New Roman"/>
                      </a:endParaRPr>
                    </a:p>
                  </a:txBody>
                  <a:tcPr marL="68580" marR="68580" marT="0" marB="0"/>
                </a:tc>
                <a:tc>
                  <a:txBody>
                    <a:bodyPr/>
                    <a:lstStyle/>
                    <a:p>
                      <a:pPr fontAlgn="auto">
                        <a:spcAft>
                          <a:spcPts val="0"/>
                        </a:spcAft>
                      </a:pPr>
                      <a:r>
                        <a:rPr lang="zh-TW" sz="1800" kern="0">
                          <a:effectLst/>
                        </a:rPr>
                        <a:t>免 </a:t>
                      </a:r>
                      <a:endParaRPr lang="zh-TW" sz="1800" kern="100">
                        <a:effectLst/>
                        <a:latin typeface="Times New Roman"/>
                        <a:ea typeface="新細明體"/>
                        <a:cs typeface="Times New Roman"/>
                      </a:endParaRPr>
                    </a:p>
                  </a:txBody>
                  <a:tcPr marL="68580" marR="68580" marT="0" marB="0"/>
                </a:tc>
                <a:tc>
                  <a:txBody>
                    <a:bodyPr/>
                    <a:lstStyle/>
                    <a:p>
                      <a:pPr fontAlgn="auto">
                        <a:spcAft>
                          <a:spcPts val="0"/>
                        </a:spcAft>
                      </a:pPr>
                      <a:r>
                        <a:rPr lang="zh-TW" sz="1800" kern="0" dirty="0">
                          <a:effectLst/>
                        </a:rPr>
                        <a:t>免</a:t>
                      </a:r>
                      <a:endParaRPr lang="zh-TW" sz="1800" kern="100" dirty="0">
                        <a:effectLst/>
                        <a:latin typeface="Times New Roman"/>
                        <a:ea typeface="新細明體"/>
                        <a:cs typeface="Times New Roman"/>
                      </a:endParaRPr>
                    </a:p>
                  </a:txBody>
                  <a:tcPr marL="68580" marR="68580" marT="0" marB="0"/>
                </a:tc>
                <a:extLst>
                  <a:ext uri="{0D108BD9-81ED-4DB2-BD59-A6C34878D82A}">
                    <a16:rowId xmlns:a16="http://schemas.microsoft.com/office/drawing/2014/main" val="10005"/>
                  </a:ext>
                </a:extLst>
              </a:tr>
              <a:tr h="541828">
                <a:tc>
                  <a:txBody>
                    <a:bodyPr/>
                    <a:lstStyle/>
                    <a:p>
                      <a:pPr fontAlgn="auto">
                        <a:spcAft>
                          <a:spcPts val="0"/>
                        </a:spcAft>
                      </a:pPr>
                      <a:r>
                        <a:rPr lang="zh-TW" sz="1800" kern="0" dirty="0">
                          <a:effectLst/>
                        </a:rPr>
                        <a:t>開標家數</a:t>
                      </a:r>
                      <a:endParaRPr lang="zh-TW" sz="1800" kern="100" dirty="0">
                        <a:effectLst/>
                        <a:latin typeface="Times New Roman"/>
                        <a:ea typeface="新細明體"/>
                        <a:cs typeface="Times New Roman"/>
                      </a:endParaRPr>
                    </a:p>
                  </a:txBody>
                  <a:tcPr marL="68580" marR="68580" marT="0" marB="0"/>
                </a:tc>
                <a:tc>
                  <a:txBody>
                    <a:bodyPr/>
                    <a:lstStyle/>
                    <a:p>
                      <a:pPr fontAlgn="auto">
                        <a:spcAft>
                          <a:spcPts val="0"/>
                        </a:spcAft>
                      </a:pPr>
                      <a:r>
                        <a:rPr lang="zh-TW" sz="1800" kern="0">
                          <a:effectLst/>
                        </a:rPr>
                        <a:t>公開招標</a:t>
                      </a:r>
                      <a:r>
                        <a:rPr lang="en-US" sz="1800" kern="0">
                          <a:effectLst/>
                        </a:rPr>
                        <a:t>/ </a:t>
                      </a:r>
                      <a:r>
                        <a:rPr lang="zh-TW" sz="1800" kern="0">
                          <a:effectLst/>
                        </a:rPr>
                        <a:t>第</a:t>
                      </a:r>
                      <a:r>
                        <a:rPr lang="en-US" sz="1800" kern="0">
                          <a:effectLst/>
                        </a:rPr>
                        <a:t>1</a:t>
                      </a:r>
                      <a:r>
                        <a:rPr lang="zh-TW" sz="1800" kern="0">
                          <a:effectLst/>
                        </a:rPr>
                        <a:t>次</a:t>
                      </a:r>
                      <a:r>
                        <a:rPr lang="en-US" sz="1800" kern="0">
                          <a:effectLst/>
                        </a:rPr>
                        <a:t>3</a:t>
                      </a:r>
                      <a:r>
                        <a:rPr lang="zh-TW" sz="1800" kern="0">
                          <a:effectLst/>
                        </a:rPr>
                        <a:t>家</a:t>
                      </a:r>
                      <a:endParaRPr lang="zh-TW" sz="1800" kern="100">
                        <a:effectLst/>
                        <a:latin typeface="Times New Roman"/>
                        <a:ea typeface="新細明體"/>
                        <a:cs typeface="Times New Roman"/>
                      </a:endParaRPr>
                    </a:p>
                  </a:txBody>
                  <a:tcPr marL="68580" marR="68580" marT="0" marB="0"/>
                </a:tc>
                <a:tc>
                  <a:txBody>
                    <a:bodyPr/>
                    <a:lstStyle/>
                    <a:p>
                      <a:pPr fontAlgn="auto">
                        <a:spcAft>
                          <a:spcPts val="0"/>
                        </a:spcAft>
                      </a:pPr>
                      <a:r>
                        <a:rPr lang="en-US" sz="1800" kern="0">
                          <a:effectLst/>
                        </a:rPr>
                        <a:t>1</a:t>
                      </a:r>
                      <a:r>
                        <a:rPr lang="zh-TW" sz="1800" kern="0">
                          <a:effectLst/>
                        </a:rPr>
                        <a:t>家</a:t>
                      </a:r>
                      <a:endParaRPr lang="zh-TW" sz="1800" kern="100">
                        <a:effectLst/>
                        <a:latin typeface="Times New Roman"/>
                        <a:ea typeface="新細明體"/>
                        <a:cs typeface="Times New Roman"/>
                      </a:endParaRPr>
                    </a:p>
                  </a:txBody>
                  <a:tcPr marL="68580" marR="68580" marT="0" marB="0"/>
                </a:tc>
                <a:tc>
                  <a:txBody>
                    <a:bodyPr/>
                    <a:lstStyle/>
                    <a:p>
                      <a:pPr fontAlgn="auto">
                        <a:spcAft>
                          <a:spcPts val="0"/>
                        </a:spcAft>
                      </a:pPr>
                      <a:r>
                        <a:rPr lang="zh-TW" sz="1800" kern="0">
                          <a:effectLst/>
                        </a:rPr>
                        <a:t>第</a:t>
                      </a:r>
                      <a:r>
                        <a:rPr lang="en-US" sz="1800" kern="0">
                          <a:effectLst/>
                        </a:rPr>
                        <a:t>1</a:t>
                      </a:r>
                      <a:r>
                        <a:rPr lang="zh-TW" sz="1800" kern="0">
                          <a:effectLst/>
                        </a:rPr>
                        <a:t>次</a:t>
                      </a:r>
                      <a:r>
                        <a:rPr lang="en-US" sz="1800" kern="0">
                          <a:effectLst/>
                        </a:rPr>
                        <a:t>3</a:t>
                      </a:r>
                      <a:r>
                        <a:rPr lang="zh-TW" sz="1800" kern="0">
                          <a:effectLst/>
                        </a:rPr>
                        <a:t>家</a:t>
                      </a:r>
                      <a:r>
                        <a:rPr lang="en-US" sz="1800" kern="0">
                          <a:effectLst/>
                        </a:rPr>
                        <a:t>/</a:t>
                      </a:r>
                      <a:r>
                        <a:rPr lang="zh-TW" sz="1800" kern="0">
                          <a:effectLst/>
                        </a:rPr>
                        <a:t>可事前簽准不受</a:t>
                      </a:r>
                      <a:r>
                        <a:rPr lang="en-US" sz="1800" kern="0">
                          <a:effectLst/>
                        </a:rPr>
                        <a:t>3</a:t>
                      </a:r>
                      <a:r>
                        <a:rPr lang="zh-TW" sz="1800" kern="0">
                          <a:effectLst/>
                        </a:rPr>
                        <a:t>家限制</a:t>
                      </a:r>
                      <a:endParaRPr lang="zh-TW" sz="1800" kern="100">
                        <a:effectLst/>
                        <a:latin typeface="Times New Roman"/>
                        <a:ea typeface="新細明體"/>
                        <a:cs typeface="Times New Roman"/>
                      </a:endParaRPr>
                    </a:p>
                  </a:txBody>
                  <a:tcPr marL="68580" marR="68580" marT="0" marB="0"/>
                </a:tc>
                <a:tc>
                  <a:txBody>
                    <a:bodyPr/>
                    <a:lstStyle/>
                    <a:p>
                      <a:pPr fontAlgn="auto">
                        <a:spcAft>
                          <a:spcPts val="0"/>
                        </a:spcAft>
                      </a:pPr>
                      <a:r>
                        <a:rPr lang="zh-TW" sz="1800" kern="0" dirty="0">
                          <a:effectLst/>
                        </a:rPr>
                        <a:t>公開招標</a:t>
                      </a:r>
                      <a:r>
                        <a:rPr lang="en-US" sz="1800" kern="0" dirty="0">
                          <a:effectLst/>
                        </a:rPr>
                        <a:t>/ </a:t>
                      </a:r>
                      <a:r>
                        <a:rPr lang="zh-TW" sz="1800" kern="0" dirty="0">
                          <a:effectLst/>
                        </a:rPr>
                        <a:t>第</a:t>
                      </a:r>
                      <a:r>
                        <a:rPr lang="en-US" sz="1800" kern="0" dirty="0">
                          <a:effectLst/>
                        </a:rPr>
                        <a:t>1</a:t>
                      </a:r>
                      <a:r>
                        <a:rPr lang="zh-TW" sz="1800" kern="0" dirty="0">
                          <a:effectLst/>
                        </a:rPr>
                        <a:t>次</a:t>
                      </a:r>
                      <a:r>
                        <a:rPr lang="en-US" sz="1800" kern="0" dirty="0">
                          <a:effectLst/>
                        </a:rPr>
                        <a:t>3</a:t>
                      </a:r>
                      <a:r>
                        <a:rPr lang="zh-TW" sz="1800" kern="0" dirty="0">
                          <a:effectLst/>
                        </a:rPr>
                        <a:t>家</a:t>
                      </a:r>
                      <a:endParaRPr lang="zh-TW" sz="1800" kern="100" dirty="0">
                        <a:effectLst/>
                        <a:latin typeface="Times New Roman"/>
                        <a:ea typeface="新細明體"/>
                        <a:cs typeface="Times New Roman"/>
                      </a:endParaRPr>
                    </a:p>
                  </a:txBody>
                  <a:tcPr marL="68580" marR="68580" marT="0" marB="0"/>
                </a:tc>
                <a:extLst>
                  <a:ext uri="{0D108BD9-81ED-4DB2-BD59-A6C34878D82A}">
                    <a16:rowId xmlns:a16="http://schemas.microsoft.com/office/drawing/2014/main" val="10006"/>
                  </a:ext>
                </a:extLst>
              </a:tr>
              <a:tr h="414860">
                <a:tc>
                  <a:txBody>
                    <a:bodyPr/>
                    <a:lstStyle/>
                    <a:p>
                      <a:pPr fontAlgn="auto">
                        <a:spcAft>
                          <a:spcPts val="0"/>
                        </a:spcAft>
                      </a:pPr>
                      <a:r>
                        <a:rPr lang="zh-TW" sz="1800" kern="0" dirty="0">
                          <a:effectLst/>
                        </a:rPr>
                        <a:t>評選廠商</a:t>
                      </a:r>
                      <a:endParaRPr lang="zh-TW" sz="1800" kern="100" dirty="0">
                        <a:effectLst/>
                        <a:latin typeface="Times New Roman"/>
                        <a:ea typeface="新細明體"/>
                        <a:cs typeface="Times New Roman"/>
                      </a:endParaRPr>
                    </a:p>
                  </a:txBody>
                  <a:tcPr marL="68580" marR="68580" marT="0" marB="0"/>
                </a:tc>
                <a:tc>
                  <a:txBody>
                    <a:bodyPr/>
                    <a:lstStyle/>
                    <a:p>
                      <a:pPr fontAlgn="auto">
                        <a:spcAft>
                          <a:spcPts val="0"/>
                        </a:spcAft>
                      </a:pPr>
                      <a:r>
                        <a:rPr lang="zh-TW" sz="1800" kern="0">
                          <a:effectLst/>
                        </a:rPr>
                        <a:t>最有利標</a:t>
                      </a:r>
                      <a:r>
                        <a:rPr lang="en-US" sz="1800" kern="0">
                          <a:effectLst/>
                        </a:rPr>
                        <a:t>/1</a:t>
                      </a:r>
                      <a:r>
                        <a:rPr lang="zh-TW" sz="1800" kern="0">
                          <a:effectLst/>
                        </a:rPr>
                        <a:t>家</a:t>
                      </a:r>
                      <a:endParaRPr lang="zh-TW" sz="1800" kern="100">
                        <a:effectLst/>
                        <a:latin typeface="Times New Roman"/>
                        <a:ea typeface="新細明體"/>
                        <a:cs typeface="Times New Roman"/>
                      </a:endParaRPr>
                    </a:p>
                  </a:txBody>
                  <a:tcPr marL="68580" marR="68580" marT="0" marB="0"/>
                </a:tc>
                <a:tc>
                  <a:txBody>
                    <a:bodyPr/>
                    <a:lstStyle/>
                    <a:p>
                      <a:pPr fontAlgn="auto">
                        <a:spcAft>
                          <a:spcPts val="0"/>
                        </a:spcAft>
                      </a:pPr>
                      <a:r>
                        <a:rPr lang="zh-TW" sz="1800" kern="0">
                          <a:effectLst/>
                        </a:rPr>
                        <a:t>優勝廠商</a:t>
                      </a:r>
                      <a:r>
                        <a:rPr lang="en-US" sz="1800" kern="0">
                          <a:effectLst/>
                        </a:rPr>
                        <a:t>/</a:t>
                      </a:r>
                      <a:r>
                        <a:rPr lang="zh-TW" sz="1800" kern="0">
                          <a:effectLst/>
                        </a:rPr>
                        <a:t>不限家數</a:t>
                      </a:r>
                      <a:endParaRPr lang="zh-TW" sz="1800" kern="100">
                        <a:effectLst/>
                        <a:latin typeface="Times New Roman"/>
                        <a:ea typeface="新細明體"/>
                        <a:cs typeface="Times New Roman"/>
                      </a:endParaRPr>
                    </a:p>
                  </a:txBody>
                  <a:tcPr marL="68580" marR="68580" marT="0" marB="0"/>
                </a:tc>
                <a:tc>
                  <a:txBody>
                    <a:bodyPr/>
                    <a:lstStyle/>
                    <a:p>
                      <a:pPr fontAlgn="auto">
                        <a:spcAft>
                          <a:spcPts val="0"/>
                        </a:spcAft>
                      </a:pPr>
                      <a:r>
                        <a:rPr lang="zh-TW" sz="1800" kern="0">
                          <a:effectLst/>
                        </a:rPr>
                        <a:t>符合需要廠商</a:t>
                      </a:r>
                      <a:r>
                        <a:rPr lang="en-US" sz="1800" kern="0">
                          <a:effectLst/>
                        </a:rPr>
                        <a:t>/</a:t>
                      </a:r>
                      <a:r>
                        <a:rPr lang="zh-TW" sz="1800" kern="0">
                          <a:effectLst/>
                        </a:rPr>
                        <a:t>不限家數</a:t>
                      </a:r>
                      <a:endParaRPr lang="zh-TW" sz="1800" kern="100">
                        <a:effectLst/>
                        <a:latin typeface="Times New Roman"/>
                        <a:ea typeface="新細明體"/>
                        <a:cs typeface="Times New Roman"/>
                      </a:endParaRPr>
                    </a:p>
                  </a:txBody>
                  <a:tcPr marL="68580" marR="68580" marT="0" marB="0"/>
                </a:tc>
                <a:tc>
                  <a:txBody>
                    <a:bodyPr/>
                    <a:lstStyle/>
                    <a:p>
                      <a:pPr fontAlgn="auto">
                        <a:spcAft>
                          <a:spcPts val="0"/>
                        </a:spcAft>
                      </a:pPr>
                      <a:r>
                        <a:rPr lang="zh-TW" sz="1800" kern="0" dirty="0">
                          <a:effectLst/>
                        </a:rPr>
                        <a:t>評分及格</a:t>
                      </a:r>
                      <a:r>
                        <a:rPr lang="en-US" sz="1800" kern="0" dirty="0">
                          <a:effectLst/>
                        </a:rPr>
                        <a:t>/</a:t>
                      </a:r>
                      <a:r>
                        <a:rPr lang="zh-TW" sz="1800" kern="0" dirty="0">
                          <a:effectLst/>
                        </a:rPr>
                        <a:t>不限家數</a:t>
                      </a:r>
                      <a:endParaRPr lang="zh-TW" sz="1800" kern="100" dirty="0">
                        <a:effectLst/>
                        <a:latin typeface="Times New Roman"/>
                        <a:ea typeface="新細明體"/>
                        <a:cs typeface="Times New Roman"/>
                      </a:endParaRPr>
                    </a:p>
                  </a:txBody>
                  <a:tcPr marL="68580" marR="68580" marT="0" marB="0"/>
                </a:tc>
                <a:extLst>
                  <a:ext uri="{0D108BD9-81ED-4DB2-BD59-A6C34878D82A}">
                    <a16:rowId xmlns:a16="http://schemas.microsoft.com/office/drawing/2014/main" val="10007"/>
                  </a:ext>
                </a:extLst>
              </a:tr>
              <a:tr h="541828">
                <a:tc>
                  <a:txBody>
                    <a:bodyPr/>
                    <a:lstStyle/>
                    <a:p>
                      <a:pPr fontAlgn="auto">
                        <a:spcAft>
                          <a:spcPts val="0"/>
                        </a:spcAft>
                      </a:pPr>
                      <a:r>
                        <a:rPr lang="zh-TW" sz="1800" kern="0">
                          <a:effectLst/>
                        </a:rPr>
                        <a:t>底價訂定</a:t>
                      </a:r>
                      <a:endParaRPr lang="zh-TW" sz="1800" kern="100">
                        <a:effectLst/>
                        <a:latin typeface="Times New Roman"/>
                        <a:ea typeface="新細明體"/>
                        <a:cs typeface="Times New Roman"/>
                      </a:endParaRPr>
                    </a:p>
                  </a:txBody>
                  <a:tcPr marL="68580" marR="68580" marT="0" marB="0"/>
                </a:tc>
                <a:tc>
                  <a:txBody>
                    <a:bodyPr/>
                    <a:lstStyle/>
                    <a:p>
                      <a:pPr fontAlgn="auto">
                        <a:spcAft>
                          <a:spcPts val="0"/>
                        </a:spcAft>
                      </a:pPr>
                      <a:r>
                        <a:rPr lang="zh-TW" sz="1800" kern="0" dirty="0">
                          <a:effectLst/>
                        </a:rPr>
                        <a:t>不訂底價為</a:t>
                      </a:r>
                      <a:r>
                        <a:rPr lang="zh-TW" sz="1800" kern="0" dirty="0" smtClean="0">
                          <a:effectLst/>
                        </a:rPr>
                        <a:t>原則</a:t>
                      </a:r>
                      <a:endParaRPr lang="zh-TW" sz="1800" kern="100" dirty="0">
                        <a:effectLst/>
                        <a:latin typeface="Times New Roman"/>
                        <a:ea typeface="新細明體"/>
                        <a:cs typeface="Times New Roman"/>
                      </a:endParaRPr>
                    </a:p>
                  </a:txBody>
                  <a:tcPr marL="68580" marR="68580" marT="0" marB="0"/>
                </a:tc>
                <a:tc>
                  <a:txBody>
                    <a:bodyPr/>
                    <a:lstStyle/>
                    <a:p>
                      <a:pPr fontAlgn="auto">
                        <a:spcAft>
                          <a:spcPts val="0"/>
                        </a:spcAft>
                      </a:pPr>
                      <a:r>
                        <a:rPr lang="zh-TW" sz="1800" kern="0" dirty="0">
                          <a:effectLst/>
                        </a:rPr>
                        <a:t>議價前，參考</a:t>
                      </a:r>
                      <a:r>
                        <a:rPr lang="zh-TW" sz="1800" kern="0" dirty="0" smtClean="0">
                          <a:effectLst/>
                        </a:rPr>
                        <a:t>廠商</a:t>
                      </a:r>
                      <a:r>
                        <a:rPr lang="zh-TW" sz="1800" kern="0" dirty="0">
                          <a:effectLst/>
                        </a:rPr>
                        <a:t>報價訂定之</a:t>
                      </a:r>
                      <a:endParaRPr lang="zh-TW" sz="1800" kern="100" dirty="0">
                        <a:effectLst/>
                        <a:latin typeface="Times New Roman"/>
                        <a:ea typeface="新細明體"/>
                        <a:cs typeface="Times New Roman"/>
                      </a:endParaRPr>
                    </a:p>
                  </a:txBody>
                  <a:tcPr marL="68580" marR="68580" marT="0" marB="0"/>
                </a:tc>
                <a:tc>
                  <a:txBody>
                    <a:bodyPr/>
                    <a:lstStyle/>
                    <a:p>
                      <a:pPr fontAlgn="auto">
                        <a:spcAft>
                          <a:spcPts val="0"/>
                        </a:spcAft>
                      </a:pPr>
                      <a:r>
                        <a:rPr lang="zh-TW" sz="1800" kern="0" dirty="0">
                          <a:effectLst/>
                        </a:rPr>
                        <a:t>議價前，參考</a:t>
                      </a:r>
                      <a:r>
                        <a:rPr lang="zh-TW" sz="1800" kern="0" dirty="0" smtClean="0">
                          <a:effectLst/>
                        </a:rPr>
                        <a:t>廠商</a:t>
                      </a:r>
                      <a:r>
                        <a:rPr lang="zh-TW" sz="1800" kern="0" dirty="0">
                          <a:effectLst/>
                        </a:rPr>
                        <a:t>報價訂定之</a:t>
                      </a:r>
                      <a:endParaRPr lang="zh-TW" sz="1800" kern="100" dirty="0">
                        <a:effectLst/>
                        <a:latin typeface="Times New Roman"/>
                        <a:ea typeface="新細明體"/>
                        <a:cs typeface="Times New Roman"/>
                      </a:endParaRPr>
                    </a:p>
                  </a:txBody>
                  <a:tcPr marL="68580" marR="68580" marT="0" marB="0"/>
                </a:tc>
                <a:tc>
                  <a:txBody>
                    <a:bodyPr/>
                    <a:lstStyle/>
                    <a:p>
                      <a:pPr fontAlgn="auto">
                        <a:spcAft>
                          <a:spcPts val="0"/>
                        </a:spcAft>
                      </a:pPr>
                      <a:r>
                        <a:rPr lang="zh-TW" sz="1800" kern="0" dirty="0">
                          <a:effectLst/>
                        </a:rPr>
                        <a:t>公開招標</a:t>
                      </a:r>
                      <a:r>
                        <a:rPr lang="en-US" sz="1800" kern="0" dirty="0">
                          <a:effectLst/>
                        </a:rPr>
                        <a:t>/ </a:t>
                      </a:r>
                      <a:r>
                        <a:rPr lang="zh-TW" sz="1800" kern="0" dirty="0">
                          <a:effectLst/>
                        </a:rPr>
                        <a:t>開標前訂定之</a:t>
                      </a:r>
                      <a:endParaRPr lang="zh-TW" sz="1800" kern="100" dirty="0">
                        <a:effectLst/>
                        <a:latin typeface="Times New Roman"/>
                        <a:ea typeface="新細明體"/>
                        <a:cs typeface="Times New Roman"/>
                      </a:endParaRPr>
                    </a:p>
                  </a:txBody>
                  <a:tcPr marL="68580" marR="68580" marT="0" marB="0"/>
                </a:tc>
                <a:extLst>
                  <a:ext uri="{0D108BD9-81ED-4DB2-BD59-A6C34878D82A}">
                    <a16:rowId xmlns:a16="http://schemas.microsoft.com/office/drawing/2014/main" val="10008"/>
                  </a:ext>
                </a:extLst>
              </a:tr>
              <a:tr h="541828">
                <a:tc>
                  <a:txBody>
                    <a:bodyPr/>
                    <a:lstStyle/>
                    <a:p>
                      <a:pPr fontAlgn="auto">
                        <a:spcAft>
                          <a:spcPts val="0"/>
                        </a:spcAft>
                      </a:pPr>
                      <a:r>
                        <a:rPr lang="zh-TW" sz="1800" kern="0">
                          <a:effectLst/>
                        </a:rPr>
                        <a:t>決標程序</a:t>
                      </a:r>
                      <a:endParaRPr lang="zh-TW" sz="1800" kern="100">
                        <a:effectLst/>
                        <a:latin typeface="Times New Roman"/>
                        <a:ea typeface="新細明體"/>
                        <a:cs typeface="Times New Roman"/>
                      </a:endParaRPr>
                    </a:p>
                  </a:txBody>
                  <a:tcPr marL="68580" marR="68580" marT="0" marB="0"/>
                </a:tc>
                <a:tc>
                  <a:txBody>
                    <a:bodyPr/>
                    <a:lstStyle/>
                    <a:p>
                      <a:pPr fontAlgn="auto">
                        <a:spcAft>
                          <a:spcPts val="0"/>
                        </a:spcAft>
                      </a:pPr>
                      <a:r>
                        <a:rPr lang="zh-TW" sz="1800" kern="0" dirty="0">
                          <a:effectLst/>
                        </a:rPr>
                        <a:t>評選結果</a:t>
                      </a:r>
                      <a:r>
                        <a:rPr lang="zh-TW" sz="1800" kern="0" dirty="0" smtClean="0">
                          <a:effectLst/>
                        </a:rPr>
                        <a:t>核定後</a:t>
                      </a:r>
                      <a:r>
                        <a:rPr lang="zh-TW" sz="1800" kern="0" dirty="0">
                          <a:effectLst/>
                        </a:rPr>
                        <a:t>，決標</a:t>
                      </a:r>
                      <a:endParaRPr lang="zh-TW" sz="1800" kern="100" dirty="0">
                        <a:effectLst/>
                        <a:latin typeface="Times New Roman"/>
                        <a:ea typeface="新細明體"/>
                        <a:cs typeface="Times New Roman"/>
                      </a:endParaRPr>
                    </a:p>
                  </a:txBody>
                  <a:tcPr marL="68580" marR="68580" marT="0" marB="0"/>
                </a:tc>
                <a:tc>
                  <a:txBody>
                    <a:bodyPr/>
                    <a:lstStyle/>
                    <a:p>
                      <a:pPr fontAlgn="auto">
                        <a:spcAft>
                          <a:spcPts val="0"/>
                        </a:spcAft>
                      </a:pPr>
                      <a:r>
                        <a:rPr lang="zh-TW" sz="1800" kern="0" dirty="0">
                          <a:effectLst/>
                        </a:rPr>
                        <a:t>評選結果核定後，依優勝序位議價</a:t>
                      </a:r>
                      <a:endParaRPr lang="zh-TW" sz="1800" kern="100" dirty="0">
                        <a:effectLst/>
                        <a:latin typeface="Times New Roman"/>
                        <a:ea typeface="新細明體"/>
                        <a:cs typeface="Times New Roman"/>
                      </a:endParaRPr>
                    </a:p>
                  </a:txBody>
                  <a:tcPr marL="68580" marR="68580" marT="0" marB="0"/>
                </a:tc>
                <a:tc>
                  <a:txBody>
                    <a:bodyPr/>
                    <a:lstStyle/>
                    <a:p>
                      <a:pPr fontAlgn="auto">
                        <a:spcAft>
                          <a:spcPts val="0"/>
                        </a:spcAft>
                      </a:pPr>
                      <a:r>
                        <a:rPr lang="zh-TW" sz="1800" kern="0" dirty="0">
                          <a:effectLst/>
                        </a:rPr>
                        <a:t>依優勝序位議價</a:t>
                      </a:r>
                      <a:endParaRPr lang="zh-TW" sz="1800" kern="100" dirty="0">
                        <a:effectLst/>
                        <a:latin typeface="Times New Roman"/>
                        <a:ea typeface="新細明體"/>
                        <a:cs typeface="Times New Roman"/>
                      </a:endParaRPr>
                    </a:p>
                  </a:txBody>
                  <a:tcPr marL="68580" marR="68580" marT="0" marB="0"/>
                </a:tc>
                <a:tc>
                  <a:txBody>
                    <a:bodyPr/>
                    <a:lstStyle/>
                    <a:p>
                      <a:pPr fontAlgn="auto">
                        <a:spcAft>
                          <a:spcPts val="0"/>
                        </a:spcAft>
                      </a:pPr>
                      <a:r>
                        <a:rPr lang="zh-TW" sz="1800" kern="0" dirty="0">
                          <a:effectLst/>
                        </a:rPr>
                        <a:t>評選結果核定後，就評分及格廠商開價格標，比減價格</a:t>
                      </a:r>
                      <a:endParaRPr lang="zh-TW" sz="1800" kern="100" dirty="0">
                        <a:effectLst/>
                        <a:latin typeface="Times New Roman"/>
                        <a:ea typeface="新細明體"/>
                        <a:cs typeface="Times New Roman"/>
                      </a:endParaRPr>
                    </a:p>
                  </a:txBody>
                  <a:tcPr marL="68580" marR="68580" marT="0" marB="0"/>
                </a:tc>
                <a:extLst>
                  <a:ext uri="{0D108BD9-81ED-4DB2-BD59-A6C34878D82A}">
                    <a16:rowId xmlns:a16="http://schemas.microsoft.com/office/drawing/2014/main" val="10009"/>
                  </a:ext>
                </a:extLst>
              </a:tr>
            </a:tbl>
          </a:graphicData>
        </a:graphic>
      </p:graphicFrame>
      <p:sp>
        <p:nvSpPr>
          <p:cNvPr id="3" name="投影片編號版面配置區 2"/>
          <p:cNvSpPr>
            <a:spLocks noGrp="1"/>
          </p:cNvSpPr>
          <p:nvPr>
            <p:ph type="sldNum" sz="quarter" idx="12"/>
          </p:nvPr>
        </p:nvSpPr>
        <p:spPr>
          <a:xfrm>
            <a:off x="5538216" y="6515251"/>
            <a:ext cx="478536" cy="365125"/>
          </a:xfrm>
        </p:spPr>
        <p:txBody>
          <a:bodyPr/>
          <a:lstStyle/>
          <a:p>
            <a:pPr algn="ctr"/>
            <a:fld id="{79B44AEE-BA3D-4760-80D7-75703F0B2E6D}" type="slidenum">
              <a:rPr lang="zh-TW" altLang="en-US" sz="1400" smtClean="0">
                <a:solidFill>
                  <a:schemeClr val="tx1"/>
                </a:solidFill>
              </a:rPr>
              <a:pPr algn="ctr"/>
              <a:t>57</a:t>
            </a:fld>
            <a:endParaRPr lang="zh-TW" altLang="en-US" sz="1400" dirty="0">
              <a:solidFill>
                <a:schemeClr val="tx1"/>
              </a:solidFill>
            </a:endParaRPr>
          </a:p>
        </p:txBody>
      </p:sp>
    </p:spTree>
    <p:extLst>
      <p:ext uri="{BB962C8B-B14F-4D97-AF65-F5344CB8AC3E}">
        <p14:creationId xmlns:p14="http://schemas.microsoft.com/office/powerpoint/2010/main" val="177501243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圖片 6"/>
          <p:cNvPicPr>
            <a:picLocks noChangeAspect="1"/>
          </p:cNvPicPr>
          <p:nvPr/>
        </p:nvPicPr>
        <p:blipFill rotWithShape="1">
          <a:blip r:embed="rId2">
            <a:extLst>
              <a:ext uri="{28A0092B-C50C-407E-A947-70E740481C1C}">
                <a14:useLocalDpi xmlns:a14="http://schemas.microsoft.com/office/drawing/2010/main" val="0"/>
              </a:ext>
            </a:extLst>
          </a:blip>
          <a:srcRect r="76009" b="-136"/>
          <a:stretch/>
        </p:blipFill>
        <p:spPr>
          <a:xfrm>
            <a:off x="8983804" y="3747888"/>
            <a:ext cx="3125337" cy="3005770"/>
          </a:xfrm>
          <a:prstGeom prst="rect">
            <a:avLst/>
          </a:prstGeom>
          <a:effectLst>
            <a:glow rad="127000">
              <a:schemeClr val="accent1">
                <a:lumMod val="20000"/>
                <a:lumOff val="80000"/>
              </a:schemeClr>
            </a:glow>
          </a:effectLst>
        </p:spPr>
      </p:pic>
      <p:pic>
        <p:nvPicPr>
          <p:cNvPr id="8" name="圖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3675" y="200258"/>
            <a:ext cx="4013867" cy="1052968"/>
          </a:xfrm>
          <a:prstGeom prst="rect">
            <a:avLst/>
          </a:prstGeom>
        </p:spPr>
      </p:pic>
      <p:sp>
        <p:nvSpPr>
          <p:cNvPr id="3" name="標題 2"/>
          <p:cNvSpPr>
            <a:spLocks noGrp="1"/>
          </p:cNvSpPr>
          <p:nvPr>
            <p:ph type="title"/>
          </p:nvPr>
        </p:nvSpPr>
        <p:spPr>
          <a:xfrm>
            <a:off x="1090748" y="2159725"/>
            <a:ext cx="10073640" cy="2412275"/>
          </a:xfrm>
        </p:spPr>
        <p:txBody>
          <a:bodyPr>
            <a:noAutofit/>
          </a:bodyPr>
          <a:lstStyle/>
          <a:p>
            <a:pPr algn="ctr"/>
            <a:r>
              <a:rPr lang="en-US" altLang="zh-TW" sz="6000" b="1" dirty="0">
                <a:latin typeface="標楷體" panose="03000509000000000000" pitchFamily="65" charset="-120"/>
                <a:ea typeface="標楷體" panose="03000509000000000000" pitchFamily="65" charset="-120"/>
              </a:rPr>
              <a:t/>
            </a:r>
            <a:br>
              <a:rPr lang="en-US" altLang="zh-TW" sz="6000" b="1" dirty="0">
                <a:latin typeface="標楷體" panose="03000509000000000000" pitchFamily="65" charset="-120"/>
                <a:ea typeface="標楷體" panose="03000509000000000000" pitchFamily="65" charset="-120"/>
              </a:rPr>
            </a:br>
            <a:r>
              <a:rPr lang="zh-TW" altLang="en-US" sz="6000" b="1" dirty="0" smtClean="0">
                <a:latin typeface="標楷體" panose="03000509000000000000" pitchFamily="65" charset="-120"/>
                <a:ea typeface="標楷體" panose="03000509000000000000" pitchFamily="65" charset="-120"/>
              </a:rPr>
              <a:t>事</a:t>
            </a:r>
            <a:r>
              <a:rPr lang="zh-TW" altLang="en-US" sz="6000" b="1" dirty="0">
                <a:latin typeface="標楷體" panose="03000509000000000000" pitchFamily="65" charset="-120"/>
                <a:ea typeface="標楷體" panose="03000509000000000000" pitchFamily="65" charset="-120"/>
              </a:rPr>
              <a:t>務</a:t>
            </a:r>
            <a:r>
              <a:rPr lang="zh-TW" altLang="en-US" sz="6000" b="1" dirty="0" smtClean="0">
                <a:latin typeface="標楷體" panose="03000509000000000000" pitchFamily="65" charset="-120"/>
                <a:ea typeface="標楷體" panose="03000509000000000000" pitchFamily="65" charset="-120"/>
              </a:rPr>
              <a:t>組報告完畢</a:t>
            </a:r>
            <a:r>
              <a:rPr lang="en-US" altLang="zh-TW" sz="6000" b="1" dirty="0" smtClean="0">
                <a:latin typeface="標楷體" panose="03000509000000000000" pitchFamily="65" charset="-120"/>
                <a:ea typeface="標楷體" panose="03000509000000000000" pitchFamily="65" charset="-120"/>
              </a:rPr>
              <a:t/>
            </a:r>
            <a:br>
              <a:rPr lang="en-US" altLang="zh-TW" sz="6000" b="1" dirty="0" smtClean="0">
                <a:latin typeface="標楷體" panose="03000509000000000000" pitchFamily="65" charset="-120"/>
                <a:ea typeface="標楷體" panose="03000509000000000000" pitchFamily="65" charset="-120"/>
              </a:rPr>
            </a:br>
            <a:r>
              <a:rPr lang="en-US" altLang="zh-TW" sz="6000" b="1" dirty="0" smtClean="0">
                <a:latin typeface="標楷體" panose="03000509000000000000" pitchFamily="65" charset="-120"/>
                <a:ea typeface="標楷體" panose="03000509000000000000" pitchFamily="65" charset="-120"/>
              </a:rPr>
              <a:t/>
            </a:r>
            <a:br>
              <a:rPr lang="en-US" altLang="zh-TW" sz="6000" b="1" dirty="0" smtClean="0">
                <a:latin typeface="標楷體" panose="03000509000000000000" pitchFamily="65" charset="-120"/>
                <a:ea typeface="標楷體" panose="03000509000000000000" pitchFamily="65" charset="-120"/>
              </a:rPr>
            </a:br>
            <a:r>
              <a:rPr lang="zh-TW" altLang="en-US" sz="6000" b="1" dirty="0" smtClean="0">
                <a:latin typeface="標楷體" panose="03000509000000000000" pitchFamily="65" charset="-120"/>
                <a:ea typeface="標楷體" panose="03000509000000000000" pitchFamily="65" charset="-120"/>
              </a:rPr>
              <a:t>謝謝</a:t>
            </a:r>
            <a:r>
              <a:rPr lang="zh-TW" altLang="en-US" sz="6000" b="1" dirty="0">
                <a:latin typeface="標楷體" panose="03000509000000000000" pitchFamily="65" charset="-120"/>
                <a:ea typeface="標楷體" panose="03000509000000000000" pitchFamily="65" charset="-120"/>
              </a:rPr>
              <a:t/>
            </a:r>
            <a:br>
              <a:rPr lang="zh-TW" altLang="en-US" sz="6000" b="1" dirty="0">
                <a:latin typeface="標楷體" panose="03000509000000000000" pitchFamily="65" charset="-120"/>
                <a:ea typeface="標楷體" panose="03000509000000000000" pitchFamily="65" charset="-120"/>
              </a:rPr>
            </a:br>
            <a:endParaRPr lang="zh-TW" altLang="en-US" sz="6000" b="1" dirty="0">
              <a:latin typeface="標楷體" panose="03000509000000000000" pitchFamily="65" charset="-120"/>
              <a:ea typeface="標楷體" panose="03000509000000000000" pitchFamily="65" charset="-120"/>
            </a:endParaRPr>
          </a:p>
        </p:txBody>
      </p:sp>
      <p:sp>
        <p:nvSpPr>
          <p:cNvPr id="2" name="投影片編號版面配置區 1"/>
          <p:cNvSpPr>
            <a:spLocks noGrp="1"/>
          </p:cNvSpPr>
          <p:nvPr>
            <p:ph type="sldNum" sz="quarter" idx="12"/>
          </p:nvPr>
        </p:nvSpPr>
        <p:spPr>
          <a:xfrm>
            <a:off x="5902016" y="6388533"/>
            <a:ext cx="451104" cy="365125"/>
          </a:xfrm>
        </p:spPr>
        <p:txBody>
          <a:bodyPr/>
          <a:lstStyle/>
          <a:p>
            <a:pPr algn="ctr"/>
            <a:fld id="{79B44AEE-BA3D-4760-80D7-75703F0B2E6D}" type="slidenum">
              <a:rPr lang="zh-TW" altLang="en-US" sz="1400" smtClean="0">
                <a:solidFill>
                  <a:schemeClr val="tx1"/>
                </a:solidFill>
              </a:rPr>
              <a:pPr algn="ctr"/>
              <a:t>58</a:t>
            </a:fld>
            <a:endParaRPr lang="zh-TW" altLang="en-US" sz="1400" dirty="0">
              <a:solidFill>
                <a:schemeClr val="tx1"/>
              </a:solidFill>
            </a:endParaRPr>
          </a:p>
        </p:txBody>
      </p:sp>
    </p:spTree>
    <p:extLst>
      <p:ext uri="{BB962C8B-B14F-4D97-AF65-F5344CB8AC3E}">
        <p14:creationId xmlns:p14="http://schemas.microsoft.com/office/powerpoint/2010/main" val="142683638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圖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6393" y="15620"/>
            <a:ext cx="4013867" cy="1052968"/>
          </a:xfrm>
          <a:prstGeom prst="rect">
            <a:avLst/>
          </a:prstGeom>
        </p:spPr>
      </p:pic>
      <p:sp>
        <p:nvSpPr>
          <p:cNvPr id="12" name="副標題 11"/>
          <p:cNvSpPr>
            <a:spLocks noGrp="1"/>
          </p:cNvSpPr>
          <p:nvPr>
            <p:ph type="subTitle" idx="1"/>
          </p:nvPr>
        </p:nvSpPr>
        <p:spPr/>
        <p:txBody>
          <a:bodyPr>
            <a:noAutofit/>
          </a:bodyPr>
          <a:lstStyle/>
          <a:p>
            <a:r>
              <a:rPr lang="zh-TW" altLang="en-US" sz="54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總務處保管組</a:t>
            </a:r>
            <a:endParaRPr lang="en-US" altLang="zh-TW" sz="54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a:p>
            <a:r>
              <a:rPr lang="en-US" altLang="zh-TW" sz="54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110</a:t>
            </a:r>
            <a:r>
              <a:rPr lang="zh-TW" altLang="en-US" sz="54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年</a:t>
            </a:r>
            <a:r>
              <a:rPr lang="en-US" altLang="zh-TW" sz="54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10</a:t>
            </a:r>
            <a:r>
              <a:rPr lang="zh-TW" altLang="en-US" sz="54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月</a:t>
            </a:r>
            <a:r>
              <a:rPr lang="en-US" altLang="zh-TW" sz="54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6</a:t>
            </a:r>
            <a:r>
              <a:rPr lang="zh-TW" altLang="en-US" sz="54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日</a:t>
            </a:r>
            <a:endParaRPr lang="zh-TW" altLang="en-US" sz="54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p:txBody>
      </p:sp>
      <p:sp>
        <p:nvSpPr>
          <p:cNvPr id="13" name="標題 12"/>
          <p:cNvSpPr>
            <a:spLocks noGrp="1"/>
          </p:cNvSpPr>
          <p:nvPr>
            <p:ph type="ctrTitle"/>
          </p:nvPr>
        </p:nvSpPr>
        <p:spPr>
          <a:xfrm>
            <a:off x="1229031" y="1214438"/>
            <a:ext cx="10078066" cy="2387600"/>
          </a:xfrm>
        </p:spPr>
        <p:txBody>
          <a:bodyPr anchor="ctr" anchorCtr="0">
            <a:normAutofit/>
          </a:bodyPr>
          <a:lstStyle/>
          <a:p>
            <a:r>
              <a:rPr lang="en-US" altLang="zh-TW" sz="66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110</a:t>
            </a:r>
            <a:r>
              <a:rPr lang="zh-TW" altLang="en-US" sz="66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年度財物管理業務講習</a:t>
            </a:r>
            <a:endParaRPr lang="zh-TW" altLang="en-US" sz="66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p:txBody>
      </p:sp>
      <p:pic>
        <p:nvPicPr>
          <p:cNvPr id="6" name="圖片 5"/>
          <p:cNvPicPr>
            <a:picLocks noChangeAspect="1"/>
          </p:cNvPicPr>
          <p:nvPr/>
        </p:nvPicPr>
        <p:blipFill rotWithShape="1">
          <a:blip r:embed="rId3">
            <a:extLst>
              <a:ext uri="{28A0092B-C50C-407E-A947-70E740481C1C}">
                <a14:useLocalDpi xmlns:a14="http://schemas.microsoft.com/office/drawing/2010/main" val="0"/>
              </a:ext>
            </a:extLst>
          </a:blip>
          <a:srcRect r="76009" b="-136"/>
          <a:stretch/>
        </p:blipFill>
        <p:spPr>
          <a:xfrm>
            <a:off x="8983804" y="3747888"/>
            <a:ext cx="3125337" cy="3005770"/>
          </a:xfrm>
          <a:prstGeom prst="rect">
            <a:avLst/>
          </a:prstGeom>
          <a:effectLst>
            <a:glow rad="127000">
              <a:schemeClr val="accent1">
                <a:lumMod val="20000"/>
                <a:lumOff val="80000"/>
              </a:schemeClr>
            </a:glow>
          </a:effectLst>
        </p:spPr>
      </p:pic>
    </p:spTree>
    <p:extLst>
      <p:ext uri="{BB962C8B-B14F-4D97-AF65-F5344CB8AC3E}">
        <p14:creationId xmlns:p14="http://schemas.microsoft.com/office/powerpoint/2010/main" val="31929603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標題 9"/>
          <p:cNvSpPr>
            <a:spLocks noGrp="1"/>
          </p:cNvSpPr>
          <p:nvPr>
            <p:ph type="title"/>
          </p:nvPr>
        </p:nvSpPr>
        <p:spPr>
          <a:xfrm>
            <a:off x="831850" y="1058613"/>
            <a:ext cx="10515600" cy="697035"/>
          </a:xfrm>
        </p:spPr>
        <p:txBody>
          <a:bodyPr>
            <a:normAutofit/>
          </a:bodyPr>
          <a:lstStyle/>
          <a:p>
            <a:pPr algn="ctr"/>
            <a:r>
              <a:rPr lang="zh-TW" altLang="en-US" sz="4000" b="1" dirty="0" smtClean="0">
                <a:latin typeface="標楷體" panose="03000509000000000000" pitchFamily="65" charset="-120"/>
                <a:ea typeface="標楷體" panose="03000509000000000000" pitchFamily="65" charset="-120"/>
              </a:rPr>
              <a:t>一、政府支出憑證處理要點修正說明</a:t>
            </a:r>
            <a:endParaRPr lang="zh-TW" altLang="en-US" sz="4000" b="1" dirty="0">
              <a:latin typeface="標楷體" panose="03000509000000000000" pitchFamily="65" charset="-120"/>
              <a:ea typeface="標楷體" panose="03000509000000000000" pitchFamily="65" charset="-120"/>
            </a:endParaRPr>
          </a:p>
        </p:txBody>
      </p:sp>
      <p:sp>
        <p:nvSpPr>
          <p:cNvPr id="15" name="文字版面配置區 14"/>
          <p:cNvSpPr>
            <a:spLocks noGrp="1"/>
          </p:cNvSpPr>
          <p:nvPr>
            <p:ph type="body" idx="1"/>
          </p:nvPr>
        </p:nvSpPr>
        <p:spPr>
          <a:xfrm>
            <a:off x="831850" y="2212849"/>
            <a:ext cx="10515600" cy="3876802"/>
          </a:xfrm>
        </p:spPr>
        <p:txBody>
          <a:bodyPr>
            <a:normAutofit/>
          </a:bodyPr>
          <a:lstStyle/>
          <a:p>
            <a:pPr marL="342900" indent="-342900">
              <a:buFont typeface="Wingdings" panose="05000000000000000000" pitchFamily="2" charset="2"/>
              <a:buChar char="l"/>
            </a:pPr>
            <a:r>
              <a:rPr lang="zh-TW" altLang="en-US" sz="3200" b="1" dirty="0" smtClean="0">
                <a:solidFill>
                  <a:schemeClr val="tx1"/>
                </a:solidFill>
                <a:latin typeface="標楷體" panose="03000509000000000000" pitchFamily="65" charset="-120"/>
                <a:ea typeface="標楷體" panose="03000509000000000000" pitchFamily="65" charset="-120"/>
              </a:rPr>
              <a:t>行政院</a:t>
            </a:r>
            <a:r>
              <a:rPr lang="en-US" altLang="zh-TW" sz="3200" b="1" dirty="0" smtClean="0">
                <a:solidFill>
                  <a:schemeClr val="tx1"/>
                </a:solidFill>
                <a:latin typeface="標楷體" panose="03000509000000000000" pitchFamily="65" charset="-120"/>
                <a:ea typeface="標楷體" panose="03000509000000000000" pitchFamily="65" charset="-120"/>
              </a:rPr>
              <a:t>110.01.11</a:t>
            </a:r>
            <a:r>
              <a:rPr lang="zh-TW" altLang="en-US" sz="3200" b="1" dirty="0" smtClean="0">
                <a:solidFill>
                  <a:schemeClr val="tx1"/>
                </a:solidFill>
                <a:latin typeface="標楷體" panose="03000509000000000000" pitchFamily="65" charset="-120"/>
                <a:ea typeface="標楷體" panose="03000509000000000000" pitchFamily="65" charset="-120"/>
              </a:rPr>
              <a:t>院授主會財字第</a:t>
            </a:r>
            <a:r>
              <a:rPr lang="en-US" altLang="zh-TW" sz="3200" b="1" dirty="0" smtClean="0">
                <a:solidFill>
                  <a:schemeClr val="tx1"/>
                </a:solidFill>
                <a:latin typeface="標楷體" panose="03000509000000000000" pitchFamily="65" charset="-120"/>
                <a:ea typeface="標楷體" panose="03000509000000000000" pitchFamily="65" charset="-120"/>
              </a:rPr>
              <a:t>1101500026</a:t>
            </a:r>
            <a:r>
              <a:rPr lang="zh-TW" altLang="en-US" sz="3200" b="1" dirty="0" smtClean="0">
                <a:solidFill>
                  <a:schemeClr val="tx1"/>
                </a:solidFill>
                <a:latin typeface="標楷體" panose="03000509000000000000" pitchFamily="65" charset="-120"/>
                <a:ea typeface="標楷體" panose="03000509000000000000" pitchFamily="65" charset="-120"/>
              </a:rPr>
              <a:t>號函修正。</a:t>
            </a:r>
            <a:endParaRPr lang="en-US" altLang="zh-TW" sz="3200" b="1" dirty="0" smtClean="0">
              <a:solidFill>
                <a:schemeClr val="tx1"/>
              </a:solidFill>
              <a:latin typeface="標楷體" panose="03000509000000000000" pitchFamily="65" charset="-120"/>
              <a:ea typeface="標楷體" panose="03000509000000000000" pitchFamily="65" charset="-120"/>
            </a:endParaRPr>
          </a:p>
          <a:p>
            <a:pPr marL="342900" indent="-342900">
              <a:buFont typeface="Wingdings" panose="05000000000000000000" pitchFamily="2" charset="2"/>
              <a:buChar char="l"/>
            </a:pPr>
            <a:r>
              <a:rPr lang="zh-TW" altLang="en-US" sz="3200" b="1" dirty="0" smtClean="0">
                <a:solidFill>
                  <a:schemeClr val="tx1"/>
                </a:solidFill>
                <a:latin typeface="標楷體" panose="03000509000000000000" pitchFamily="65" charset="-120"/>
                <a:ea typeface="標楷體" panose="03000509000000000000" pitchFamily="65" charset="-120"/>
              </a:rPr>
              <a:t>修正條文：</a:t>
            </a:r>
            <a:endParaRPr lang="en-US" altLang="zh-TW" sz="3200" b="1" dirty="0" smtClean="0">
              <a:solidFill>
                <a:schemeClr val="tx1"/>
              </a:solidFill>
              <a:latin typeface="標楷體" panose="03000509000000000000" pitchFamily="65" charset="-120"/>
              <a:ea typeface="標楷體" panose="03000509000000000000" pitchFamily="65" charset="-120"/>
            </a:endParaRPr>
          </a:p>
          <a:p>
            <a:r>
              <a:rPr lang="zh-TW" altLang="en-US" sz="3200" b="1" dirty="0">
                <a:solidFill>
                  <a:schemeClr val="tx1"/>
                </a:solidFill>
                <a:latin typeface="標楷體" panose="03000509000000000000" pitchFamily="65" charset="-120"/>
                <a:ea typeface="標楷體" panose="03000509000000000000" pitchFamily="65" charset="-120"/>
              </a:rPr>
              <a:t>　</a:t>
            </a:r>
            <a:r>
              <a:rPr lang="zh-TW" altLang="en-US" sz="3200" b="1" dirty="0" smtClean="0">
                <a:solidFill>
                  <a:schemeClr val="tx1"/>
                </a:solidFill>
                <a:latin typeface="標楷體" panose="03000509000000000000" pitchFamily="65" charset="-120"/>
                <a:ea typeface="標楷體" panose="03000509000000000000" pitchFamily="65" charset="-120"/>
              </a:rPr>
              <a:t>　第二點、第五點、第六點</a:t>
            </a:r>
            <a:endParaRPr lang="zh-TW" altLang="en-US" sz="3200" b="1" dirty="0">
              <a:solidFill>
                <a:schemeClr val="tx1"/>
              </a:solidFill>
              <a:latin typeface="標楷體" panose="03000509000000000000" pitchFamily="65" charset="-120"/>
              <a:ea typeface="標楷體" panose="03000509000000000000" pitchFamily="65" charset="-120"/>
            </a:endParaRPr>
          </a:p>
        </p:txBody>
      </p:sp>
      <p:sp>
        <p:nvSpPr>
          <p:cNvPr id="3" name="投影片編號版面配置區 2"/>
          <p:cNvSpPr>
            <a:spLocks noGrp="1"/>
          </p:cNvSpPr>
          <p:nvPr>
            <p:ph type="sldNum" sz="quarter" idx="12"/>
          </p:nvPr>
        </p:nvSpPr>
        <p:spPr/>
        <p:txBody>
          <a:bodyPr/>
          <a:lstStyle/>
          <a:p>
            <a:pPr algn="ctr"/>
            <a:fld id="{79B44AEE-BA3D-4760-80D7-75703F0B2E6D}" type="slidenum">
              <a:rPr lang="zh-TW" altLang="en-US" sz="1400" smtClean="0">
                <a:solidFill>
                  <a:schemeClr val="tx1"/>
                </a:solidFill>
              </a:rPr>
              <a:pPr algn="ctr"/>
              <a:t>6</a:t>
            </a:fld>
            <a:endParaRPr lang="zh-TW" altLang="en-US" sz="1400" dirty="0">
              <a:solidFill>
                <a:schemeClr val="tx1"/>
              </a:solidFill>
            </a:endParaRPr>
          </a:p>
        </p:txBody>
      </p:sp>
      <p:pic>
        <p:nvPicPr>
          <p:cNvPr id="7" name="圖片 6"/>
          <p:cNvPicPr>
            <a:picLocks noChangeAspect="1"/>
          </p:cNvPicPr>
          <p:nvPr/>
        </p:nvPicPr>
        <p:blipFill rotWithShape="1">
          <a:blip r:embed="rId2">
            <a:extLst>
              <a:ext uri="{28A0092B-C50C-407E-A947-70E740481C1C}">
                <a14:useLocalDpi xmlns:a14="http://schemas.microsoft.com/office/drawing/2010/main" val="0"/>
              </a:ext>
            </a:extLst>
          </a:blip>
          <a:srcRect r="76009" b="-136"/>
          <a:stretch/>
        </p:blipFill>
        <p:spPr>
          <a:xfrm>
            <a:off x="8983804" y="3747888"/>
            <a:ext cx="3125337" cy="3005770"/>
          </a:xfrm>
          <a:prstGeom prst="rect">
            <a:avLst/>
          </a:prstGeom>
          <a:effectLst>
            <a:glow rad="127000">
              <a:schemeClr val="accent1">
                <a:lumMod val="20000"/>
                <a:lumOff val="80000"/>
              </a:schemeClr>
            </a:glow>
          </a:effectLst>
        </p:spPr>
      </p:pic>
      <p:pic>
        <p:nvPicPr>
          <p:cNvPr id="8" name="圖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5787"/>
            <a:ext cx="4013867" cy="1052968"/>
          </a:xfrm>
          <a:prstGeom prst="rect">
            <a:avLst/>
          </a:prstGeom>
        </p:spPr>
      </p:pic>
      <p:sp>
        <p:nvSpPr>
          <p:cNvPr id="13" name="標題 9"/>
          <p:cNvSpPr txBox="1">
            <a:spLocks/>
          </p:cNvSpPr>
          <p:nvPr/>
        </p:nvSpPr>
        <p:spPr>
          <a:xfrm>
            <a:off x="838200" y="2070950"/>
            <a:ext cx="10515600" cy="425321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zh-TW" altLang="en-US" sz="4000" b="1" dirty="0">
              <a:solidFill>
                <a:srgbClr val="C00000"/>
              </a:solidFill>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241449827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831850" y="913956"/>
            <a:ext cx="10184493" cy="985838"/>
          </a:xfrm>
        </p:spPr>
        <p:txBody>
          <a:bodyPr/>
          <a:lstStyle/>
          <a:p>
            <a:pPr algn="ctr"/>
            <a:r>
              <a:rPr lang="zh-TW" altLang="en-US" b="1" dirty="0" smtClean="0">
                <a:latin typeface="標楷體" panose="03000509000000000000" pitchFamily="65" charset="-120"/>
                <a:ea typeface="標楷體" panose="03000509000000000000" pitchFamily="65" charset="-120"/>
              </a:rPr>
              <a:t>財物管理相關</a:t>
            </a:r>
            <a:r>
              <a:rPr lang="zh-TW" altLang="en-US" b="1" dirty="0">
                <a:latin typeface="標楷體" panose="03000509000000000000" pitchFamily="65" charset="-120"/>
                <a:ea typeface="標楷體" panose="03000509000000000000" pitchFamily="65" charset="-120"/>
              </a:rPr>
              <a:t>規定</a:t>
            </a:r>
          </a:p>
        </p:txBody>
      </p:sp>
      <p:sp>
        <p:nvSpPr>
          <p:cNvPr id="3" name="文字版面配置區 2"/>
          <p:cNvSpPr>
            <a:spLocks noGrp="1"/>
          </p:cNvSpPr>
          <p:nvPr>
            <p:ph type="body" idx="1"/>
          </p:nvPr>
        </p:nvSpPr>
        <p:spPr>
          <a:xfrm>
            <a:off x="3284616" y="2510428"/>
            <a:ext cx="6712825" cy="3487270"/>
          </a:xfrm>
        </p:spPr>
        <p:txBody>
          <a:bodyPr>
            <a:normAutofit/>
          </a:bodyPr>
          <a:lstStyle/>
          <a:p>
            <a:r>
              <a:rPr lang="zh-TW" altLang="en-US" sz="4000" b="1" dirty="0">
                <a:solidFill>
                  <a:schemeClr val="tx1"/>
                </a:solidFill>
                <a:latin typeface="標楷體" panose="03000509000000000000" pitchFamily="65" charset="-120"/>
                <a:ea typeface="標楷體" panose="03000509000000000000" pitchFamily="65" charset="-120"/>
              </a:rPr>
              <a:t>國有財產法</a:t>
            </a:r>
          </a:p>
          <a:p>
            <a:r>
              <a:rPr lang="zh-TW" altLang="en-US" sz="4000" b="1" dirty="0">
                <a:solidFill>
                  <a:schemeClr val="tx1"/>
                </a:solidFill>
                <a:latin typeface="標楷體" panose="03000509000000000000" pitchFamily="65" charset="-120"/>
                <a:ea typeface="標楷體" panose="03000509000000000000" pitchFamily="65" charset="-120"/>
              </a:rPr>
              <a:t>國有財產法施行細則</a:t>
            </a:r>
          </a:p>
          <a:p>
            <a:r>
              <a:rPr lang="zh-TW" altLang="en-US" sz="4000" b="1" dirty="0">
                <a:solidFill>
                  <a:schemeClr val="tx1"/>
                </a:solidFill>
                <a:latin typeface="標楷體" panose="03000509000000000000" pitchFamily="65" charset="-120"/>
                <a:ea typeface="標楷體" panose="03000509000000000000" pitchFamily="65" charset="-120"/>
              </a:rPr>
              <a:t>國有財產產籍管理作業要點</a:t>
            </a:r>
          </a:p>
          <a:p>
            <a:r>
              <a:rPr lang="zh-TW" altLang="en-US" sz="4000" b="1" dirty="0">
                <a:solidFill>
                  <a:schemeClr val="tx1"/>
                </a:solidFill>
                <a:latin typeface="標楷體" panose="03000509000000000000" pitchFamily="65" charset="-120"/>
                <a:ea typeface="標楷體" panose="03000509000000000000" pitchFamily="65" charset="-120"/>
              </a:rPr>
              <a:t>財物標準分類</a:t>
            </a:r>
          </a:p>
          <a:p>
            <a:r>
              <a:rPr lang="zh-TW" altLang="en-US" sz="4000" b="1" dirty="0">
                <a:solidFill>
                  <a:schemeClr val="tx1"/>
                </a:solidFill>
                <a:latin typeface="標楷體" panose="03000509000000000000" pitchFamily="65" charset="-120"/>
                <a:ea typeface="標楷體" panose="03000509000000000000" pitchFamily="65" charset="-120"/>
              </a:rPr>
              <a:t>物品管理手冊</a:t>
            </a:r>
          </a:p>
          <a:p>
            <a:pPr>
              <a:lnSpc>
                <a:spcPts val="4000"/>
              </a:lnSpc>
            </a:pPr>
            <a:endParaRPr lang="zh-TW" altLang="en-US" sz="4000" b="1" dirty="0">
              <a:solidFill>
                <a:schemeClr val="tx1"/>
              </a:solidFill>
              <a:latin typeface="標楷體" panose="03000509000000000000" pitchFamily="65" charset="-120"/>
              <a:ea typeface="標楷體" panose="03000509000000000000" pitchFamily="65" charset="-120"/>
            </a:endParaRPr>
          </a:p>
        </p:txBody>
      </p:sp>
      <p:pic>
        <p:nvPicPr>
          <p:cNvPr id="7" name="圖片 6"/>
          <p:cNvPicPr>
            <a:picLocks noChangeAspect="1"/>
          </p:cNvPicPr>
          <p:nvPr/>
        </p:nvPicPr>
        <p:blipFill rotWithShape="1">
          <a:blip r:embed="rId2">
            <a:extLst>
              <a:ext uri="{28A0092B-C50C-407E-A947-70E740481C1C}">
                <a14:useLocalDpi xmlns:a14="http://schemas.microsoft.com/office/drawing/2010/main" val="0"/>
              </a:ext>
            </a:extLst>
          </a:blip>
          <a:srcRect r="76009" b="-136"/>
          <a:stretch/>
        </p:blipFill>
        <p:spPr>
          <a:xfrm>
            <a:off x="8983804" y="3747888"/>
            <a:ext cx="3125337" cy="3005770"/>
          </a:xfrm>
          <a:prstGeom prst="rect">
            <a:avLst/>
          </a:prstGeom>
          <a:effectLst>
            <a:glow rad="127000">
              <a:schemeClr val="accent1">
                <a:lumMod val="20000"/>
                <a:lumOff val="80000"/>
              </a:schemeClr>
            </a:glow>
          </a:effectLst>
        </p:spPr>
      </p:pic>
      <p:pic>
        <p:nvPicPr>
          <p:cNvPr id="8" name="圖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6393" y="15620"/>
            <a:ext cx="4013867" cy="1052968"/>
          </a:xfrm>
          <a:prstGeom prst="rect">
            <a:avLst/>
          </a:prstGeom>
        </p:spPr>
      </p:pic>
      <p:sp>
        <p:nvSpPr>
          <p:cNvPr id="4" name="投影片編號版面配置區 3"/>
          <p:cNvSpPr>
            <a:spLocks noGrp="1"/>
          </p:cNvSpPr>
          <p:nvPr>
            <p:ph type="sldNum" sz="quarter" idx="12"/>
          </p:nvPr>
        </p:nvSpPr>
        <p:spPr>
          <a:xfrm>
            <a:off x="5616248" y="6473952"/>
            <a:ext cx="615696" cy="279706"/>
          </a:xfrm>
        </p:spPr>
        <p:txBody>
          <a:bodyPr/>
          <a:lstStyle/>
          <a:p>
            <a:pPr algn="ctr"/>
            <a:fld id="{79B44AEE-BA3D-4760-80D7-75703F0B2E6D}" type="slidenum">
              <a:rPr lang="zh-TW" altLang="en-US" sz="1400" smtClean="0">
                <a:solidFill>
                  <a:schemeClr val="tx1"/>
                </a:solidFill>
              </a:rPr>
              <a:pPr algn="ctr"/>
              <a:t>60</a:t>
            </a:fld>
            <a:endParaRPr lang="zh-TW" altLang="en-US" sz="1400" dirty="0">
              <a:solidFill>
                <a:schemeClr val="tx1"/>
              </a:solidFill>
            </a:endParaRPr>
          </a:p>
        </p:txBody>
      </p:sp>
    </p:spTree>
    <p:extLst>
      <p:ext uri="{BB962C8B-B14F-4D97-AF65-F5344CB8AC3E}">
        <p14:creationId xmlns:p14="http://schemas.microsoft.com/office/powerpoint/2010/main" val="279949397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801708" y="683089"/>
            <a:ext cx="10515600" cy="731779"/>
          </a:xfrm>
        </p:spPr>
        <p:txBody>
          <a:bodyPr>
            <a:normAutofit/>
          </a:bodyPr>
          <a:lstStyle/>
          <a:p>
            <a:pPr algn="ctr"/>
            <a:r>
              <a:rPr lang="zh-TW" altLang="en-US" sz="4400" b="1" dirty="0" smtClean="0">
                <a:solidFill>
                  <a:srgbClr val="C00000"/>
                </a:solidFill>
                <a:latin typeface="標楷體" panose="03000509000000000000" pitchFamily="65" charset="-120"/>
                <a:ea typeface="標楷體" panose="03000509000000000000" pitchFamily="65" charset="-120"/>
              </a:rPr>
              <a:t>一、財物</a:t>
            </a:r>
            <a:r>
              <a:rPr lang="zh-TW" altLang="en-US" sz="4400" b="1" dirty="0">
                <a:solidFill>
                  <a:srgbClr val="C00000"/>
                </a:solidFill>
                <a:latin typeface="標楷體" panose="03000509000000000000" pitchFamily="65" charset="-120"/>
                <a:ea typeface="標楷體" panose="03000509000000000000" pitchFamily="65" charset="-120"/>
              </a:rPr>
              <a:t>分類</a:t>
            </a:r>
          </a:p>
        </p:txBody>
      </p:sp>
      <p:pic>
        <p:nvPicPr>
          <p:cNvPr id="7" name="圖片 6"/>
          <p:cNvPicPr>
            <a:picLocks noChangeAspect="1"/>
          </p:cNvPicPr>
          <p:nvPr/>
        </p:nvPicPr>
        <p:blipFill rotWithShape="1">
          <a:blip r:embed="rId2">
            <a:extLst>
              <a:ext uri="{28A0092B-C50C-407E-A947-70E740481C1C}">
                <a14:useLocalDpi xmlns:a14="http://schemas.microsoft.com/office/drawing/2010/main" val="0"/>
              </a:ext>
            </a:extLst>
          </a:blip>
          <a:srcRect r="76009" b="-136"/>
          <a:stretch/>
        </p:blipFill>
        <p:spPr>
          <a:xfrm>
            <a:off x="8983804" y="3747888"/>
            <a:ext cx="3125337" cy="3005770"/>
          </a:xfrm>
          <a:prstGeom prst="rect">
            <a:avLst/>
          </a:prstGeom>
          <a:effectLst>
            <a:glow rad="127000">
              <a:schemeClr val="accent1">
                <a:lumMod val="20000"/>
                <a:lumOff val="80000"/>
              </a:schemeClr>
            </a:glow>
          </a:effectLst>
        </p:spPr>
      </p:pic>
      <p:pic>
        <p:nvPicPr>
          <p:cNvPr id="8" name="圖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3675" y="200258"/>
            <a:ext cx="4013867" cy="1052968"/>
          </a:xfrm>
          <a:prstGeom prst="rect">
            <a:avLst/>
          </a:prstGeom>
        </p:spPr>
      </p:pic>
      <p:sp>
        <p:nvSpPr>
          <p:cNvPr id="6" name="內容版面配置區 2"/>
          <p:cNvSpPr>
            <a:spLocks noGrp="1"/>
          </p:cNvSpPr>
          <p:nvPr>
            <p:ph type="body" idx="1"/>
          </p:nvPr>
        </p:nvSpPr>
        <p:spPr>
          <a:xfrm>
            <a:off x="290146" y="1576510"/>
            <a:ext cx="11695479" cy="5017721"/>
          </a:xfrm>
        </p:spPr>
        <p:txBody>
          <a:bodyPr>
            <a:normAutofit/>
          </a:bodyPr>
          <a:lstStyle/>
          <a:p>
            <a:pPr>
              <a:buFont typeface="Wingdings" panose="05000000000000000000" pitchFamily="2" charset="2"/>
              <a:buChar char="u"/>
            </a:pPr>
            <a:r>
              <a:rPr lang="zh-TW" altLang="en-US" sz="2200" dirty="0" smtClean="0">
                <a:solidFill>
                  <a:schemeClr val="tx1"/>
                </a:solidFill>
                <a:latin typeface="標楷體" panose="03000509000000000000" pitchFamily="65" charset="-120"/>
                <a:ea typeface="標楷體" panose="03000509000000000000" pitchFamily="65" charset="-120"/>
              </a:rPr>
              <a:t>財產</a:t>
            </a:r>
            <a:r>
              <a:rPr lang="zh-TW" altLang="en-US" sz="2200" dirty="0">
                <a:solidFill>
                  <a:schemeClr val="tx1"/>
                </a:solidFill>
                <a:latin typeface="標楷體" panose="03000509000000000000" pitchFamily="65" charset="-120"/>
                <a:ea typeface="標楷體" panose="03000509000000000000" pitchFamily="65" charset="-120"/>
              </a:rPr>
              <a:t>：包括供使用土地、土地改良物、房屋</a:t>
            </a:r>
            <a:r>
              <a:rPr lang="zh-TW" altLang="en-US" sz="2200" dirty="0" smtClean="0">
                <a:solidFill>
                  <a:schemeClr val="tx1"/>
                </a:solidFill>
                <a:latin typeface="標楷體" panose="03000509000000000000" pitchFamily="65" charset="-120"/>
                <a:ea typeface="標楷體" panose="03000509000000000000" pitchFamily="65" charset="-120"/>
              </a:rPr>
              <a:t>建築、及金額</a:t>
            </a:r>
            <a:r>
              <a:rPr lang="zh-TW" altLang="en-US" sz="2200" dirty="0">
                <a:solidFill>
                  <a:schemeClr val="tx1"/>
                </a:solidFill>
                <a:latin typeface="標楷體" panose="03000509000000000000" pitchFamily="65" charset="-120"/>
                <a:ea typeface="標楷體" panose="03000509000000000000" pitchFamily="65" charset="-120"/>
              </a:rPr>
              <a:t>超過</a:t>
            </a:r>
            <a:r>
              <a:rPr lang="en-US" altLang="zh-TW" sz="2200" dirty="0">
                <a:solidFill>
                  <a:schemeClr val="tx1"/>
                </a:solidFill>
                <a:latin typeface="標楷體" panose="03000509000000000000" pitchFamily="65" charset="-120"/>
                <a:ea typeface="標楷體" panose="03000509000000000000" pitchFamily="65" charset="-120"/>
              </a:rPr>
              <a:t>1</a:t>
            </a:r>
            <a:r>
              <a:rPr lang="zh-TW" altLang="en-US" sz="2200" dirty="0">
                <a:solidFill>
                  <a:schemeClr val="tx1"/>
                </a:solidFill>
                <a:latin typeface="標楷體" panose="03000509000000000000" pitchFamily="65" charset="-120"/>
                <a:ea typeface="標楷體" panose="03000509000000000000" pitchFamily="65" charset="-120"/>
              </a:rPr>
              <a:t>萬元以上且使用年限在</a:t>
            </a:r>
            <a:r>
              <a:rPr lang="en-US" altLang="zh-TW" sz="2200" dirty="0">
                <a:solidFill>
                  <a:schemeClr val="tx1"/>
                </a:solidFill>
                <a:latin typeface="標楷體" panose="03000509000000000000" pitchFamily="65" charset="-120"/>
                <a:ea typeface="標楷體" panose="03000509000000000000" pitchFamily="65" charset="-120"/>
              </a:rPr>
              <a:t>2</a:t>
            </a:r>
            <a:r>
              <a:rPr lang="zh-TW" altLang="en-US" sz="2200" dirty="0">
                <a:solidFill>
                  <a:schemeClr val="tx1"/>
                </a:solidFill>
                <a:latin typeface="標楷體" panose="03000509000000000000" pitchFamily="65" charset="-120"/>
                <a:ea typeface="標楷體" panose="03000509000000000000" pitchFamily="65" charset="-120"/>
              </a:rPr>
              <a:t>年以上之</a:t>
            </a:r>
            <a:r>
              <a:rPr lang="zh-TW" altLang="en-US" sz="2200" dirty="0">
                <a:solidFill>
                  <a:srgbClr val="FF0000"/>
                </a:solidFill>
                <a:latin typeface="標楷體" panose="03000509000000000000" pitchFamily="65" charset="-120"/>
                <a:ea typeface="標楷體" panose="03000509000000000000" pitchFamily="65" charset="-120"/>
              </a:rPr>
              <a:t>機械設備</a:t>
            </a:r>
            <a:r>
              <a:rPr lang="zh-TW" altLang="en-US" sz="2200" dirty="0">
                <a:solidFill>
                  <a:schemeClr val="tx1"/>
                </a:solidFill>
                <a:latin typeface="標楷體" panose="03000509000000000000" pitchFamily="65" charset="-120"/>
                <a:ea typeface="標楷體" panose="03000509000000000000" pitchFamily="65" charset="-120"/>
              </a:rPr>
              <a:t>、</a:t>
            </a:r>
            <a:r>
              <a:rPr lang="zh-TW" altLang="en-US" sz="2200" dirty="0">
                <a:solidFill>
                  <a:srgbClr val="FF0000"/>
                </a:solidFill>
                <a:latin typeface="標楷體" panose="03000509000000000000" pitchFamily="65" charset="-120"/>
                <a:ea typeface="標楷體" panose="03000509000000000000" pitchFamily="65" charset="-120"/>
              </a:rPr>
              <a:t>交通及運輸設備</a:t>
            </a:r>
            <a:r>
              <a:rPr lang="zh-TW" altLang="en-US" sz="2200" dirty="0">
                <a:solidFill>
                  <a:schemeClr val="tx1"/>
                </a:solidFill>
                <a:latin typeface="標楷體" panose="03000509000000000000" pitchFamily="65" charset="-120"/>
                <a:ea typeface="標楷體" panose="03000509000000000000" pitchFamily="65" charset="-120"/>
              </a:rPr>
              <a:t>及</a:t>
            </a:r>
            <a:r>
              <a:rPr lang="zh-TW" altLang="en-US" sz="2200" dirty="0">
                <a:solidFill>
                  <a:srgbClr val="FF0000"/>
                </a:solidFill>
                <a:latin typeface="標楷體" panose="03000509000000000000" pitchFamily="65" charset="-120"/>
                <a:ea typeface="標楷體" panose="03000509000000000000" pitchFamily="65" charset="-120"/>
              </a:rPr>
              <a:t>什項設備</a:t>
            </a:r>
            <a:r>
              <a:rPr lang="zh-TW" altLang="en-US" sz="2200" dirty="0" smtClean="0">
                <a:solidFill>
                  <a:schemeClr val="tx1"/>
                </a:solidFill>
                <a:latin typeface="標楷體" panose="03000509000000000000" pitchFamily="65" charset="-120"/>
                <a:ea typeface="標楷體" panose="03000509000000000000" pitchFamily="65" charset="-120"/>
              </a:rPr>
              <a:t>。</a:t>
            </a:r>
            <a:r>
              <a:rPr lang="en-US" altLang="zh-TW" sz="2200" dirty="0">
                <a:solidFill>
                  <a:srgbClr val="0000FF"/>
                </a:solidFill>
                <a:latin typeface="標楷體" panose="03000509000000000000" pitchFamily="65" charset="-120"/>
                <a:ea typeface="標楷體" panose="03000509000000000000" pitchFamily="65" charset="-120"/>
              </a:rPr>
              <a:t>(</a:t>
            </a:r>
            <a:r>
              <a:rPr lang="zh-TW" altLang="en-US" sz="2200" dirty="0">
                <a:solidFill>
                  <a:srgbClr val="0000FF"/>
                </a:solidFill>
                <a:latin typeface="標楷體" panose="03000509000000000000" pitchFamily="65" charset="-120"/>
                <a:ea typeface="標楷體" panose="03000509000000000000" pitchFamily="65" charset="-120"/>
              </a:rPr>
              <a:t>使用資本門經費</a:t>
            </a:r>
            <a:r>
              <a:rPr lang="en-US" altLang="zh-TW" sz="2200" dirty="0" smtClean="0">
                <a:solidFill>
                  <a:srgbClr val="0000FF"/>
                </a:solidFill>
                <a:latin typeface="標楷體" panose="03000509000000000000" pitchFamily="65" charset="-120"/>
                <a:ea typeface="標楷體" panose="03000509000000000000" pitchFamily="65" charset="-120"/>
              </a:rPr>
              <a:t>)</a:t>
            </a:r>
            <a:endParaRPr lang="zh-TW" altLang="en-US" sz="2200" dirty="0">
              <a:solidFill>
                <a:srgbClr val="0000FF"/>
              </a:solidFill>
              <a:latin typeface="標楷體" panose="03000509000000000000" pitchFamily="65" charset="-120"/>
              <a:ea typeface="標楷體" panose="03000509000000000000" pitchFamily="65" charset="-120"/>
            </a:endParaRPr>
          </a:p>
          <a:p>
            <a:pPr marL="914400" lvl="1" indent="-457200">
              <a:buFont typeface="+mj-lt"/>
              <a:buAutoNum type="alphaUcPeriod"/>
            </a:pPr>
            <a:r>
              <a:rPr lang="zh-TW" altLang="en-US" sz="2200" dirty="0" smtClean="0">
                <a:solidFill>
                  <a:srgbClr val="C00000"/>
                </a:solidFill>
                <a:latin typeface="標楷體" panose="03000509000000000000" pitchFamily="65" charset="-120"/>
                <a:ea typeface="標楷體" panose="03000509000000000000" pitchFamily="65" charset="-120"/>
              </a:rPr>
              <a:t>機械</a:t>
            </a:r>
            <a:r>
              <a:rPr lang="zh-TW" altLang="en-US" sz="2200" dirty="0">
                <a:solidFill>
                  <a:srgbClr val="C00000"/>
                </a:solidFill>
                <a:latin typeface="標楷體" panose="03000509000000000000" pitchFamily="65" charset="-120"/>
                <a:ea typeface="標楷體" panose="03000509000000000000" pitchFamily="65" charset="-120"/>
              </a:rPr>
              <a:t>及設備</a:t>
            </a:r>
            <a:r>
              <a:rPr lang="en-US" altLang="zh-TW" sz="2200" dirty="0" smtClean="0">
                <a:solidFill>
                  <a:schemeClr val="tx1"/>
                </a:solidFill>
                <a:latin typeface="標楷體" panose="03000509000000000000" pitchFamily="65" charset="-120"/>
                <a:ea typeface="標楷體" panose="03000509000000000000" pitchFamily="65" charset="-120"/>
              </a:rPr>
              <a:t>(</a:t>
            </a:r>
            <a:r>
              <a:rPr lang="zh-TW" altLang="en-US" sz="2200" dirty="0" smtClean="0">
                <a:solidFill>
                  <a:schemeClr val="tx1"/>
                </a:solidFill>
                <a:latin typeface="標楷體" panose="03000509000000000000" pitchFamily="65" charset="-120"/>
                <a:ea typeface="標楷體" panose="03000509000000000000" pitchFamily="65" charset="-120"/>
              </a:rPr>
              <a:t>財編號碼</a:t>
            </a:r>
            <a:r>
              <a:rPr lang="en-US" altLang="zh-TW" sz="2200" dirty="0" smtClean="0">
                <a:solidFill>
                  <a:schemeClr val="tx1"/>
                </a:solidFill>
                <a:latin typeface="標楷體" panose="03000509000000000000" pitchFamily="65" charset="-120"/>
                <a:ea typeface="標楷體" panose="03000509000000000000" pitchFamily="65" charset="-120"/>
              </a:rPr>
              <a:t>3</a:t>
            </a:r>
            <a:r>
              <a:rPr lang="zh-TW" altLang="en-US" sz="2200" dirty="0" smtClean="0">
                <a:solidFill>
                  <a:schemeClr val="tx1"/>
                </a:solidFill>
                <a:latin typeface="標楷體" panose="03000509000000000000" pitchFamily="65" charset="-120"/>
                <a:ea typeface="標楷體" panose="03000509000000000000" pitchFamily="65" charset="-120"/>
              </a:rPr>
              <a:t>開頭</a:t>
            </a:r>
            <a:r>
              <a:rPr lang="en-US" altLang="zh-TW" sz="2200" dirty="0" smtClean="0">
                <a:solidFill>
                  <a:schemeClr val="tx1"/>
                </a:solidFill>
                <a:latin typeface="標楷體" panose="03000509000000000000" pitchFamily="65" charset="-120"/>
                <a:ea typeface="標楷體" panose="03000509000000000000" pitchFamily="65" charset="-120"/>
              </a:rPr>
              <a:t>)</a:t>
            </a:r>
            <a:r>
              <a:rPr lang="zh-TW" altLang="en-US" sz="2200" dirty="0" smtClean="0">
                <a:solidFill>
                  <a:schemeClr val="tx1"/>
                </a:solidFill>
                <a:latin typeface="標楷體" panose="03000509000000000000" pitchFamily="65" charset="-120"/>
                <a:ea typeface="標楷體" panose="03000509000000000000" pitchFamily="65" charset="-120"/>
              </a:rPr>
              <a:t>：</a:t>
            </a:r>
            <a:r>
              <a:rPr lang="en-US" altLang="zh-TW" sz="2200" dirty="0">
                <a:solidFill>
                  <a:schemeClr val="tx1"/>
                </a:solidFill>
                <a:latin typeface="標楷體" panose="03000509000000000000" pitchFamily="65" charset="-120"/>
                <a:ea typeface="標楷體" panose="03000509000000000000" pitchFamily="65" charset="-120"/>
              </a:rPr>
              <a:t>(</a:t>
            </a:r>
            <a:r>
              <a:rPr lang="zh-TW" altLang="en-US" sz="2200" dirty="0">
                <a:solidFill>
                  <a:schemeClr val="tx1"/>
                </a:solidFill>
                <a:latin typeface="標楷體" panose="03000509000000000000" pitchFamily="65" charset="-120"/>
                <a:ea typeface="標楷體" panose="03000509000000000000" pitchFamily="65" charset="-120"/>
              </a:rPr>
              <a:t>多為專門性之機械器具、電腦資訊、數位相機及數位攝影機</a:t>
            </a:r>
            <a:r>
              <a:rPr lang="en-US" altLang="zh-TW" sz="2200" dirty="0">
                <a:solidFill>
                  <a:schemeClr val="tx1"/>
                </a:solidFill>
                <a:latin typeface="標楷體" panose="03000509000000000000" pitchFamily="65" charset="-120"/>
                <a:ea typeface="標楷體" panose="03000509000000000000" pitchFamily="65" charset="-120"/>
              </a:rPr>
              <a:t>......</a:t>
            </a:r>
            <a:r>
              <a:rPr lang="zh-TW" altLang="en-US" sz="2200" dirty="0" smtClean="0">
                <a:solidFill>
                  <a:schemeClr val="tx1"/>
                </a:solidFill>
                <a:latin typeface="標楷體" panose="03000509000000000000" pitchFamily="65" charset="-120"/>
                <a:ea typeface="標楷體" panose="03000509000000000000" pitchFamily="65" charset="-120"/>
              </a:rPr>
              <a:t>等，如電腦</a:t>
            </a:r>
            <a:r>
              <a:rPr lang="zh-TW" altLang="en-US" sz="2200" dirty="0">
                <a:solidFill>
                  <a:schemeClr val="tx1"/>
                </a:solidFill>
                <a:latin typeface="標楷體" panose="03000509000000000000" pitchFamily="65" charset="-120"/>
                <a:ea typeface="標楷體" panose="03000509000000000000" pitchFamily="65" charset="-120"/>
              </a:rPr>
              <a:t>、印表機</a:t>
            </a:r>
            <a:r>
              <a:rPr lang="zh-TW" altLang="en-US" sz="2200" dirty="0" smtClean="0">
                <a:solidFill>
                  <a:schemeClr val="tx1"/>
                </a:solidFill>
                <a:latin typeface="標楷體" panose="03000509000000000000" pitchFamily="65" charset="-120"/>
                <a:ea typeface="標楷體" panose="03000509000000000000" pitchFamily="65" charset="-120"/>
              </a:rPr>
              <a:t>、投影機、不</a:t>
            </a:r>
            <a:r>
              <a:rPr lang="zh-TW" altLang="en-US" sz="2200" dirty="0">
                <a:solidFill>
                  <a:schemeClr val="tx1"/>
                </a:solidFill>
                <a:latin typeface="標楷體" panose="03000509000000000000" pitchFamily="65" charset="-120"/>
                <a:ea typeface="標楷體" panose="03000509000000000000" pitchFamily="65" charset="-120"/>
              </a:rPr>
              <a:t>斷電系統</a:t>
            </a:r>
            <a:r>
              <a:rPr lang="en-US" altLang="zh-TW" sz="2200" dirty="0">
                <a:solidFill>
                  <a:schemeClr val="tx1"/>
                </a:solidFill>
                <a:latin typeface="標楷體" panose="03000509000000000000" pitchFamily="65" charset="-120"/>
                <a:ea typeface="標楷體" panose="03000509000000000000" pitchFamily="65" charset="-120"/>
              </a:rPr>
              <a:t>…</a:t>
            </a:r>
            <a:r>
              <a:rPr lang="zh-TW" altLang="en-US" sz="2200" dirty="0" smtClean="0">
                <a:solidFill>
                  <a:schemeClr val="tx1"/>
                </a:solidFill>
                <a:latin typeface="標楷體" panose="03000509000000000000" pitchFamily="65" charset="-120"/>
                <a:ea typeface="標楷體" panose="03000509000000000000" pitchFamily="65" charset="-120"/>
              </a:rPr>
              <a:t>。</a:t>
            </a:r>
            <a:endParaRPr lang="en-US" altLang="zh-TW" sz="2200" dirty="0" smtClean="0">
              <a:solidFill>
                <a:schemeClr val="tx1"/>
              </a:solidFill>
              <a:latin typeface="標楷體" panose="03000509000000000000" pitchFamily="65" charset="-120"/>
              <a:ea typeface="標楷體" panose="03000509000000000000" pitchFamily="65" charset="-120"/>
            </a:endParaRPr>
          </a:p>
          <a:p>
            <a:pPr marL="914400" lvl="1" indent="-457200">
              <a:buFont typeface="+mj-lt"/>
              <a:buAutoNum type="alphaUcPeriod"/>
            </a:pPr>
            <a:r>
              <a:rPr lang="zh-TW" altLang="en-US" sz="2200" dirty="0">
                <a:solidFill>
                  <a:srgbClr val="C00000"/>
                </a:solidFill>
                <a:latin typeface="標楷體" panose="03000509000000000000" pitchFamily="65" charset="-120"/>
                <a:ea typeface="標楷體" panose="03000509000000000000" pitchFamily="65" charset="-120"/>
              </a:rPr>
              <a:t>交通及運輸設備</a:t>
            </a:r>
            <a:r>
              <a:rPr lang="en-US" altLang="zh-TW" sz="2200" dirty="0">
                <a:solidFill>
                  <a:schemeClr val="tx1"/>
                </a:solidFill>
                <a:latin typeface="標楷體" panose="03000509000000000000" pitchFamily="65" charset="-120"/>
                <a:ea typeface="標楷體" panose="03000509000000000000" pitchFamily="65" charset="-120"/>
              </a:rPr>
              <a:t>(</a:t>
            </a:r>
            <a:r>
              <a:rPr lang="zh-TW" altLang="en-US" sz="2200" dirty="0">
                <a:solidFill>
                  <a:schemeClr val="tx1"/>
                </a:solidFill>
                <a:latin typeface="標楷體" panose="03000509000000000000" pitchFamily="65" charset="-120"/>
                <a:ea typeface="標楷體" panose="03000509000000000000" pitchFamily="65" charset="-120"/>
              </a:rPr>
              <a:t>財編號碼</a:t>
            </a:r>
            <a:r>
              <a:rPr lang="en-US" altLang="zh-TW" sz="2200" dirty="0">
                <a:solidFill>
                  <a:schemeClr val="tx1"/>
                </a:solidFill>
                <a:latin typeface="標楷體" panose="03000509000000000000" pitchFamily="65" charset="-120"/>
                <a:ea typeface="標楷體" panose="03000509000000000000" pitchFamily="65" charset="-120"/>
              </a:rPr>
              <a:t>4</a:t>
            </a:r>
            <a:r>
              <a:rPr lang="zh-TW" altLang="en-US" sz="2200" dirty="0">
                <a:solidFill>
                  <a:schemeClr val="tx1"/>
                </a:solidFill>
                <a:latin typeface="標楷體" panose="03000509000000000000" pitchFamily="65" charset="-120"/>
                <a:ea typeface="標楷體" panose="03000509000000000000" pitchFamily="65" charset="-120"/>
              </a:rPr>
              <a:t>開頭</a:t>
            </a:r>
            <a:r>
              <a:rPr lang="en-US" altLang="zh-TW" sz="2200" dirty="0">
                <a:solidFill>
                  <a:schemeClr val="tx1"/>
                </a:solidFill>
                <a:latin typeface="標楷體" panose="03000509000000000000" pitchFamily="65" charset="-120"/>
                <a:ea typeface="標楷體" panose="03000509000000000000" pitchFamily="65" charset="-120"/>
              </a:rPr>
              <a:t>)</a:t>
            </a:r>
            <a:r>
              <a:rPr lang="zh-TW" altLang="en-US" sz="2200" dirty="0">
                <a:solidFill>
                  <a:schemeClr val="tx1"/>
                </a:solidFill>
                <a:latin typeface="標楷體" panose="03000509000000000000" pitchFamily="65" charset="-120"/>
                <a:ea typeface="標楷體" panose="03000509000000000000" pitchFamily="65" charset="-120"/>
              </a:rPr>
              <a:t>：</a:t>
            </a:r>
            <a:r>
              <a:rPr lang="en-US" altLang="zh-TW" sz="2200" dirty="0">
                <a:solidFill>
                  <a:schemeClr val="tx1"/>
                </a:solidFill>
                <a:latin typeface="標楷體" panose="03000509000000000000" pitchFamily="65" charset="-120"/>
                <a:ea typeface="標楷體" panose="03000509000000000000" pitchFamily="65" charset="-120"/>
              </a:rPr>
              <a:t>(</a:t>
            </a:r>
            <a:r>
              <a:rPr lang="zh-TW" altLang="en-US" sz="2200" dirty="0">
                <a:solidFill>
                  <a:schemeClr val="tx1"/>
                </a:solidFill>
                <a:latin typeface="標楷體" panose="03000509000000000000" pitchFamily="65" charset="-120"/>
                <a:ea typeface="標楷體" panose="03000509000000000000" pitchFamily="65" charset="-120"/>
              </a:rPr>
              <a:t>具傳訊功能者，交通運輸、電信設備、廣播設備、音響設備</a:t>
            </a:r>
            <a:r>
              <a:rPr lang="en-US" altLang="zh-TW" sz="2200" dirty="0">
                <a:solidFill>
                  <a:schemeClr val="tx1"/>
                </a:solidFill>
                <a:latin typeface="標楷體" panose="03000509000000000000" pitchFamily="65" charset="-120"/>
                <a:ea typeface="標楷體" panose="03000509000000000000" pitchFamily="65" charset="-120"/>
              </a:rPr>
              <a:t>......</a:t>
            </a:r>
            <a:r>
              <a:rPr lang="zh-TW" altLang="en-US" sz="2200" dirty="0">
                <a:solidFill>
                  <a:schemeClr val="tx1"/>
                </a:solidFill>
                <a:latin typeface="標楷體" panose="03000509000000000000" pitchFamily="65" charset="-120"/>
                <a:ea typeface="標楷體" panose="03000509000000000000" pitchFamily="65" charset="-120"/>
              </a:rPr>
              <a:t>等</a:t>
            </a:r>
            <a:r>
              <a:rPr lang="zh-TW" altLang="en-US" sz="2200" dirty="0" smtClean="0">
                <a:solidFill>
                  <a:schemeClr val="tx1"/>
                </a:solidFill>
                <a:latin typeface="標楷體" panose="03000509000000000000" pitchFamily="65" charset="-120"/>
                <a:ea typeface="標楷體" panose="03000509000000000000" pitchFamily="65" charset="-120"/>
              </a:rPr>
              <a:t>。</a:t>
            </a:r>
            <a:endParaRPr lang="en-US" altLang="zh-TW" sz="2200" dirty="0" smtClean="0">
              <a:solidFill>
                <a:schemeClr val="tx1"/>
              </a:solidFill>
              <a:latin typeface="標楷體" panose="03000509000000000000" pitchFamily="65" charset="-120"/>
              <a:ea typeface="標楷體" panose="03000509000000000000" pitchFamily="65" charset="-120"/>
            </a:endParaRPr>
          </a:p>
          <a:p>
            <a:pPr marL="914400" lvl="1" indent="-457200">
              <a:buFont typeface="+mj-lt"/>
              <a:buAutoNum type="alphaUcPeriod"/>
            </a:pPr>
            <a:r>
              <a:rPr lang="zh-TW" altLang="en-US" sz="2200" dirty="0">
                <a:solidFill>
                  <a:srgbClr val="C00000"/>
                </a:solidFill>
                <a:latin typeface="標楷體" panose="03000509000000000000" pitchFamily="65" charset="-120"/>
                <a:ea typeface="標楷體" panose="03000509000000000000" pitchFamily="65" charset="-120"/>
              </a:rPr>
              <a:t>什項設備</a:t>
            </a:r>
            <a:r>
              <a:rPr lang="en-US" altLang="zh-TW" sz="2200" dirty="0">
                <a:solidFill>
                  <a:schemeClr val="tx1"/>
                </a:solidFill>
                <a:latin typeface="標楷體" panose="03000509000000000000" pitchFamily="65" charset="-120"/>
                <a:ea typeface="標楷體" panose="03000509000000000000" pitchFamily="65" charset="-120"/>
              </a:rPr>
              <a:t>(</a:t>
            </a:r>
            <a:r>
              <a:rPr lang="zh-TW" altLang="en-US" sz="2200" dirty="0">
                <a:solidFill>
                  <a:schemeClr val="tx1"/>
                </a:solidFill>
                <a:latin typeface="標楷體" panose="03000509000000000000" pitchFamily="65" charset="-120"/>
                <a:ea typeface="標楷體" panose="03000509000000000000" pitchFamily="65" charset="-120"/>
              </a:rPr>
              <a:t>財編號碼</a:t>
            </a:r>
            <a:r>
              <a:rPr lang="en-US" altLang="zh-TW" sz="2200" dirty="0">
                <a:solidFill>
                  <a:schemeClr val="tx1"/>
                </a:solidFill>
                <a:latin typeface="標楷體" panose="03000509000000000000" pitchFamily="65" charset="-120"/>
                <a:ea typeface="標楷體" panose="03000509000000000000" pitchFamily="65" charset="-120"/>
              </a:rPr>
              <a:t>5</a:t>
            </a:r>
            <a:r>
              <a:rPr lang="zh-TW" altLang="en-US" sz="2200" dirty="0">
                <a:solidFill>
                  <a:schemeClr val="tx1"/>
                </a:solidFill>
                <a:latin typeface="標楷體" panose="03000509000000000000" pitchFamily="65" charset="-120"/>
                <a:ea typeface="標楷體" panose="03000509000000000000" pitchFamily="65" charset="-120"/>
              </a:rPr>
              <a:t>開頭</a:t>
            </a:r>
            <a:r>
              <a:rPr lang="en-US" altLang="zh-TW" sz="2200" dirty="0">
                <a:solidFill>
                  <a:schemeClr val="tx1"/>
                </a:solidFill>
                <a:latin typeface="標楷體" panose="03000509000000000000" pitchFamily="65" charset="-120"/>
                <a:ea typeface="標楷體" panose="03000509000000000000" pitchFamily="65" charset="-120"/>
              </a:rPr>
              <a:t>)</a:t>
            </a:r>
            <a:r>
              <a:rPr lang="zh-TW" altLang="en-US" sz="2200" dirty="0">
                <a:solidFill>
                  <a:schemeClr val="tx1"/>
                </a:solidFill>
                <a:latin typeface="標楷體" panose="03000509000000000000" pitchFamily="65" charset="-120"/>
                <a:ea typeface="標楷體" panose="03000509000000000000" pitchFamily="65" charset="-120"/>
              </a:rPr>
              <a:t>：</a:t>
            </a:r>
            <a:r>
              <a:rPr lang="en-US" altLang="zh-TW" sz="2200" dirty="0">
                <a:solidFill>
                  <a:schemeClr val="tx1"/>
                </a:solidFill>
                <a:latin typeface="標楷體" panose="03000509000000000000" pitchFamily="65" charset="-120"/>
                <a:ea typeface="標楷體" panose="03000509000000000000" pitchFamily="65" charset="-120"/>
              </a:rPr>
              <a:t>(</a:t>
            </a:r>
            <a:r>
              <a:rPr lang="zh-TW" altLang="en-US" sz="2200" dirty="0">
                <a:solidFill>
                  <a:schemeClr val="tx1"/>
                </a:solidFill>
                <a:latin typeface="標楷體" panose="03000509000000000000" pitchFamily="65" charset="-120"/>
                <a:ea typeface="標楷體" panose="03000509000000000000" pitchFamily="65" charset="-120"/>
              </a:rPr>
              <a:t>泛指一般辦公室用具、影印機、電視機、冷氣機、投影銀幕、家具設備及圖書</a:t>
            </a:r>
            <a:r>
              <a:rPr lang="en-US" altLang="zh-TW" sz="2200" dirty="0" smtClean="0">
                <a:solidFill>
                  <a:schemeClr val="tx1"/>
                </a:solidFill>
                <a:latin typeface="標楷體" panose="03000509000000000000" pitchFamily="65" charset="-120"/>
                <a:ea typeface="標楷體" panose="03000509000000000000" pitchFamily="65" charset="-120"/>
              </a:rPr>
              <a:t>......</a:t>
            </a:r>
          </a:p>
          <a:p>
            <a:pPr marL="914400" lvl="1" indent="-457200">
              <a:buFont typeface="+mj-lt"/>
              <a:buAutoNum type="alphaUcPeriod"/>
            </a:pPr>
            <a:r>
              <a:rPr lang="zh-TW" altLang="en-US" sz="2200" dirty="0">
                <a:solidFill>
                  <a:srgbClr val="C00000"/>
                </a:solidFill>
                <a:latin typeface="標楷體" panose="03000509000000000000" pitchFamily="65" charset="-120"/>
                <a:ea typeface="標楷體" panose="03000509000000000000" pitchFamily="65" charset="-120"/>
              </a:rPr>
              <a:t>無形資產</a:t>
            </a:r>
            <a:r>
              <a:rPr lang="en-US" altLang="zh-TW" sz="2200" dirty="0" smtClean="0">
                <a:solidFill>
                  <a:schemeClr val="tx1"/>
                </a:solidFill>
                <a:latin typeface="標楷體" panose="03000509000000000000" pitchFamily="65" charset="-120"/>
                <a:ea typeface="標楷體" panose="03000509000000000000" pitchFamily="65" charset="-120"/>
              </a:rPr>
              <a:t>(</a:t>
            </a:r>
            <a:r>
              <a:rPr lang="zh-TW" altLang="en-US" sz="2200" dirty="0" smtClean="0">
                <a:solidFill>
                  <a:schemeClr val="tx1"/>
                </a:solidFill>
                <a:latin typeface="標楷體" panose="03000509000000000000" pitchFamily="65" charset="-120"/>
                <a:ea typeface="標楷體" panose="03000509000000000000" pitchFamily="65" charset="-120"/>
              </a:rPr>
              <a:t>財產編號</a:t>
            </a:r>
            <a:r>
              <a:rPr lang="en-US" altLang="zh-TW" sz="2200" dirty="0" smtClean="0">
                <a:solidFill>
                  <a:schemeClr val="tx1"/>
                </a:solidFill>
                <a:latin typeface="標楷體" panose="03000509000000000000" pitchFamily="65" charset="-120"/>
                <a:ea typeface="標楷體" panose="03000509000000000000" pitchFamily="65" charset="-120"/>
              </a:rPr>
              <a:t>8</a:t>
            </a:r>
            <a:r>
              <a:rPr lang="zh-TW" altLang="en-US" sz="2200" dirty="0" smtClean="0">
                <a:solidFill>
                  <a:schemeClr val="tx1"/>
                </a:solidFill>
                <a:latin typeface="標楷體" panose="03000509000000000000" pitchFamily="65" charset="-120"/>
                <a:ea typeface="標楷體" panose="03000509000000000000" pitchFamily="65" charset="-120"/>
              </a:rPr>
              <a:t>開頭</a:t>
            </a:r>
            <a:r>
              <a:rPr lang="en-US" altLang="zh-TW" sz="2200" dirty="0" smtClean="0">
                <a:solidFill>
                  <a:schemeClr val="tx1"/>
                </a:solidFill>
                <a:latin typeface="標楷體" panose="03000509000000000000" pitchFamily="65" charset="-120"/>
                <a:ea typeface="標楷體" panose="03000509000000000000" pitchFamily="65" charset="-120"/>
              </a:rPr>
              <a:t>)</a:t>
            </a:r>
            <a:r>
              <a:rPr lang="zh-TW" altLang="en-US" sz="2200" dirty="0">
                <a:solidFill>
                  <a:schemeClr val="tx1"/>
                </a:solidFill>
                <a:latin typeface="標楷體" panose="03000509000000000000" pitchFamily="65" charset="-120"/>
                <a:ea typeface="標楷體" panose="03000509000000000000" pitchFamily="65" charset="-120"/>
              </a:rPr>
              <a:t>：單價</a:t>
            </a:r>
            <a:r>
              <a:rPr lang="en-US" altLang="zh-TW" sz="2200" dirty="0" smtClean="0">
                <a:solidFill>
                  <a:schemeClr val="tx1"/>
                </a:solidFill>
                <a:latin typeface="標楷體" panose="03000509000000000000" pitchFamily="65" charset="-120"/>
                <a:ea typeface="標楷體" panose="03000509000000000000" pitchFamily="65" charset="-120"/>
              </a:rPr>
              <a:t>1</a:t>
            </a:r>
            <a:r>
              <a:rPr lang="zh-TW" altLang="en-US" sz="2200" dirty="0" smtClean="0">
                <a:solidFill>
                  <a:schemeClr val="tx1"/>
                </a:solidFill>
                <a:latin typeface="標楷體" panose="03000509000000000000" pitchFamily="65" charset="-120"/>
                <a:ea typeface="標楷體" panose="03000509000000000000" pitchFamily="65" charset="-120"/>
              </a:rPr>
              <a:t>萬元</a:t>
            </a:r>
            <a:r>
              <a:rPr lang="zh-TW" altLang="en-US" sz="2200" dirty="0">
                <a:solidFill>
                  <a:schemeClr val="tx1"/>
                </a:solidFill>
                <a:latin typeface="標楷體" panose="03000509000000000000" pitchFamily="65" charset="-120"/>
                <a:ea typeface="標楷體" panose="03000509000000000000" pitchFamily="65" charset="-120"/>
              </a:rPr>
              <a:t>以上之</a:t>
            </a:r>
            <a:r>
              <a:rPr lang="zh-TW" altLang="en-US" sz="2200" dirty="0" smtClean="0">
                <a:solidFill>
                  <a:schemeClr val="tx1"/>
                </a:solidFill>
                <a:latin typeface="標楷體" panose="03000509000000000000" pitchFamily="65" charset="-120"/>
                <a:ea typeface="標楷體" panose="03000509000000000000" pitchFamily="65" charset="-120"/>
              </a:rPr>
              <a:t>軟體。</a:t>
            </a:r>
            <a:endParaRPr lang="zh-TW" altLang="en-US" sz="2200" dirty="0">
              <a:solidFill>
                <a:schemeClr val="tx1"/>
              </a:solidFill>
              <a:latin typeface="標楷體" panose="03000509000000000000" pitchFamily="65" charset="-120"/>
              <a:ea typeface="標楷體" panose="03000509000000000000" pitchFamily="65" charset="-120"/>
            </a:endParaRPr>
          </a:p>
          <a:p>
            <a:pPr>
              <a:buFont typeface="Wingdings" panose="05000000000000000000" pitchFamily="2" charset="2"/>
              <a:buChar char="u"/>
            </a:pPr>
            <a:r>
              <a:rPr lang="zh-TW" altLang="en-US" sz="2200" dirty="0" smtClean="0">
                <a:solidFill>
                  <a:schemeClr val="tx1"/>
                </a:solidFill>
                <a:latin typeface="標楷體" panose="03000509000000000000" pitchFamily="65" charset="-120"/>
                <a:ea typeface="標楷體" panose="03000509000000000000" pitchFamily="65" charset="-120"/>
              </a:rPr>
              <a:t>物品：</a:t>
            </a:r>
            <a:r>
              <a:rPr lang="en-US" altLang="zh-TW" sz="2200" dirty="0" smtClean="0">
                <a:solidFill>
                  <a:srgbClr val="0000FF"/>
                </a:solidFill>
                <a:latin typeface="標楷體" panose="03000509000000000000" pitchFamily="65" charset="-120"/>
                <a:ea typeface="標楷體" panose="03000509000000000000" pitchFamily="65" charset="-120"/>
              </a:rPr>
              <a:t>(</a:t>
            </a:r>
            <a:r>
              <a:rPr lang="zh-TW" altLang="en-US" sz="2200" dirty="0" smtClean="0">
                <a:solidFill>
                  <a:srgbClr val="0000FF"/>
                </a:solidFill>
                <a:latin typeface="標楷體" panose="03000509000000000000" pitchFamily="65" charset="-120"/>
                <a:ea typeface="標楷體" panose="03000509000000000000" pitchFamily="65" charset="-120"/>
              </a:rPr>
              <a:t>使用經常門經費</a:t>
            </a:r>
            <a:r>
              <a:rPr lang="en-US" altLang="zh-TW" sz="2200" dirty="0" smtClean="0">
                <a:solidFill>
                  <a:srgbClr val="0000FF"/>
                </a:solidFill>
                <a:latin typeface="標楷體" panose="03000509000000000000" pitchFamily="65" charset="-120"/>
                <a:ea typeface="標楷體" panose="03000509000000000000" pitchFamily="65" charset="-120"/>
              </a:rPr>
              <a:t>)</a:t>
            </a:r>
          </a:p>
          <a:p>
            <a:pPr marL="914400" lvl="1" indent="-457200">
              <a:buFont typeface="+mj-lt"/>
              <a:buAutoNum type="alphaUcPeriod"/>
            </a:pPr>
            <a:r>
              <a:rPr lang="zh-TW" altLang="en-US" sz="2200" dirty="0" smtClean="0">
                <a:solidFill>
                  <a:schemeClr val="tx1"/>
                </a:solidFill>
                <a:latin typeface="標楷體" panose="03000509000000000000" pitchFamily="65" charset="-120"/>
                <a:ea typeface="標楷體" panose="03000509000000000000" pitchFamily="65" charset="-120"/>
              </a:rPr>
              <a:t>非</a:t>
            </a:r>
            <a:r>
              <a:rPr lang="zh-TW" altLang="en-US" sz="2200" dirty="0">
                <a:solidFill>
                  <a:schemeClr val="tx1"/>
                </a:solidFill>
                <a:latin typeface="標楷體" panose="03000509000000000000" pitchFamily="65" charset="-120"/>
                <a:ea typeface="標楷體" panose="03000509000000000000" pitchFamily="65" charset="-120"/>
              </a:rPr>
              <a:t>消耗性物品</a:t>
            </a:r>
            <a:r>
              <a:rPr lang="en-US" altLang="zh-TW" sz="2200" dirty="0">
                <a:solidFill>
                  <a:schemeClr val="tx1"/>
                </a:solidFill>
                <a:latin typeface="標楷體" panose="03000509000000000000" pitchFamily="65" charset="-120"/>
                <a:ea typeface="標楷體" panose="03000509000000000000" pitchFamily="65" charset="-120"/>
              </a:rPr>
              <a:t>(6)</a:t>
            </a:r>
            <a:r>
              <a:rPr lang="zh-TW" altLang="en-US" sz="2200" dirty="0">
                <a:solidFill>
                  <a:schemeClr val="tx1"/>
                </a:solidFill>
                <a:latin typeface="標楷體" panose="03000509000000000000" pitchFamily="65" charset="-120"/>
                <a:ea typeface="標楷體" panose="03000509000000000000" pitchFamily="65" charset="-120"/>
              </a:rPr>
              <a:t>：指物品質料堅固，不易損耗者，如</a:t>
            </a:r>
            <a:r>
              <a:rPr lang="zh-TW" altLang="en-US" sz="2200" dirty="0" smtClean="0">
                <a:solidFill>
                  <a:schemeClr val="tx1"/>
                </a:solidFill>
                <a:latin typeface="標楷體" panose="03000509000000000000" pitchFamily="65" charset="-120"/>
                <a:ea typeface="標楷體" panose="03000509000000000000" pitchFamily="65" charset="-120"/>
              </a:rPr>
              <a:t>事務</a:t>
            </a:r>
            <a:r>
              <a:rPr lang="zh-TW" altLang="en-US" sz="2200" dirty="0">
                <a:solidFill>
                  <a:schemeClr val="tx1"/>
                </a:solidFill>
                <a:latin typeface="標楷體" panose="03000509000000000000" pitchFamily="65" charset="-120"/>
                <a:ea typeface="標楷體" panose="03000509000000000000" pitchFamily="65" charset="-120"/>
              </a:rPr>
              <a:t>用具、餐飲用具、陳設用具等</a:t>
            </a:r>
            <a:r>
              <a:rPr lang="zh-TW" altLang="en-US" sz="2200" dirty="0" smtClean="0">
                <a:solidFill>
                  <a:schemeClr val="tx1"/>
                </a:solidFill>
                <a:latin typeface="標楷體" panose="03000509000000000000" pitchFamily="65" charset="-120"/>
                <a:ea typeface="標楷體" panose="03000509000000000000" pitchFamily="65" charset="-120"/>
              </a:rPr>
              <a:t>。</a:t>
            </a:r>
            <a:endParaRPr lang="en-US" altLang="zh-TW" sz="2200" dirty="0" smtClean="0">
              <a:solidFill>
                <a:schemeClr val="tx1"/>
              </a:solidFill>
              <a:latin typeface="標楷體" panose="03000509000000000000" pitchFamily="65" charset="-120"/>
              <a:ea typeface="標楷體" panose="03000509000000000000" pitchFamily="65" charset="-120"/>
            </a:endParaRPr>
          </a:p>
          <a:p>
            <a:pPr marL="914400" lvl="1" indent="-457200">
              <a:buFont typeface="+mj-lt"/>
              <a:buAutoNum type="alphaUcPeriod"/>
            </a:pPr>
            <a:r>
              <a:rPr lang="zh-TW" altLang="en-US" sz="2200" dirty="0">
                <a:solidFill>
                  <a:schemeClr val="tx1"/>
                </a:solidFill>
                <a:latin typeface="標楷體" panose="03000509000000000000" pitchFamily="65" charset="-120"/>
                <a:ea typeface="標楷體" panose="03000509000000000000" pitchFamily="65" charset="-120"/>
              </a:rPr>
              <a:t>消耗用品：指物品經使用後喪失其原有效能或</a:t>
            </a:r>
            <a:r>
              <a:rPr lang="zh-TW" altLang="en-US" sz="2200" dirty="0" smtClean="0">
                <a:solidFill>
                  <a:schemeClr val="tx1"/>
                </a:solidFill>
                <a:latin typeface="標楷體" panose="03000509000000000000" pitchFamily="65" charset="-120"/>
                <a:ea typeface="標楷體" panose="03000509000000000000" pitchFamily="65" charset="-120"/>
              </a:rPr>
              <a:t>使用價值</a:t>
            </a:r>
            <a:r>
              <a:rPr lang="zh-TW" altLang="en-US" sz="2200" dirty="0">
                <a:solidFill>
                  <a:schemeClr val="tx1"/>
                </a:solidFill>
                <a:latin typeface="標楷體" panose="03000509000000000000" pitchFamily="65" charset="-120"/>
                <a:ea typeface="標楷體" panose="03000509000000000000" pitchFamily="65" charset="-120"/>
              </a:rPr>
              <a:t>者，如事務用品、紙張用品、衛生用品等。</a:t>
            </a:r>
          </a:p>
          <a:p>
            <a:pPr marL="914400" lvl="1" indent="-457200">
              <a:buFont typeface="+mj-lt"/>
              <a:buAutoNum type="alphaUcPeriod"/>
            </a:pPr>
            <a:endParaRPr lang="en-US" altLang="zh-TW" dirty="0" smtClean="0">
              <a:latin typeface="標楷體" panose="03000509000000000000" pitchFamily="65" charset="-120"/>
              <a:ea typeface="標楷體" panose="03000509000000000000" pitchFamily="65" charset="-120"/>
            </a:endParaRPr>
          </a:p>
        </p:txBody>
      </p:sp>
      <p:sp>
        <p:nvSpPr>
          <p:cNvPr id="3" name="投影片編號版面配置區 2"/>
          <p:cNvSpPr>
            <a:spLocks noGrp="1"/>
          </p:cNvSpPr>
          <p:nvPr>
            <p:ph type="sldNum" sz="quarter" idx="12"/>
          </p:nvPr>
        </p:nvSpPr>
        <p:spPr>
          <a:xfrm>
            <a:off x="5700321" y="6492875"/>
            <a:ext cx="451104" cy="365125"/>
          </a:xfrm>
        </p:spPr>
        <p:txBody>
          <a:bodyPr/>
          <a:lstStyle/>
          <a:p>
            <a:pPr algn="ctr"/>
            <a:fld id="{79B44AEE-BA3D-4760-80D7-75703F0B2E6D}" type="slidenum">
              <a:rPr lang="zh-TW" altLang="en-US" sz="1400" smtClean="0">
                <a:solidFill>
                  <a:schemeClr val="tx1"/>
                </a:solidFill>
              </a:rPr>
              <a:pPr algn="ctr"/>
              <a:t>61</a:t>
            </a:fld>
            <a:endParaRPr lang="zh-TW" altLang="en-US" sz="1400" dirty="0">
              <a:solidFill>
                <a:schemeClr val="tx1"/>
              </a:solidFill>
            </a:endParaRPr>
          </a:p>
        </p:txBody>
      </p:sp>
    </p:spTree>
    <p:extLst>
      <p:ext uri="{BB962C8B-B14F-4D97-AF65-F5344CB8AC3E}">
        <p14:creationId xmlns:p14="http://schemas.microsoft.com/office/powerpoint/2010/main" val="11704189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p:cNvPicPr>
            <a:picLocks noChangeAspect="1"/>
          </p:cNvPicPr>
          <p:nvPr/>
        </p:nvPicPr>
        <p:blipFill>
          <a:blip r:embed="rId2"/>
          <a:stretch>
            <a:fillRect/>
          </a:stretch>
        </p:blipFill>
        <p:spPr>
          <a:xfrm>
            <a:off x="3298214" y="1005840"/>
            <a:ext cx="5243513" cy="5565255"/>
          </a:xfrm>
          <a:prstGeom prst="rect">
            <a:avLst/>
          </a:prstGeom>
        </p:spPr>
      </p:pic>
      <p:cxnSp>
        <p:nvCxnSpPr>
          <p:cNvPr id="4" name="直線單箭頭接點 3"/>
          <p:cNvCxnSpPr/>
          <p:nvPr/>
        </p:nvCxnSpPr>
        <p:spPr>
          <a:xfrm>
            <a:off x="7632221" y="1604450"/>
            <a:ext cx="2261089" cy="19050"/>
          </a:xfrm>
          <a:prstGeom prst="straightConnector1">
            <a:avLst/>
          </a:prstGeom>
          <a:ln w="41275">
            <a:tailEnd type="triangle"/>
          </a:ln>
        </p:spPr>
        <p:style>
          <a:lnRef idx="1">
            <a:schemeClr val="accent1"/>
          </a:lnRef>
          <a:fillRef idx="0">
            <a:schemeClr val="accent1"/>
          </a:fillRef>
          <a:effectRef idx="0">
            <a:schemeClr val="accent1"/>
          </a:effectRef>
          <a:fontRef idx="minor">
            <a:schemeClr val="tx1"/>
          </a:fontRef>
        </p:style>
      </p:cxnSp>
      <p:sp>
        <p:nvSpPr>
          <p:cNvPr id="5" name="文字方塊 4"/>
          <p:cNvSpPr txBox="1"/>
          <p:nvPr/>
        </p:nvSpPr>
        <p:spPr>
          <a:xfrm>
            <a:off x="9948429" y="1312062"/>
            <a:ext cx="1196085" cy="584775"/>
          </a:xfrm>
          <a:prstGeom prst="rect">
            <a:avLst/>
          </a:prstGeom>
          <a:noFill/>
        </p:spPr>
        <p:txBody>
          <a:bodyPr wrap="square" rtlCol="0">
            <a:spAutoFit/>
          </a:bodyPr>
          <a:lstStyle/>
          <a:p>
            <a:pPr algn="ctr"/>
            <a:r>
              <a:rPr lang="zh-TW" altLang="en-US" sz="3200" b="1" dirty="0" smtClean="0">
                <a:solidFill>
                  <a:srgbClr val="0000FF"/>
                </a:solidFill>
              </a:rPr>
              <a:t>序號</a:t>
            </a:r>
            <a:endParaRPr lang="zh-TW" altLang="en-US" sz="3200" b="1" dirty="0">
              <a:solidFill>
                <a:srgbClr val="0000FF"/>
              </a:solidFill>
            </a:endParaRPr>
          </a:p>
        </p:txBody>
      </p:sp>
      <p:sp>
        <p:nvSpPr>
          <p:cNvPr id="6" name="文字方塊 5"/>
          <p:cNvSpPr txBox="1"/>
          <p:nvPr/>
        </p:nvSpPr>
        <p:spPr>
          <a:xfrm flipH="1">
            <a:off x="808890" y="1732085"/>
            <a:ext cx="2620110" cy="707886"/>
          </a:xfrm>
          <a:prstGeom prst="rect">
            <a:avLst/>
          </a:prstGeom>
          <a:noFill/>
        </p:spPr>
        <p:txBody>
          <a:bodyPr wrap="square" rtlCol="0">
            <a:spAutoFit/>
          </a:bodyPr>
          <a:lstStyle/>
          <a:p>
            <a:r>
              <a:rPr lang="zh-TW" altLang="en-US" sz="4000" dirty="0" smtClean="0">
                <a:solidFill>
                  <a:srgbClr val="0000FF"/>
                </a:solidFill>
              </a:rPr>
              <a:t>標籤樣式</a:t>
            </a:r>
            <a:endParaRPr lang="zh-TW" altLang="en-US" sz="4000" dirty="0">
              <a:solidFill>
                <a:srgbClr val="0000FF"/>
              </a:solidFill>
            </a:endParaRPr>
          </a:p>
        </p:txBody>
      </p:sp>
      <p:pic>
        <p:nvPicPr>
          <p:cNvPr id="7" name="圖片 6"/>
          <p:cNvPicPr>
            <a:picLocks noChangeAspect="1"/>
          </p:cNvPicPr>
          <p:nvPr/>
        </p:nvPicPr>
        <p:blipFill>
          <a:blip r:embed="rId3"/>
          <a:stretch>
            <a:fillRect/>
          </a:stretch>
        </p:blipFill>
        <p:spPr>
          <a:xfrm>
            <a:off x="113187" y="84845"/>
            <a:ext cx="4011516" cy="1048603"/>
          </a:xfrm>
          <a:prstGeom prst="rect">
            <a:avLst/>
          </a:prstGeom>
        </p:spPr>
      </p:pic>
      <p:pic>
        <p:nvPicPr>
          <p:cNvPr id="8" name="圖片 7"/>
          <p:cNvPicPr>
            <a:picLocks noChangeAspect="1"/>
          </p:cNvPicPr>
          <p:nvPr/>
        </p:nvPicPr>
        <p:blipFill rotWithShape="1">
          <a:blip r:embed="rId4">
            <a:extLst>
              <a:ext uri="{28A0092B-C50C-407E-A947-70E740481C1C}">
                <a14:useLocalDpi xmlns:a14="http://schemas.microsoft.com/office/drawing/2010/main" val="0"/>
              </a:ext>
            </a:extLst>
          </a:blip>
          <a:srcRect r="76009" b="-136"/>
          <a:stretch/>
        </p:blipFill>
        <p:spPr>
          <a:xfrm>
            <a:off x="8983804" y="3747888"/>
            <a:ext cx="3125337" cy="3005770"/>
          </a:xfrm>
          <a:prstGeom prst="rect">
            <a:avLst/>
          </a:prstGeom>
          <a:effectLst>
            <a:glow rad="127000">
              <a:schemeClr val="accent1">
                <a:lumMod val="20000"/>
                <a:lumOff val="80000"/>
              </a:schemeClr>
            </a:glow>
          </a:effectLst>
        </p:spPr>
      </p:pic>
      <p:sp>
        <p:nvSpPr>
          <p:cNvPr id="2" name="投影片編號版面配置區 1"/>
          <p:cNvSpPr>
            <a:spLocks noGrp="1"/>
          </p:cNvSpPr>
          <p:nvPr>
            <p:ph type="sldNum" sz="quarter" idx="12"/>
          </p:nvPr>
        </p:nvSpPr>
        <p:spPr>
          <a:xfrm>
            <a:off x="5785104" y="6571095"/>
            <a:ext cx="478536" cy="365125"/>
          </a:xfrm>
        </p:spPr>
        <p:txBody>
          <a:bodyPr/>
          <a:lstStyle/>
          <a:p>
            <a:pPr algn="ctr"/>
            <a:fld id="{79B44AEE-BA3D-4760-80D7-75703F0B2E6D}" type="slidenum">
              <a:rPr lang="zh-TW" altLang="en-US" sz="1400" smtClean="0">
                <a:solidFill>
                  <a:schemeClr val="tx1"/>
                </a:solidFill>
              </a:rPr>
              <a:pPr algn="ctr"/>
              <a:t>62</a:t>
            </a:fld>
            <a:endParaRPr lang="zh-TW" altLang="en-US" sz="1400" dirty="0">
              <a:solidFill>
                <a:schemeClr val="tx1"/>
              </a:solidFill>
            </a:endParaRPr>
          </a:p>
        </p:txBody>
      </p:sp>
    </p:spTree>
    <p:extLst>
      <p:ext uri="{BB962C8B-B14F-4D97-AF65-F5344CB8AC3E}">
        <p14:creationId xmlns:p14="http://schemas.microsoft.com/office/powerpoint/2010/main" val="40644242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793018" y="1140823"/>
            <a:ext cx="10515600" cy="735602"/>
          </a:xfrm>
        </p:spPr>
        <p:txBody>
          <a:bodyPr>
            <a:normAutofit/>
          </a:bodyPr>
          <a:lstStyle/>
          <a:p>
            <a:pPr algn="ctr"/>
            <a:r>
              <a:rPr lang="zh-TW" altLang="en-US" sz="4400" b="1" dirty="0" smtClean="0">
                <a:solidFill>
                  <a:srgbClr val="C00000"/>
                </a:solidFill>
                <a:latin typeface="標楷體" panose="03000509000000000000" pitchFamily="65" charset="-120"/>
                <a:ea typeface="標楷體" panose="03000509000000000000" pitchFamily="65" charset="-120"/>
              </a:rPr>
              <a:t>二、財產</a:t>
            </a:r>
            <a:r>
              <a:rPr lang="zh-TW" altLang="en-US" sz="4400" b="1" dirty="0">
                <a:solidFill>
                  <a:srgbClr val="C00000"/>
                </a:solidFill>
                <a:latin typeface="標楷體" panose="03000509000000000000" pitchFamily="65" charset="-120"/>
                <a:ea typeface="標楷體" panose="03000509000000000000" pitchFamily="65" charset="-120"/>
              </a:rPr>
              <a:t>管理單位及保管人</a:t>
            </a:r>
            <a:r>
              <a:rPr lang="zh-TW" altLang="en-US" sz="4400" b="1" dirty="0" smtClean="0">
                <a:solidFill>
                  <a:srgbClr val="C00000"/>
                </a:solidFill>
                <a:latin typeface="標楷體" panose="03000509000000000000" pitchFamily="65" charset="-120"/>
                <a:ea typeface="標楷體" panose="03000509000000000000" pitchFamily="65" charset="-120"/>
              </a:rPr>
              <a:t>：</a:t>
            </a:r>
            <a:endParaRPr lang="zh-TW" altLang="en-US" sz="4400" b="1" dirty="0">
              <a:solidFill>
                <a:srgbClr val="C00000"/>
              </a:solidFill>
              <a:latin typeface="標楷體" panose="03000509000000000000" pitchFamily="65" charset="-120"/>
              <a:ea typeface="標楷體" panose="03000509000000000000" pitchFamily="65" charset="-120"/>
            </a:endParaRPr>
          </a:p>
        </p:txBody>
      </p:sp>
      <p:pic>
        <p:nvPicPr>
          <p:cNvPr id="7" name="圖片 6"/>
          <p:cNvPicPr>
            <a:picLocks noChangeAspect="1"/>
          </p:cNvPicPr>
          <p:nvPr/>
        </p:nvPicPr>
        <p:blipFill rotWithShape="1">
          <a:blip r:embed="rId2">
            <a:extLst>
              <a:ext uri="{28A0092B-C50C-407E-A947-70E740481C1C}">
                <a14:useLocalDpi xmlns:a14="http://schemas.microsoft.com/office/drawing/2010/main" val="0"/>
              </a:ext>
            </a:extLst>
          </a:blip>
          <a:srcRect r="76009" b="-136"/>
          <a:stretch/>
        </p:blipFill>
        <p:spPr>
          <a:xfrm>
            <a:off x="8983804" y="3747888"/>
            <a:ext cx="3125337" cy="3005770"/>
          </a:xfrm>
          <a:prstGeom prst="rect">
            <a:avLst/>
          </a:prstGeom>
          <a:effectLst>
            <a:glow rad="127000">
              <a:schemeClr val="accent1">
                <a:lumMod val="20000"/>
                <a:lumOff val="80000"/>
              </a:schemeClr>
            </a:glow>
          </a:effectLst>
        </p:spPr>
      </p:pic>
      <p:pic>
        <p:nvPicPr>
          <p:cNvPr id="8" name="圖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3675" y="200258"/>
            <a:ext cx="4013867" cy="1052968"/>
          </a:xfrm>
          <a:prstGeom prst="rect">
            <a:avLst/>
          </a:prstGeom>
        </p:spPr>
      </p:pic>
      <p:sp>
        <p:nvSpPr>
          <p:cNvPr id="6" name="內容版面配置區 2"/>
          <p:cNvSpPr>
            <a:spLocks noGrp="1"/>
          </p:cNvSpPr>
          <p:nvPr>
            <p:ph type="body" idx="1"/>
          </p:nvPr>
        </p:nvSpPr>
        <p:spPr>
          <a:xfrm>
            <a:off x="290146" y="2219325"/>
            <a:ext cx="11695479" cy="4295775"/>
          </a:xfrm>
        </p:spPr>
        <p:txBody>
          <a:bodyPr>
            <a:normAutofit/>
          </a:bodyPr>
          <a:lstStyle/>
          <a:p>
            <a:pPr marL="514350" indent="-514350">
              <a:lnSpc>
                <a:spcPct val="100000"/>
              </a:lnSpc>
              <a:spcBef>
                <a:spcPts val="0"/>
              </a:spcBef>
              <a:buFont typeface="+mj-ea"/>
              <a:buAutoNum type="ea1ChtPeriod"/>
            </a:pPr>
            <a:r>
              <a:rPr lang="zh-TW" altLang="en-US" sz="3200" dirty="0">
                <a:solidFill>
                  <a:schemeClr val="tx1"/>
                </a:solidFill>
                <a:latin typeface="標楷體" panose="03000509000000000000" pitchFamily="65" charset="-120"/>
                <a:ea typeface="標楷體" panose="03000509000000000000" pitchFamily="65" charset="-120"/>
              </a:rPr>
              <a:t>總務處保管組為財產</a:t>
            </a:r>
            <a:r>
              <a:rPr lang="en-US" altLang="zh-TW" sz="3200" dirty="0">
                <a:solidFill>
                  <a:schemeClr val="tx1"/>
                </a:solidFill>
                <a:latin typeface="標楷體" panose="03000509000000000000" pitchFamily="65" charset="-120"/>
                <a:ea typeface="標楷體" panose="03000509000000000000" pitchFamily="65" charset="-120"/>
              </a:rPr>
              <a:t>『</a:t>
            </a:r>
            <a:r>
              <a:rPr lang="zh-TW" altLang="en-US" sz="3200" dirty="0">
                <a:solidFill>
                  <a:schemeClr val="tx1"/>
                </a:solidFill>
                <a:latin typeface="標楷體" panose="03000509000000000000" pitchFamily="65" charset="-120"/>
                <a:ea typeface="標楷體" panose="03000509000000000000" pitchFamily="65" charset="-120"/>
              </a:rPr>
              <a:t>登記單位</a:t>
            </a:r>
            <a:r>
              <a:rPr lang="en-US" altLang="zh-TW" sz="3200" dirty="0">
                <a:solidFill>
                  <a:schemeClr val="tx1"/>
                </a:solidFill>
                <a:latin typeface="標楷體" panose="03000509000000000000" pitchFamily="65" charset="-120"/>
                <a:ea typeface="標楷體" panose="03000509000000000000" pitchFamily="65" charset="-120"/>
              </a:rPr>
              <a:t>』</a:t>
            </a:r>
            <a:r>
              <a:rPr lang="zh-TW" altLang="en-US" sz="3200" dirty="0">
                <a:solidFill>
                  <a:schemeClr val="tx1"/>
                </a:solidFill>
                <a:latin typeface="標楷體" panose="03000509000000000000" pitchFamily="65" charset="-120"/>
                <a:ea typeface="標楷體" panose="03000509000000000000" pitchFamily="65" charset="-120"/>
              </a:rPr>
              <a:t>，使用單位（包括處、室、系 、中心等）為財產</a:t>
            </a:r>
            <a:r>
              <a:rPr lang="en-US" altLang="zh-TW" sz="3200" dirty="0">
                <a:solidFill>
                  <a:schemeClr val="tx1"/>
                </a:solidFill>
                <a:latin typeface="標楷體" panose="03000509000000000000" pitchFamily="65" charset="-120"/>
                <a:ea typeface="標楷體" panose="03000509000000000000" pitchFamily="65" charset="-120"/>
              </a:rPr>
              <a:t>『</a:t>
            </a:r>
            <a:r>
              <a:rPr lang="zh-TW" altLang="en-US" sz="3200" dirty="0">
                <a:solidFill>
                  <a:schemeClr val="tx1"/>
                </a:solidFill>
                <a:latin typeface="標楷體" panose="03000509000000000000" pitchFamily="65" charset="-120"/>
                <a:ea typeface="標楷體" panose="03000509000000000000" pitchFamily="65" charset="-120"/>
              </a:rPr>
              <a:t>經管單位</a:t>
            </a:r>
            <a:r>
              <a:rPr lang="en-US" altLang="zh-TW" sz="3200" dirty="0">
                <a:solidFill>
                  <a:schemeClr val="tx1"/>
                </a:solidFill>
                <a:latin typeface="標楷體" panose="03000509000000000000" pitchFamily="65" charset="-120"/>
                <a:ea typeface="標楷體" panose="03000509000000000000" pitchFamily="65" charset="-120"/>
              </a:rPr>
              <a:t>』</a:t>
            </a:r>
            <a:r>
              <a:rPr lang="zh-TW" altLang="en-US" sz="3200" dirty="0">
                <a:solidFill>
                  <a:schemeClr val="tx1"/>
                </a:solidFill>
                <a:latin typeface="標楷體" panose="03000509000000000000" pitchFamily="65" charset="-120"/>
                <a:ea typeface="標楷體" panose="03000509000000000000" pitchFamily="65" charset="-120"/>
              </a:rPr>
              <a:t>，各經管單位內得設置一名財物管理人，經管該單位之財產。</a:t>
            </a:r>
            <a:endParaRPr lang="en-US" altLang="zh-TW" sz="3200" dirty="0">
              <a:solidFill>
                <a:schemeClr val="tx1"/>
              </a:solidFill>
              <a:latin typeface="標楷體" panose="03000509000000000000" pitchFamily="65" charset="-120"/>
              <a:ea typeface="標楷體" panose="03000509000000000000" pitchFamily="65" charset="-120"/>
            </a:endParaRPr>
          </a:p>
          <a:p>
            <a:pPr marL="514350" indent="-514350">
              <a:lnSpc>
                <a:spcPct val="100000"/>
              </a:lnSpc>
              <a:spcBef>
                <a:spcPts val="0"/>
              </a:spcBef>
              <a:buFont typeface="+mj-ea"/>
              <a:buAutoNum type="ea1ChtPeriod"/>
            </a:pPr>
            <a:endParaRPr lang="en-US" altLang="zh-TW" sz="3200" dirty="0">
              <a:latin typeface="標楷體" panose="03000509000000000000" pitchFamily="65" charset="-120"/>
              <a:ea typeface="標楷體" panose="03000509000000000000" pitchFamily="65" charset="-120"/>
            </a:endParaRPr>
          </a:p>
          <a:p>
            <a:pPr marL="514350" indent="-514350">
              <a:lnSpc>
                <a:spcPct val="100000"/>
              </a:lnSpc>
              <a:spcBef>
                <a:spcPts val="0"/>
              </a:spcBef>
              <a:buFont typeface="+mj-ea"/>
              <a:buAutoNum type="ea1ChtPeriod"/>
            </a:pPr>
            <a:r>
              <a:rPr lang="zh-TW" altLang="en-US" sz="3200" dirty="0">
                <a:solidFill>
                  <a:srgbClr val="FF0000"/>
                </a:solidFill>
                <a:latin typeface="標楷體" panose="03000509000000000000" pitchFamily="65" charset="-120"/>
                <a:ea typeface="標楷體" panose="03000509000000000000" pitchFamily="65" charset="-120"/>
              </a:rPr>
              <a:t>財物保管人</a:t>
            </a:r>
            <a:r>
              <a:rPr lang="zh-TW" altLang="en-US" sz="3200" dirty="0">
                <a:solidFill>
                  <a:schemeClr val="tx1"/>
                </a:solidFill>
                <a:latin typeface="標楷體" panose="03000509000000000000" pitchFamily="65" charset="-120"/>
                <a:ea typeface="標楷體" panose="03000509000000000000" pitchFamily="65" charset="-120"/>
              </a:rPr>
              <a:t>需為</a:t>
            </a:r>
            <a:r>
              <a:rPr lang="zh-TW" altLang="en-US" sz="3200" dirty="0">
                <a:solidFill>
                  <a:srgbClr val="0000FF"/>
                </a:solidFill>
                <a:latin typeface="標楷體" panose="03000509000000000000" pitchFamily="65" charset="-120"/>
                <a:ea typeface="標楷體" panose="03000509000000000000" pitchFamily="65" charset="-120"/>
              </a:rPr>
              <a:t>本校編制內教職員工</a:t>
            </a:r>
            <a:r>
              <a:rPr lang="zh-TW" altLang="en-US" sz="3200" dirty="0">
                <a:solidFill>
                  <a:schemeClr val="tx1"/>
                </a:solidFill>
                <a:latin typeface="標楷體" panose="03000509000000000000" pitchFamily="65" charset="-120"/>
                <a:ea typeface="標楷體" panose="03000509000000000000" pitchFamily="65" charset="-120"/>
              </a:rPr>
              <a:t>或</a:t>
            </a:r>
            <a:r>
              <a:rPr lang="zh-TW" altLang="en-US" sz="3200" dirty="0">
                <a:solidFill>
                  <a:srgbClr val="0000FF"/>
                </a:solidFill>
                <a:latin typeface="標楷體" panose="03000509000000000000" pitchFamily="65" charset="-120"/>
                <a:ea typeface="標楷體" panose="03000509000000000000" pitchFamily="65" charset="-120"/>
              </a:rPr>
              <a:t>校務基金工作人員</a:t>
            </a:r>
            <a:r>
              <a:rPr lang="zh-TW" altLang="en-US" sz="3200" dirty="0">
                <a:latin typeface="標楷體" panose="03000509000000000000" pitchFamily="65" charset="-120"/>
                <a:ea typeface="標楷體" panose="03000509000000000000" pitchFamily="65" charset="-120"/>
              </a:rPr>
              <a:t>。</a:t>
            </a:r>
            <a:r>
              <a:rPr lang="zh-TW" altLang="en-US" sz="3200" dirty="0">
                <a:solidFill>
                  <a:srgbClr val="FF0000"/>
                </a:solidFill>
                <a:latin typeface="標楷體" panose="03000509000000000000" pitchFamily="65" charset="-120"/>
                <a:ea typeface="標楷體" panose="03000509000000000000" pitchFamily="65" charset="-120"/>
              </a:rPr>
              <a:t>學生或計劃助理，短期職務代理人不得擔任</a:t>
            </a:r>
            <a:r>
              <a:rPr lang="zh-TW" altLang="en-US" sz="3200" dirty="0">
                <a:solidFill>
                  <a:schemeClr val="tx1"/>
                </a:solidFill>
                <a:latin typeface="標楷體" panose="03000509000000000000" pitchFamily="65" charset="-120"/>
                <a:ea typeface="標楷體" panose="03000509000000000000" pitchFamily="65" charset="-120"/>
              </a:rPr>
              <a:t>。 </a:t>
            </a:r>
            <a:endParaRPr lang="en-US" altLang="zh-TW" sz="3200" dirty="0">
              <a:solidFill>
                <a:schemeClr val="tx1"/>
              </a:solidFill>
              <a:latin typeface="標楷體" panose="03000509000000000000" pitchFamily="65" charset="-120"/>
              <a:ea typeface="標楷體" panose="03000509000000000000" pitchFamily="65" charset="-120"/>
            </a:endParaRPr>
          </a:p>
          <a:p>
            <a:endParaRPr lang="en-US" altLang="zh-TW" sz="3200" dirty="0" smtClean="0">
              <a:solidFill>
                <a:schemeClr val="tx1"/>
              </a:solidFill>
              <a:latin typeface="標楷體" panose="03000509000000000000" pitchFamily="65" charset="-120"/>
              <a:ea typeface="標楷體" panose="03000509000000000000" pitchFamily="65" charset="-120"/>
            </a:endParaRPr>
          </a:p>
        </p:txBody>
      </p:sp>
      <p:sp>
        <p:nvSpPr>
          <p:cNvPr id="3" name="投影片編號版面配置區 2"/>
          <p:cNvSpPr>
            <a:spLocks noGrp="1"/>
          </p:cNvSpPr>
          <p:nvPr>
            <p:ph type="sldNum" sz="quarter" idx="12"/>
          </p:nvPr>
        </p:nvSpPr>
        <p:spPr>
          <a:xfrm>
            <a:off x="5668492" y="6388533"/>
            <a:ext cx="695732" cy="365125"/>
          </a:xfrm>
        </p:spPr>
        <p:txBody>
          <a:bodyPr/>
          <a:lstStyle/>
          <a:p>
            <a:pPr algn="ctr"/>
            <a:fld id="{79B44AEE-BA3D-4760-80D7-75703F0B2E6D}" type="slidenum">
              <a:rPr lang="zh-TW" altLang="en-US" sz="1400" smtClean="0">
                <a:solidFill>
                  <a:schemeClr val="tx1"/>
                </a:solidFill>
              </a:rPr>
              <a:pPr algn="ctr"/>
              <a:t>63</a:t>
            </a:fld>
            <a:endParaRPr lang="zh-TW" altLang="en-US" sz="1400" dirty="0">
              <a:solidFill>
                <a:schemeClr val="tx1"/>
              </a:solidFill>
            </a:endParaRPr>
          </a:p>
        </p:txBody>
      </p:sp>
    </p:spTree>
    <p:extLst>
      <p:ext uri="{BB962C8B-B14F-4D97-AF65-F5344CB8AC3E}">
        <p14:creationId xmlns:p14="http://schemas.microsoft.com/office/powerpoint/2010/main" val="171512251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000119" y="1043343"/>
            <a:ext cx="10515600" cy="623199"/>
          </a:xfrm>
        </p:spPr>
        <p:txBody>
          <a:bodyPr>
            <a:noAutofit/>
          </a:bodyPr>
          <a:lstStyle/>
          <a:p>
            <a:pPr algn="ctr"/>
            <a:r>
              <a:rPr lang="zh-TW" altLang="en-US" sz="4400" b="1" dirty="0" smtClean="0">
                <a:solidFill>
                  <a:srgbClr val="C00000"/>
                </a:solidFill>
                <a:latin typeface="標楷體" panose="03000509000000000000" pitchFamily="65" charset="-120"/>
                <a:ea typeface="標楷體" panose="03000509000000000000" pitchFamily="65" charset="-120"/>
              </a:rPr>
              <a:t>三、財產</a:t>
            </a:r>
            <a:r>
              <a:rPr lang="zh-TW" altLang="en-US" sz="4400" b="1" dirty="0">
                <a:solidFill>
                  <a:srgbClr val="C00000"/>
                </a:solidFill>
                <a:latin typeface="標楷體" panose="03000509000000000000" pitchFamily="65" charset="-120"/>
                <a:ea typeface="標楷體" panose="03000509000000000000" pitchFamily="65" charset="-120"/>
              </a:rPr>
              <a:t>登記及</a:t>
            </a:r>
            <a:r>
              <a:rPr lang="zh-TW" altLang="en-US" sz="4400" b="1" dirty="0" smtClean="0">
                <a:solidFill>
                  <a:srgbClr val="C00000"/>
                </a:solidFill>
                <a:latin typeface="標楷體" panose="03000509000000000000" pitchFamily="65" charset="-120"/>
                <a:ea typeface="標楷體" panose="03000509000000000000" pitchFamily="65" charset="-120"/>
              </a:rPr>
              <a:t>管理</a:t>
            </a:r>
            <a:endParaRPr lang="zh-TW" altLang="en-US" sz="4400" b="1" dirty="0">
              <a:solidFill>
                <a:srgbClr val="C00000"/>
              </a:solidFill>
              <a:latin typeface="標楷體" panose="03000509000000000000" pitchFamily="65" charset="-120"/>
              <a:ea typeface="標楷體" panose="03000509000000000000" pitchFamily="65" charset="-120"/>
            </a:endParaRPr>
          </a:p>
        </p:txBody>
      </p:sp>
      <p:pic>
        <p:nvPicPr>
          <p:cNvPr id="7" name="圖片 6"/>
          <p:cNvPicPr>
            <a:picLocks noChangeAspect="1"/>
          </p:cNvPicPr>
          <p:nvPr/>
        </p:nvPicPr>
        <p:blipFill rotWithShape="1">
          <a:blip r:embed="rId2">
            <a:extLst>
              <a:ext uri="{28A0092B-C50C-407E-A947-70E740481C1C}">
                <a14:useLocalDpi xmlns:a14="http://schemas.microsoft.com/office/drawing/2010/main" val="0"/>
              </a:ext>
            </a:extLst>
          </a:blip>
          <a:srcRect r="76009" b="-136"/>
          <a:stretch/>
        </p:blipFill>
        <p:spPr>
          <a:xfrm>
            <a:off x="8983804" y="3747888"/>
            <a:ext cx="3125337" cy="3005770"/>
          </a:xfrm>
          <a:prstGeom prst="rect">
            <a:avLst/>
          </a:prstGeom>
          <a:effectLst>
            <a:glow rad="127000">
              <a:schemeClr val="accent1">
                <a:lumMod val="20000"/>
                <a:lumOff val="80000"/>
              </a:schemeClr>
            </a:glow>
          </a:effectLst>
        </p:spPr>
      </p:pic>
      <p:pic>
        <p:nvPicPr>
          <p:cNvPr id="8" name="圖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4966" y="200257"/>
            <a:ext cx="4013867" cy="1052968"/>
          </a:xfrm>
          <a:prstGeom prst="rect">
            <a:avLst/>
          </a:prstGeom>
        </p:spPr>
      </p:pic>
      <p:sp>
        <p:nvSpPr>
          <p:cNvPr id="6" name="內容版面配置區 2"/>
          <p:cNvSpPr>
            <a:spLocks noGrp="1"/>
          </p:cNvSpPr>
          <p:nvPr>
            <p:ph type="body" idx="1"/>
          </p:nvPr>
        </p:nvSpPr>
        <p:spPr>
          <a:xfrm>
            <a:off x="290146" y="1687164"/>
            <a:ext cx="11695479" cy="4935655"/>
          </a:xfrm>
        </p:spPr>
        <p:txBody>
          <a:bodyPr>
            <a:normAutofit fontScale="32500" lnSpcReduction="20000"/>
          </a:bodyPr>
          <a:lstStyle/>
          <a:p>
            <a:pPr marL="457200" indent="-288000">
              <a:lnSpc>
                <a:spcPct val="100000"/>
              </a:lnSpc>
              <a:spcBef>
                <a:spcPts val="0"/>
              </a:spcBef>
              <a:buFont typeface="+mj-ea"/>
              <a:buAutoNum type="ea1ChtPeriod"/>
            </a:pPr>
            <a:r>
              <a:rPr lang="zh-TW" altLang="en-US" sz="7400" dirty="0">
                <a:solidFill>
                  <a:schemeClr val="tx1"/>
                </a:solidFill>
                <a:latin typeface="標楷體" panose="03000509000000000000" pitchFamily="65" charset="-120"/>
                <a:ea typeface="標楷體" panose="03000509000000000000" pitchFamily="65" charset="-120"/>
              </a:rPr>
              <a:t>本校財產請購時，加會保管組，依行政院頒訂之</a:t>
            </a:r>
            <a:r>
              <a:rPr lang="en-US" altLang="zh-TW" sz="7400" dirty="0">
                <a:solidFill>
                  <a:schemeClr val="tx1"/>
                </a:solidFill>
                <a:latin typeface="標楷體" panose="03000509000000000000" pitchFamily="65" charset="-120"/>
                <a:ea typeface="標楷體" panose="03000509000000000000" pitchFamily="65" charset="-120"/>
              </a:rPr>
              <a:t>『</a:t>
            </a:r>
            <a:r>
              <a:rPr lang="zh-TW" altLang="en-US" sz="7400" dirty="0">
                <a:solidFill>
                  <a:schemeClr val="tx1"/>
                </a:solidFill>
                <a:latin typeface="標楷體" panose="03000509000000000000" pitchFamily="65" charset="-120"/>
                <a:ea typeface="標楷體" panose="03000509000000000000" pitchFamily="65" charset="-120"/>
              </a:rPr>
              <a:t>財物標準分類</a:t>
            </a:r>
            <a:r>
              <a:rPr lang="en-US" altLang="zh-TW" sz="7400" dirty="0">
                <a:solidFill>
                  <a:schemeClr val="tx1"/>
                </a:solidFill>
                <a:latin typeface="標楷體" panose="03000509000000000000" pitchFamily="65" charset="-120"/>
                <a:ea typeface="標楷體" panose="03000509000000000000" pitchFamily="65" charset="-120"/>
              </a:rPr>
              <a:t>』</a:t>
            </a:r>
            <a:r>
              <a:rPr lang="zh-TW" altLang="en-US" sz="7400" dirty="0">
                <a:solidFill>
                  <a:schemeClr val="tx1"/>
                </a:solidFill>
                <a:latin typeface="標楷體" panose="03000509000000000000" pitchFamily="65" charset="-120"/>
                <a:ea typeface="標楷體" panose="03000509000000000000" pitchFamily="65" charset="-120"/>
              </a:rPr>
              <a:t>，按</a:t>
            </a:r>
            <a:r>
              <a:rPr lang="zh-TW" altLang="en-US" sz="7400" dirty="0">
                <a:solidFill>
                  <a:srgbClr val="FF0000"/>
                </a:solidFill>
                <a:latin typeface="標楷體" panose="03000509000000000000" pitchFamily="65" charset="-120"/>
                <a:ea typeface="標楷體" panose="03000509000000000000" pitchFamily="65" charset="-120"/>
              </a:rPr>
              <a:t>「機械設備」</a:t>
            </a:r>
            <a:r>
              <a:rPr lang="zh-TW" altLang="en-US" sz="7400" dirty="0">
                <a:solidFill>
                  <a:schemeClr val="tx1"/>
                </a:solidFill>
                <a:latin typeface="標楷體" panose="03000509000000000000" pitchFamily="65" charset="-120"/>
                <a:ea typeface="標楷體" panose="03000509000000000000" pitchFamily="65" charset="-120"/>
              </a:rPr>
              <a:t>、</a:t>
            </a:r>
            <a:r>
              <a:rPr lang="zh-TW" altLang="en-US" sz="7400" dirty="0">
                <a:solidFill>
                  <a:srgbClr val="FF0000"/>
                </a:solidFill>
                <a:latin typeface="標楷體" panose="03000509000000000000" pitchFamily="65" charset="-120"/>
                <a:ea typeface="標楷體" panose="03000509000000000000" pitchFamily="65" charset="-120"/>
              </a:rPr>
              <a:t>「</a:t>
            </a:r>
            <a:r>
              <a:rPr lang="zh-TW" altLang="en-US" sz="7400" dirty="0" smtClean="0">
                <a:solidFill>
                  <a:srgbClr val="FF0000"/>
                </a:solidFill>
                <a:latin typeface="標楷體" panose="03000509000000000000" pitchFamily="65" charset="-120"/>
                <a:ea typeface="標楷體" panose="03000509000000000000" pitchFamily="65" charset="-120"/>
              </a:rPr>
              <a:t>交通及</a:t>
            </a:r>
            <a:r>
              <a:rPr lang="zh-TW" altLang="en-US" sz="7400" dirty="0">
                <a:solidFill>
                  <a:srgbClr val="FF0000"/>
                </a:solidFill>
                <a:latin typeface="標楷體" panose="03000509000000000000" pitchFamily="65" charset="-120"/>
                <a:ea typeface="標楷體" panose="03000509000000000000" pitchFamily="65" charset="-120"/>
              </a:rPr>
              <a:t>運輸設備」</a:t>
            </a:r>
            <a:r>
              <a:rPr lang="zh-TW" altLang="en-US" sz="7400" dirty="0">
                <a:solidFill>
                  <a:schemeClr val="tx1"/>
                </a:solidFill>
                <a:latin typeface="標楷體" panose="03000509000000000000" pitchFamily="65" charset="-120"/>
                <a:ea typeface="標楷體" panose="03000509000000000000" pitchFamily="65" charset="-120"/>
              </a:rPr>
              <a:t>、</a:t>
            </a:r>
            <a:r>
              <a:rPr lang="zh-TW" altLang="en-US" sz="7400" dirty="0">
                <a:solidFill>
                  <a:srgbClr val="FF0000"/>
                </a:solidFill>
                <a:latin typeface="標楷體" panose="03000509000000000000" pitchFamily="65" charset="-120"/>
                <a:ea typeface="標楷體" panose="03000509000000000000" pitchFamily="65" charset="-120"/>
              </a:rPr>
              <a:t>「什項設備」</a:t>
            </a:r>
            <a:r>
              <a:rPr lang="zh-TW" altLang="en-US" sz="7400" dirty="0">
                <a:solidFill>
                  <a:schemeClr val="tx1"/>
                </a:solidFill>
                <a:latin typeface="標楷體" panose="03000509000000000000" pitchFamily="65" charset="-120"/>
                <a:ea typeface="標楷體" panose="03000509000000000000" pitchFamily="65" charset="-120"/>
              </a:rPr>
              <a:t>予以分類編號。</a:t>
            </a:r>
            <a:endParaRPr lang="en-US" altLang="zh-TW" sz="7400" dirty="0">
              <a:solidFill>
                <a:schemeClr val="tx1"/>
              </a:solidFill>
              <a:latin typeface="標楷體" panose="03000509000000000000" pitchFamily="65" charset="-120"/>
              <a:ea typeface="標楷體" panose="03000509000000000000" pitchFamily="65" charset="-120"/>
            </a:endParaRPr>
          </a:p>
          <a:p>
            <a:pPr marL="169200">
              <a:lnSpc>
                <a:spcPct val="100000"/>
              </a:lnSpc>
              <a:spcBef>
                <a:spcPts val="0"/>
              </a:spcBef>
            </a:pPr>
            <a:endParaRPr lang="en-US" altLang="zh-TW" sz="6000" dirty="0">
              <a:latin typeface="標楷體" panose="03000509000000000000" pitchFamily="65" charset="-120"/>
              <a:ea typeface="標楷體" panose="03000509000000000000" pitchFamily="65" charset="-120"/>
            </a:endParaRPr>
          </a:p>
          <a:p>
            <a:pPr marL="169200">
              <a:lnSpc>
                <a:spcPct val="100000"/>
              </a:lnSpc>
              <a:spcBef>
                <a:spcPts val="0"/>
              </a:spcBef>
            </a:pPr>
            <a:r>
              <a:rPr lang="zh-TW" altLang="en-US" sz="7400" dirty="0" smtClean="0">
                <a:solidFill>
                  <a:schemeClr val="tx1"/>
                </a:solidFill>
                <a:latin typeface="標楷體" panose="03000509000000000000" pitchFamily="65" charset="-120"/>
                <a:ea typeface="標楷體" panose="03000509000000000000" pitchFamily="65" charset="-120"/>
              </a:rPr>
              <a:t>二</a:t>
            </a:r>
            <a:r>
              <a:rPr lang="en-US" altLang="zh-TW" sz="7400" dirty="0" smtClean="0">
                <a:solidFill>
                  <a:schemeClr val="tx1"/>
                </a:solidFill>
                <a:latin typeface="標楷體" panose="03000509000000000000" pitchFamily="65" charset="-120"/>
                <a:ea typeface="標楷體" panose="03000509000000000000" pitchFamily="65" charset="-120"/>
              </a:rPr>
              <a:t>.</a:t>
            </a:r>
            <a:r>
              <a:rPr lang="zh-TW" altLang="zh-TW" sz="7400" dirty="0" smtClean="0">
                <a:solidFill>
                  <a:schemeClr val="tx1"/>
                </a:solidFill>
                <a:latin typeface="標楷體" panose="03000509000000000000" pitchFamily="65" charset="-120"/>
                <a:ea typeface="標楷體" panose="03000509000000000000" pitchFamily="65" charset="-120"/>
              </a:rPr>
              <a:t>財物</a:t>
            </a:r>
            <a:r>
              <a:rPr lang="zh-TW" altLang="zh-TW" sz="7400" dirty="0">
                <a:solidFill>
                  <a:schemeClr val="tx1"/>
                </a:solidFill>
                <a:latin typeface="標楷體" panose="03000509000000000000" pitchFamily="65" charset="-120"/>
                <a:ea typeface="標楷體" panose="03000509000000000000" pitchFamily="65" charset="-120"/>
              </a:rPr>
              <a:t>經採購、驗收完畢後，</a:t>
            </a:r>
            <a:r>
              <a:rPr lang="zh-TW" altLang="en-US" sz="7400" dirty="0">
                <a:solidFill>
                  <a:schemeClr val="tx1"/>
                </a:solidFill>
                <a:latin typeface="標楷體" panose="03000509000000000000" pitchFamily="65" charset="-120"/>
                <a:ea typeface="標楷體" panose="03000509000000000000" pitchFamily="65" charset="-120"/>
              </a:rPr>
              <a:t>請保管人於</a:t>
            </a:r>
            <a:r>
              <a:rPr lang="en-US" altLang="zh-TW" sz="7400" dirty="0">
                <a:solidFill>
                  <a:schemeClr val="tx1"/>
                </a:solidFill>
                <a:latin typeface="標楷體" panose="03000509000000000000" pitchFamily="65" charset="-120"/>
                <a:ea typeface="標楷體" panose="03000509000000000000" pitchFamily="65" charset="-120"/>
              </a:rPr>
              <a:t>【</a:t>
            </a:r>
            <a:r>
              <a:rPr lang="zh-TW" altLang="en-US" sz="7400" dirty="0">
                <a:solidFill>
                  <a:schemeClr val="tx1"/>
                </a:solidFill>
                <a:latin typeface="標楷體" panose="03000509000000000000" pitchFamily="65" charset="-120"/>
                <a:ea typeface="標楷體" panose="03000509000000000000" pitchFamily="65" charset="-120"/>
              </a:rPr>
              <a:t>財產管理系統</a:t>
            </a:r>
            <a:r>
              <a:rPr lang="en-US" altLang="zh-TW" sz="7400" dirty="0">
                <a:solidFill>
                  <a:schemeClr val="tx1"/>
                </a:solidFill>
                <a:latin typeface="標楷體" panose="03000509000000000000" pitchFamily="65" charset="-120"/>
                <a:ea typeface="標楷體" panose="03000509000000000000" pitchFamily="65" charset="-120"/>
              </a:rPr>
              <a:t>】</a:t>
            </a:r>
            <a:r>
              <a:rPr lang="zh-TW" altLang="zh-TW" sz="7400" dirty="0">
                <a:solidFill>
                  <a:schemeClr val="tx1"/>
                </a:solidFill>
                <a:latin typeface="標楷體" panose="03000509000000000000" pitchFamily="65" charset="-120"/>
                <a:ea typeface="標楷體" panose="03000509000000000000" pitchFamily="65" charset="-120"/>
              </a:rPr>
              <a:t>填具</a:t>
            </a:r>
            <a:r>
              <a:rPr lang="en-US" altLang="zh-TW" sz="7400" dirty="0">
                <a:solidFill>
                  <a:schemeClr val="tx1"/>
                </a:solidFill>
                <a:latin typeface="標楷體" panose="03000509000000000000" pitchFamily="65" charset="-120"/>
                <a:ea typeface="標楷體" panose="03000509000000000000" pitchFamily="65" charset="-120"/>
              </a:rPr>
              <a:t>『</a:t>
            </a:r>
            <a:r>
              <a:rPr lang="zh-TW" altLang="en-US" sz="7400" dirty="0">
                <a:solidFill>
                  <a:schemeClr val="tx1"/>
                </a:solidFill>
                <a:latin typeface="標楷體" panose="03000509000000000000" pitchFamily="65" charset="-120"/>
                <a:ea typeface="標楷體" panose="03000509000000000000" pitchFamily="65" charset="-120"/>
              </a:rPr>
              <a:t>財產增加單</a:t>
            </a:r>
            <a:r>
              <a:rPr lang="en-US" altLang="zh-TW" sz="7400" dirty="0">
                <a:solidFill>
                  <a:schemeClr val="tx1"/>
                </a:solidFill>
                <a:latin typeface="標楷體" panose="03000509000000000000" pitchFamily="65" charset="-120"/>
                <a:ea typeface="標楷體" panose="03000509000000000000" pitchFamily="65" charset="-120"/>
              </a:rPr>
              <a:t>』</a:t>
            </a:r>
            <a:r>
              <a:rPr lang="zh-TW" altLang="en-US" sz="7400" dirty="0">
                <a:solidFill>
                  <a:schemeClr val="tx1"/>
                </a:solidFill>
                <a:latin typeface="標楷體" panose="03000509000000000000" pitchFamily="65" charset="-120"/>
                <a:ea typeface="標楷體" panose="03000509000000000000" pitchFamily="65" charset="-120"/>
              </a:rPr>
              <a:t>一式三聯</a:t>
            </a:r>
            <a:r>
              <a:rPr lang="zh-TW" altLang="zh-TW" sz="7400" dirty="0">
                <a:solidFill>
                  <a:schemeClr val="tx1"/>
                </a:solidFill>
                <a:latin typeface="標楷體" panose="03000509000000000000" pitchFamily="65" charset="-120"/>
                <a:ea typeface="標楷體" panose="03000509000000000000" pitchFamily="65" charset="-120"/>
              </a:rPr>
              <a:t>，循程序</a:t>
            </a:r>
            <a:r>
              <a:rPr lang="zh-TW" altLang="en-US" sz="7400" dirty="0">
                <a:solidFill>
                  <a:schemeClr val="tx1"/>
                </a:solidFill>
                <a:latin typeface="標楷體" panose="03000509000000000000" pitchFamily="65" charset="-120"/>
                <a:ea typeface="標楷體" panose="03000509000000000000" pitchFamily="65" charset="-120"/>
              </a:rPr>
              <a:t>送核。完成程序後，</a:t>
            </a:r>
            <a:r>
              <a:rPr lang="zh-TW" altLang="en-US" sz="7400" dirty="0">
                <a:solidFill>
                  <a:srgbClr val="0000FF"/>
                </a:solidFill>
                <a:latin typeface="標楷體" panose="03000509000000000000" pitchFamily="65" charset="-120"/>
                <a:ea typeface="標楷體" panose="03000509000000000000" pitchFamily="65" charset="-120"/>
              </a:rPr>
              <a:t>第一聯由保管組憑據列帳，第二聯主計室登記，第三聯使用單位留存</a:t>
            </a:r>
            <a:r>
              <a:rPr lang="zh-TW" altLang="en-US" sz="7400" dirty="0">
                <a:latin typeface="標楷體" panose="03000509000000000000" pitchFamily="65" charset="-120"/>
                <a:ea typeface="標楷體" panose="03000509000000000000" pitchFamily="65" charset="-120"/>
              </a:rPr>
              <a:t>。</a:t>
            </a:r>
          </a:p>
          <a:p>
            <a:pPr marL="457200" indent="-288000">
              <a:lnSpc>
                <a:spcPct val="100000"/>
              </a:lnSpc>
              <a:spcBef>
                <a:spcPts val="0"/>
              </a:spcBef>
              <a:buFont typeface="+mj-ea"/>
              <a:buAutoNum type="ea1ChtPeriod"/>
            </a:pPr>
            <a:endParaRPr lang="zh-TW" altLang="en-US" sz="7400" dirty="0">
              <a:latin typeface="標楷體" panose="03000509000000000000" pitchFamily="65" charset="-120"/>
              <a:ea typeface="標楷體" panose="03000509000000000000" pitchFamily="65" charset="-120"/>
            </a:endParaRPr>
          </a:p>
          <a:p>
            <a:pPr marL="169200">
              <a:lnSpc>
                <a:spcPct val="100000"/>
              </a:lnSpc>
              <a:spcBef>
                <a:spcPts val="0"/>
              </a:spcBef>
            </a:pPr>
            <a:r>
              <a:rPr lang="zh-TW" altLang="en-US" sz="7400" dirty="0" smtClean="0">
                <a:solidFill>
                  <a:schemeClr val="tx1"/>
                </a:solidFill>
                <a:latin typeface="標楷體" panose="03000509000000000000" pitchFamily="65" charset="-120"/>
                <a:ea typeface="標楷體" panose="03000509000000000000" pitchFamily="65" charset="-120"/>
              </a:rPr>
              <a:t>三</a:t>
            </a:r>
            <a:r>
              <a:rPr lang="en-US" altLang="zh-TW" sz="7400" dirty="0" smtClean="0">
                <a:solidFill>
                  <a:schemeClr val="tx1"/>
                </a:solidFill>
                <a:latin typeface="標楷體" panose="03000509000000000000" pitchFamily="65" charset="-120"/>
                <a:ea typeface="標楷體" panose="03000509000000000000" pitchFamily="65" charset="-120"/>
              </a:rPr>
              <a:t>.</a:t>
            </a:r>
            <a:r>
              <a:rPr lang="zh-TW" altLang="en-US" sz="7400" dirty="0" smtClean="0">
                <a:solidFill>
                  <a:schemeClr val="tx1"/>
                </a:solidFill>
                <a:latin typeface="標楷體" panose="03000509000000000000" pitchFamily="65" charset="-120"/>
                <a:ea typeface="標楷體" panose="03000509000000000000" pitchFamily="65" charset="-120"/>
              </a:rPr>
              <a:t>保管</a:t>
            </a:r>
            <a:r>
              <a:rPr lang="zh-TW" altLang="en-US" sz="7400" dirty="0">
                <a:solidFill>
                  <a:schemeClr val="tx1"/>
                </a:solidFill>
                <a:latin typeface="標楷體" panose="03000509000000000000" pitchFamily="65" charset="-120"/>
                <a:ea typeface="標楷體" panose="03000509000000000000" pitchFamily="65" charset="-120"/>
              </a:rPr>
              <a:t>組依據</a:t>
            </a:r>
            <a:r>
              <a:rPr lang="en-US" altLang="zh-TW" sz="7400" dirty="0">
                <a:solidFill>
                  <a:schemeClr val="tx1"/>
                </a:solidFill>
                <a:latin typeface="標楷體" panose="03000509000000000000" pitchFamily="65" charset="-120"/>
                <a:ea typeface="標楷體" panose="03000509000000000000" pitchFamily="65" charset="-120"/>
              </a:rPr>
              <a:t>『</a:t>
            </a:r>
            <a:r>
              <a:rPr lang="zh-TW" altLang="en-US" sz="7400" dirty="0">
                <a:solidFill>
                  <a:schemeClr val="tx1"/>
                </a:solidFill>
                <a:latin typeface="標楷體" panose="03000509000000000000" pitchFamily="65" charset="-120"/>
                <a:ea typeface="標楷體" panose="03000509000000000000" pitchFamily="65" charset="-120"/>
              </a:rPr>
              <a:t>財產增加單</a:t>
            </a:r>
            <a:r>
              <a:rPr lang="en-US" altLang="zh-TW" sz="7400" dirty="0">
                <a:solidFill>
                  <a:schemeClr val="tx1"/>
                </a:solidFill>
                <a:latin typeface="標楷體" panose="03000509000000000000" pitchFamily="65" charset="-120"/>
                <a:ea typeface="標楷體" panose="03000509000000000000" pitchFamily="65" charset="-120"/>
              </a:rPr>
              <a:t>』</a:t>
            </a:r>
            <a:r>
              <a:rPr lang="zh-TW" altLang="en-US" sz="7400" dirty="0">
                <a:solidFill>
                  <a:schemeClr val="tx1"/>
                </a:solidFill>
                <a:latin typeface="標楷體" panose="03000509000000000000" pitchFamily="65" charset="-120"/>
                <a:ea typeface="標楷體" panose="03000509000000000000" pitchFamily="65" charset="-120"/>
              </a:rPr>
              <a:t>製作財產標籤，轉發各單位粘貼於財產實物之適當位置。 </a:t>
            </a:r>
          </a:p>
          <a:p>
            <a:pPr marL="457200" indent="-288000">
              <a:lnSpc>
                <a:spcPct val="100000"/>
              </a:lnSpc>
              <a:spcBef>
                <a:spcPts val="0"/>
              </a:spcBef>
              <a:buFont typeface="+mj-ea"/>
              <a:buAutoNum type="ea1ChtPeriod"/>
            </a:pPr>
            <a:endParaRPr lang="zh-TW" altLang="en-US" sz="6000" dirty="0">
              <a:solidFill>
                <a:schemeClr val="tx1"/>
              </a:solidFill>
              <a:latin typeface="標楷體" panose="03000509000000000000" pitchFamily="65" charset="-120"/>
              <a:ea typeface="標楷體" panose="03000509000000000000" pitchFamily="65" charset="-120"/>
            </a:endParaRPr>
          </a:p>
          <a:p>
            <a:pPr marL="169200">
              <a:lnSpc>
                <a:spcPct val="100000"/>
              </a:lnSpc>
              <a:spcBef>
                <a:spcPts val="0"/>
              </a:spcBef>
            </a:pPr>
            <a:r>
              <a:rPr lang="zh-TW" altLang="en-US" sz="7400" dirty="0" smtClean="0">
                <a:solidFill>
                  <a:schemeClr val="tx1"/>
                </a:solidFill>
                <a:latin typeface="標楷體" panose="03000509000000000000" pitchFamily="65" charset="-120"/>
                <a:ea typeface="標楷體" panose="03000509000000000000" pitchFamily="65" charset="-120"/>
              </a:rPr>
              <a:t>四</a:t>
            </a:r>
            <a:r>
              <a:rPr lang="en-US" altLang="zh-TW" sz="7400" dirty="0" smtClean="0">
                <a:solidFill>
                  <a:schemeClr val="tx1"/>
                </a:solidFill>
                <a:latin typeface="標楷體" panose="03000509000000000000" pitchFamily="65" charset="-120"/>
                <a:ea typeface="標楷體" panose="03000509000000000000" pitchFamily="65" charset="-120"/>
              </a:rPr>
              <a:t>.</a:t>
            </a:r>
            <a:r>
              <a:rPr lang="zh-TW" altLang="en-US" sz="7400" dirty="0" smtClean="0">
                <a:solidFill>
                  <a:schemeClr val="tx1"/>
                </a:solidFill>
                <a:latin typeface="標楷體" panose="03000509000000000000" pitchFamily="65" charset="-120"/>
                <a:ea typeface="標楷體" panose="03000509000000000000" pitchFamily="65" charset="-120"/>
              </a:rPr>
              <a:t>為</a:t>
            </a:r>
            <a:r>
              <a:rPr lang="zh-TW" altLang="en-US" sz="7400" dirty="0">
                <a:solidFill>
                  <a:schemeClr val="tx1"/>
                </a:solidFill>
                <a:latin typeface="標楷體" panose="03000509000000000000" pitchFamily="65" charset="-120"/>
                <a:ea typeface="標楷體" panose="03000509000000000000" pitchFamily="65" charset="-120"/>
              </a:rPr>
              <a:t>便於財產管理及盤點，請各保管人務必確實黏貼財產標籤於財物顯明處，如有脫落或內容模糊不清者，請立即通知保管組重新製作。</a:t>
            </a:r>
            <a:endParaRPr lang="en-US" altLang="zh-TW" sz="7400" dirty="0">
              <a:solidFill>
                <a:schemeClr val="tx1"/>
              </a:solidFill>
              <a:latin typeface="標楷體" panose="03000509000000000000" pitchFamily="65" charset="-120"/>
              <a:ea typeface="標楷體" panose="03000509000000000000" pitchFamily="65" charset="-120"/>
            </a:endParaRPr>
          </a:p>
          <a:p>
            <a:pPr marL="457200" indent="-288000">
              <a:lnSpc>
                <a:spcPct val="100000"/>
              </a:lnSpc>
              <a:spcBef>
                <a:spcPts val="0"/>
              </a:spcBef>
              <a:buFont typeface="+mj-ea"/>
              <a:buAutoNum type="ea1ChtPeriod"/>
            </a:pPr>
            <a:endParaRPr lang="en-US" altLang="zh-TW" sz="6000" dirty="0">
              <a:solidFill>
                <a:schemeClr val="tx1"/>
              </a:solidFill>
              <a:latin typeface="標楷體" panose="03000509000000000000" pitchFamily="65" charset="-120"/>
              <a:ea typeface="標楷體" panose="03000509000000000000" pitchFamily="65" charset="-120"/>
            </a:endParaRPr>
          </a:p>
          <a:p>
            <a:pPr marL="169200">
              <a:lnSpc>
                <a:spcPct val="100000"/>
              </a:lnSpc>
              <a:spcBef>
                <a:spcPts val="0"/>
              </a:spcBef>
            </a:pPr>
            <a:r>
              <a:rPr lang="zh-TW" altLang="en-US" sz="6000" dirty="0" smtClean="0">
                <a:solidFill>
                  <a:schemeClr val="tx1"/>
                </a:solidFill>
                <a:latin typeface="標楷體" panose="03000509000000000000" pitchFamily="65" charset="-120"/>
                <a:ea typeface="標楷體" panose="03000509000000000000" pitchFamily="65" charset="-120"/>
              </a:rPr>
              <a:t>五</a:t>
            </a:r>
            <a:r>
              <a:rPr lang="en-US" altLang="zh-TW" sz="6000" dirty="0" smtClean="0">
                <a:solidFill>
                  <a:schemeClr val="tx1"/>
                </a:solidFill>
                <a:latin typeface="標楷體" panose="03000509000000000000" pitchFamily="65" charset="-120"/>
                <a:ea typeface="標楷體" panose="03000509000000000000" pitchFamily="65" charset="-120"/>
              </a:rPr>
              <a:t>.</a:t>
            </a:r>
            <a:r>
              <a:rPr lang="zh-TW" altLang="en-US" sz="6000" dirty="0" smtClean="0">
                <a:solidFill>
                  <a:schemeClr val="tx1"/>
                </a:solidFill>
                <a:latin typeface="標楷體" panose="03000509000000000000" pitchFamily="65" charset="-120"/>
                <a:ea typeface="標楷體" panose="03000509000000000000" pitchFamily="65" charset="-120"/>
              </a:rPr>
              <a:t>財物</a:t>
            </a:r>
            <a:r>
              <a:rPr lang="zh-TW" altLang="en-US" sz="7400" dirty="0">
                <a:solidFill>
                  <a:schemeClr val="tx1"/>
                </a:solidFill>
                <a:latin typeface="標楷體" panose="03000509000000000000" pitchFamily="65" charset="-120"/>
                <a:ea typeface="標楷體" panose="03000509000000000000" pitchFamily="65" charset="-120"/>
              </a:rPr>
              <a:t>改變放置地點</a:t>
            </a:r>
            <a:r>
              <a:rPr lang="zh-TW" altLang="en-US" sz="6000" dirty="0">
                <a:solidFill>
                  <a:schemeClr val="tx1"/>
                </a:solidFill>
                <a:latin typeface="標楷體" panose="03000509000000000000" pitchFamily="65" charset="-120"/>
                <a:ea typeface="標楷體" panose="03000509000000000000" pitchFamily="65" charset="-120"/>
              </a:rPr>
              <a:t>時，</a:t>
            </a:r>
            <a:r>
              <a:rPr lang="zh-TW" altLang="en-US" sz="7400" dirty="0">
                <a:solidFill>
                  <a:schemeClr val="tx1"/>
                </a:solidFill>
                <a:latin typeface="標楷體" panose="03000509000000000000" pitchFamily="65" charset="-120"/>
                <a:ea typeface="標楷體" panose="03000509000000000000" pitchFamily="65" charset="-120"/>
              </a:rPr>
              <a:t>請至</a:t>
            </a:r>
            <a:r>
              <a:rPr lang="en-US" altLang="zh-TW" sz="7400" dirty="0">
                <a:solidFill>
                  <a:schemeClr val="tx1"/>
                </a:solidFill>
                <a:latin typeface="標楷體" panose="03000509000000000000" pitchFamily="65" charset="-120"/>
                <a:ea typeface="標楷體" panose="03000509000000000000" pitchFamily="65" charset="-120"/>
              </a:rPr>
              <a:t>【</a:t>
            </a:r>
            <a:r>
              <a:rPr lang="zh-TW" altLang="en-US" sz="7400" dirty="0">
                <a:solidFill>
                  <a:schemeClr val="tx1"/>
                </a:solidFill>
                <a:latin typeface="標楷體" panose="03000509000000000000" pitchFamily="65" charset="-120"/>
                <a:ea typeface="標楷體" panose="03000509000000000000" pitchFamily="65" charset="-120"/>
              </a:rPr>
              <a:t>財產管理系統</a:t>
            </a:r>
            <a:r>
              <a:rPr lang="en-US" altLang="zh-TW" sz="7400" dirty="0">
                <a:solidFill>
                  <a:schemeClr val="tx1"/>
                </a:solidFill>
                <a:latin typeface="標楷體" panose="03000509000000000000" pitchFamily="65" charset="-120"/>
                <a:ea typeface="標楷體" panose="03000509000000000000" pitchFamily="65" charset="-120"/>
              </a:rPr>
              <a:t>】</a:t>
            </a:r>
            <a:r>
              <a:rPr lang="zh-TW" altLang="en-US" sz="7400" dirty="0">
                <a:solidFill>
                  <a:schemeClr val="tx1"/>
                </a:solidFill>
                <a:latin typeface="標楷體" panose="03000509000000000000" pitchFamily="65" charset="-120"/>
                <a:ea typeface="標楷體" panose="03000509000000000000" pitchFamily="65" charset="-120"/>
              </a:rPr>
              <a:t>辦理修改</a:t>
            </a:r>
            <a:r>
              <a:rPr lang="zh-TW" altLang="en-US" sz="6000" dirty="0">
                <a:solidFill>
                  <a:schemeClr val="tx1"/>
                </a:solidFill>
                <a:latin typeface="標楷體" panose="03000509000000000000" pitchFamily="65" charset="-120"/>
                <a:ea typeface="標楷體" panose="03000509000000000000" pitchFamily="65" charset="-120"/>
              </a:rPr>
              <a:t>，</a:t>
            </a:r>
            <a:r>
              <a:rPr lang="zh-TW" altLang="en-US" sz="7400" dirty="0">
                <a:solidFill>
                  <a:schemeClr val="tx1"/>
                </a:solidFill>
                <a:latin typeface="標楷體" panose="03000509000000000000" pitchFamily="65" charset="-120"/>
                <a:ea typeface="標楷體" panose="03000509000000000000" pitchFamily="65" charset="-120"/>
              </a:rPr>
              <a:t>並通知保管組製作財產新標籤</a:t>
            </a:r>
            <a:r>
              <a:rPr lang="zh-TW" altLang="en-US" sz="6000" dirty="0">
                <a:solidFill>
                  <a:schemeClr val="tx1"/>
                </a:solidFill>
                <a:latin typeface="標楷體" panose="03000509000000000000" pitchFamily="65" charset="-120"/>
                <a:ea typeface="標楷體" panose="03000509000000000000" pitchFamily="65" charset="-120"/>
              </a:rPr>
              <a:t>。</a:t>
            </a:r>
            <a:endParaRPr lang="en-US" altLang="zh-TW" sz="6000" dirty="0">
              <a:solidFill>
                <a:schemeClr val="tx1"/>
              </a:solidFill>
              <a:latin typeface="標楷體" panose="03000509000000000000" pitchFamily="65" charset="-120"/>
              <a:ea typeface="標楷體" panose="03000509000000000000" pitchFamily="65" charset="-120"/>
            </a:endParaRPr>
          </a:p>
          <a:p>
            <a:pPr marL="457200" indent="-288000">
              <a:lnSpc>
                <a:spcPct val="100000"/>
              </a:lnSpc>
              <a:spcBef>
                <a:spcPts val="0"/>
              </a:spcBef>
              <a:buFont typeface="+mj-ea"/>
              <a:buAutoNum type="ea1ChtPeriod"/>
            </a:pPr>
            <a:endParaRPr lang="en-US" altLang="zh-TW" sz="6000" dirty="0">
              <a:solidFill>
                <a:schemeClr val="tx1"/>
              </a:solidFill>
              <a:latin typeface="標楷體" panose="03000509000000000000" pitchFamily="65" charset="-120"/>
              <a:ea typeface="標楷體" panose="03000509000000000000" pitchFamily="65" charset="-120"/>
            </a:endParaRPr>
          </a:p>
          <a:p>
            <a:pPr marL="169200">
              <a:lnSpc>
                <a:spcPct val="100000"/>
              </a:lnSpc>
              <a:spcBef>
                <a:spcPts val="0"/>
              </a:spcBef>
            </a:pPr>
            <a:r>
              <a:rPr lang="zh-TW" altLang="en-US" sz="7400" dirty="0" smtClean="0">
                <a:solidFill>
                  <a:schemeClr val="tx1"/>
                </a:solidFill>
                <a:latin typeface="標楷體" panose="03000509000000000000" pitchFamily="65" charset="-120"/>
                <a:ea typeface="標楷體" panose="03000509000000000000" pitchFamily="65" charset="-120"/>
              </a:rPr>
              <a:t>六</a:t>
            </a:r>
            <a:r>
              <a:rPr lang="en-US" altLang="zh-TW" sz="7400" dirty="0" smtClean="0">
                <a:solidFill>
                  <a:schemeClr val="tx1"/>
                </a:solidFill>
                <a:latin typeface="標楷體" panose="03000509000000000000" pitchFamily="65" charset="-120"/>
                <a:ea typeface="標楷體" panose="03000509000000000000" pitchFamily="65" charset="-120"/>
              </a:rPr>
              <a:t>.</a:t>
            </a:r>
            <a:r>
              <a:rPr lang="zh-TW" altLang="en-US" sz="7400" dirty="0" smtClean="0">
                <a:solidFill>
                  <a:schemeClr val="tx1"/>
                </a:solidFill>
                <a:latin typeface="標楷體" panose="03000509000000000000" pitchFamily="65" charset="-120"/>
                <a:ea typeface="標楷體" panose="03000509000000000000" pitchFamily="65" charset="-120"/>
              </a:rPr>
              <a:t>單位</a:t>
            </a:r>
            <a:r>
              <a:rPr lang="zh-TW" altLang="en-US" sz="7400" dirty="0">
                <a:solidFill>
                  <a:schemeClr val="tx1"/>
                </a:solidFill>
                <a:latin typeface="標楷體" panose="03000509000000000000" pitchFamily="65" charset="-120"/>
                <a:ea typeface="標楷體" panose="03000509000000000000" pitchFamily="65" charset="-120"/>
              </a:rPr>
              <a:t>財產非經簽准，不得租、借給校外人士或單位使用。</a:t>
            </a:r>
          </a:p>
          <a:p>
            <a:endParaRPr lang="en-US" altLang="zh-TW" sz="3200" dirty="0" smtClean="0">
              <a:solidFill>
                <a:schemeClr val="tx1"/>
              </a:solidFill>
              <a:latin typeface="標楷體" panose="03000509000000000000" pitchFamily="65" charset="-120"/>
              <a:ea typeface="標楷體" panose="03000509000000000000" pitchFamily="65" charset="-120"/>
            </a:endParaRPr>
          </a:p>
        </p:txBody>
      </p:sp>
      <p:sp>
        <p:nvSpPr>
          <p:cNvPr id="3" name="投影片編號版面配置區 2"/>
          <p:cNvSpPr>
            <a:spLocks noGrp="1"/>
          </p:cNvSpPr>
          <p:nvPr>
            <p:ph type="sldNum" sz="quarter" idx="12"/>
          </p:nvPr>
        </p:nvSpPr>
        <p:spPr>
          <a:xfrm>
            <a:off x="5668493" y="6530184"/>
            <a:ext cx="469392" cy="235181"/>
          </a:xfrm>
        </p:spPr>
        <p:txBody>
          <a:bodyPr/>
          <a:lstStyle/>
          <a:p>
            <a:pPr algn="ctr"/>
            <a:fld id="{79B44AEE-BA3D-4760-80D7-75703F0B2E6D}" type="slidenum">
              <a:rPr lang="zh-TW" altLang="en-US" sz="1400" smtClean="0">
                <a:solidFill>
                  <a:schemeClr val="tx1"/>
                </a:solidFill>
              </a:rPr>
              <a:pPr algn="ctr"/>
              <a:t>64</a:t>
            </a:fld>
            <a:endParaRPr lang="zh-TW" altLang="en-US" sz="1400" dirty="0">
              <a:solidFill>
                <a:schemeClr val="tx1"/>
              </a:solidFill>
            </a:endParaRPr>
          </a:p>
        </p:txBody>
      </p:sp>
    </p:spTree>
    <p:extLst>
      <p:ext uri="{BB962C8B-B14F-4D97-AF65-F5344CB8AC3E}">
        <p14:creationId xmlns:p14="http://schemas.microsoft.com/office/powerpoint/2010/main" val="239941743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812068" y="1158240"/>
            <a:ext cx="10515600" cy="705219"/>
          </a:xfrm>
        </p:spPr>
        <p:txBody>
          <a:bodyPr>
            <a:normAutofit/>
          </a:bodyPr>
          <a:lstStyle/>
          <a:p>
            <a:pPr algn="ctr"/>
            <a:r>
              <a:rPr lang="zh-TW" altLang="en-US" sz="4400" b="1" dirty="0">
                <a:solidFill>
                  <a:srgbClr val="C00000"/>
                </a:solidFill>
                <a:latin typeface="標楷體" panose="03000509000000000000" pitchFamily="65" charset="-120"/>
                <a:ea typeface="標楷體" panose="03000509000000000000" pitchFamily="65" charset="-120"/>
              </a:rPr>
              <a:t>四</a:t>
            </a:r>
            <a:r>
              <a:rPr lang="zh-TW" altLang="en-US" sz="4400" b="1" dirty="0" smtClean="0">
                <a:solidFill>
                  <a:srgbClr val="C00000"/>
                </a:solidFill>
                <a:latin typeface="標楷體" panose="03000509000000000000" pitchFamily="65" charset="-120"/>
                <a:ea typeface="標楷體" panose="03000509000000000000" pitchFamily="65" charset="-120"/>
              </a:rPr>
              <a:t>、財產</a:t>
            </a:r>
            <a:r>
              <a:rPr lang="zh-TW" altLang="en-US" sz="4400" b="1" dirty="0">
                <a:solidFill>
                  <a:srgbClr val="C00000"/>
                </a:solidFill>
                <a:latin typeface="標楷體" panose="03000509000000000000" pitchFamily="65" charset="-120"/>
                <a:ea typeface="標楷體" panose="03000509000000000000" pitchFamily="65" charset="-120"/>
              </a:rPr>
              <a:t>物品之移轉或</a:t>
            </a:r>
            <a:r>
              <a:rPr lang="zh-TW" altLang="en-US" sz="4400" b="1" dirty="0" smtClean="0">
                <a:solidFill>
                  <a:srgbClr val="C00000"/>
                </a:solidFill>
                <a:latin typeface="標楷體" panose="03000509000000000000" pitchFamily="65" charset="-120"/>
                <a:ea typeface="標楷體" panose="03000509000000000000" pitchFamily="65" charset="-120"/>
              </a:rPr>
              <a:t>交接</a:t>
            </a:r>
            <a:endParaRPr lang="zh-TW" altLang="en-US" sz="4400" b="1" dirty="0">
              <a:solidFill>
                <a:srgbClr val="C00000"/>
              </a:solidFill>
              <a:latin typeface="標楷體" panose="03000509000000000000" pitchFamily="65" charset="-120"/>
              <a:ea typeface="標楷體" panose="03000509000000000000" pitchFamily="65" charset="-120"/>
            </a:endParaRPr>
          </a:p>
        </p:txBody>
      </p:sp>
      <p:pic>
        <p:nvPicPr>
          <p:cNvPr id="7" name="圖片 6"/>
          <p:cNvPicPr>
            <a:picLocks noChangeAspect="1"/>
          </p:cNvPicPr>
          <p:nvPr/>
        </p:nvPicPr>
        <p:blipFill rotWithShape="1">
          <a:blip r:embed="rId2">
            <a:extLst>
              <a:ext uri="{28A0092B-C50C-407E-A947-70E740481C1C}">
                <a14:useLocalDpi xmlns:a14="http://schemas.microsoft.com/office/drawing/2010/main" val="0"/>
              </a:ext>
            </a:extLst>
          </a:blip>
          <a:srcRect r="76009" b="-136"/>
          <a:stretch/>
        </p:blipFill>
        <p:spPr>
          <a:xfrm>
            <a:off x="8983804" y="3747888"/>
            <a:ext cx="3125337" cy="3005770"/>
          </a:xfrm>
          <a:prstGeom prst="rect">
            <a:avLst/>
          </a:prstGeom>
          <a:effectLst>
            <a:glow rad="127000">
              <a:schemeClr val="accent1">
                <a:lumMod val="20000"/>
                <a:lumOff val="80000"/>
              </a:schemeClr>
            </a:glow>
          </a:effectLst>
        </p:spPr>
      </p:pic>
      <p:pic>
        <p:nvPicPr>
          <p:cNvPr id="8" name="圖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3675" y="200258"/>
            <a:ext cx="4013867" cy="1052968"/>
          </a:xfrm>
          <a:prstGeom prst="rect">
            <a:avLst/>
          </a:prstGeom>
        </p:spPr>
      </p:pic>
      <p:sp>
        <p:nvSpPr>
          <p:cNvPr id="6" name="內容版面配置區 2"/>
          <p:cNvSpPr>
            <a:spLocks noGrp="1"/>
          </p:cNvSpPr>
          <p:nvPr>
            <p:ph type="body" idx="1"/>
          </p:nvPr>
        </p:nvSpPr>
        <p:spPr>
          <a:xfrm>
            <a:off x="290146" y="2219325"/>
            <a:ext cx="11695479" cy="4295775"/>
          </a:xfrm>
        </p:spPr>
        <p:txBody>
          <a:bodyPr>
            <a:normAutofit/>
          </a:bodyPr>
          <a:lstStyle/>
          <a:p>
            <a:pPr marL="514350" indent="-514350">
              <a:buFont typeface="+mj-ea"/>
              <a:buAutoNum type="ea1ChtPeriod"/>
            </a:pPr>
            <a:r>
              <a:rPr lang="zh-TW" altLang="en-US" dirty="0">
                <a:solidFill>
                  <a:schemeClr val="tx1"/>
                </a:solidFill>
                <a:latin typeface="標楷體" panose="03000509000000000000" pitchFamily="65" charset="-120"/>
                <a:ea typeface="標楷體" panose="03000509000000000000" pitchFamily="65" charset="-120"/>
              </a:rPr>
              <a:t>校內同仁間之財物移轉，請至</a:t>
            </a:r>
            <a:r>
              <a:rPr lang="en-US" altLang="zh-TW" dirty="0">
                <a:solidFill>
                  <a:schemeClr val="tx1"/>
                </a:solidFill>
                <a:latin typeface="標楷體" panose="03000509000000000000" pitchFamily="65" charset="-120"/>
                <a:ea typeface="標楷體" panose="03000509000000000000" pitchFamily="65" charset="-120"/>
              </a:rPr>
              <a:t>【</a:t>
            </a:r>
            <a:r>
              <a:rPr lang="zh-TW" altLang="en-US" dirty="0">
                <a:solidFill>
                  <a:schemeClr val="tx1"/>
                </a:solidFill>
                <a:latin typeface="標楷體" panose="03000509000000000000" pitchFamily="65" charset="-120"/>
                <a:ea typeface="標楷體" panose="03000509000000000000" pitchFamily="65" charset="-120"/>
              </a:rPr>
              <a:t>財產管理系統</a:t>
            </a:r>
            <a:r>
              <a:rPr lang="en-US" altLang="zh-TW" dirty="0">
                <a:solidFill>
                  <a:schemeClr val="tx1"/>
                </a:solidFill>
                <a:latin typeface="標楷體" panose="03000509000000000000" pitchFamily="65" charset="-120"/>
                <a:ea typeface="標楷體" panose="03000509000000000000" pitchFamily="65" charset="-120"/>
              </a:rPr>
              <a:t>】</a:t>
            </a:r>
            <a:r>
              <a:rPr lang="zh-TW" altLang="en-US" dirty="0">
                <a:solidFill>
                  <a:schemeClr val="tx1"/>
                </a:solidFill>
                <a:latin typeface="標楷體" panose="03000509000000000000" pitchFamily="65" charset="-120"/>
                <a:ea typeface="標楷體" panose="03000509000000000000" pitchFamily="65" charset="-120"/>
              </a:rPr>
              <a:t>，列印</a:t>
            </a:r>
            <a:r>
              <a:rPr lang="en-US" altLang="zh-TW" dirty="0">
                <a:solidFill>
                  <a:schemeClr val="tx1"/>
                </a:solidFill>
                <a:latin typeface="標楷體" panose="03000509000000000000" pitchFamily="65" charset="-120"/>
                <a:ea typeface="標楷體" panose="03000509000000000000" pitchFamily="65" charset="-120"/>
              </a:rPr>
              <a:t>『</a:t>
            </a:r>
            <a:r>
              <a:rPr lang="zh-TW" altLang="en-US" dirty="0">
                <a:solidFill>
                  <a:schemeClr val="tx1"/>
                </a:solidFill>
                <a:latin typeface="標楷體" panose="03000509000000000000" pitchFamily="65" charset="-120"/>
                <a:ea typeface="標楷體" panose="03000509000000000000" pitchFamily="65" charset="-120"/>
              </a:rPr>
              <a:t>財產移轉單</a:t>
            </a:r>
            <a:r>
              <a:rPr lang="en-US" altLang="zh-TW" dirty="0">
                <a:solidFill>
                  <a:schemeClr val="tx1"/>
                </a:solidFill>
                <a:latin typeface="標楷體" panose="03000509000000000000" pitchFamily="65" charset="-120"/>
                <a:ea typeface="標楷體" panose="03000509000000000000" pitchFamily="65" charset="-120"/>
              </a:rPr>
              <a:t>』</a:t>
            </a:r>
            <a:r>
              <a:rPr lang="zh-TW" altLang="en-US" dirty="0">
                <a:solidFill>
                  <a:schemeClr val="tx1"/>
                </a:solidFill>
                <a:latin typeface="標楷體" panose="03000509000000000000" pitchFamily="65" charset="-120"/>
                <a:ea typeface="標楷體" panose="03000509000000000000" pitchFamily="65" charset="-120"/>
              </a:rPr>
              <a:t>一式三聯，由各所屬單位主管核章後，送保管組辦理移轉手續。</a:t>
            </a:r>
            <a:endParaRPr lang="en-US" altLang="zh-TW" dirty="0">
              <a:solidFill>
                <a:schemeClr val="tx1"/>
              </a:solidFill>
              <a:latin typeface="標楷體" panose="03000509000000000000" pitchFamily="65" charset="-120"/>
              <a:ea typeface="標楷體" panose="03000509000000000000" pitchFamily="65" charset="-120"/>
            </a:endParaRPr>
          </a:p>
          <a:p>
            <a:endParaRPr lang="en-US" altLang="zh-TW" dirty="0">
              <a:solidFill>
                <a:schemeClr val="tx1"/>
              </a:solidFill>
              <a:latin typeface="標楷體" panose="03000509000000000000" pitchFamily="65" charset="-120"/>
              <a:ea typeface="標楷體" panose="03000509000000000000" pitchFamily="65" charset="-120"/>
            </a:endParaRPr>
          </a:p>
          <a:p>
            <a:r>
              <a:rPr lang="zh-TW" altLang="en-US" dirty="0" smtClean="0">
                <a:solidFill>
                  <a:schemeClr val="tx1"/>
                </a:solidFill>
                <a:latin typeface="標楷體" panose="03000509000000000000" pitchFamily="65" charset="-120"/>
                <a:ea typeface="標楷體" panose="03000509000000000000" pitchFamily="65" charset="-120"/>
              </a:rPr>
              <a:t>二</a:t>
            </a:r>
            <a:r>
              <a:rPr lang="en-US" altLang="zh-TW" dirty="0" smtClean="0">
                <a:solidFill>
                  <a:schemeClr val="tx1"/>
                </a:solidFill>
                <a:latin typeface="標楷體" panose="03000509000000000000" pitchFamily="65" charset="-120"/>
                <a:ea typeface="標楷體" panose="03000509000000000000" pitchFamily="65" charset="-120"/>
              </a:rPr>
              <a:t>.</a:t>
            </a:r>
            <a:r>
              <a:rPr lang="zh-TW" altLang="en-US" dirty="0" smtClean="0">
                <a:solidFill>
                  <a:schemeClr val="tx1"/>
                </a:solidFill>
                <a:latin typeface="標楷體" panose="03000509000000000000" pitchFamily="65" charset="-120"/>
                <a:ea typeface="標楷體" panose="03000509000000000000" pitchFamily="65" charset="-120"/>
              </a:rPr>
              <a:t>校</a:t>
            </a:r>
            <a:r>
              <a:rPr lang="zh-TW" altLang="en-US" dirty="0">
                <a:solidFill>
                  <a:schemeClr val="tx1"/>
                </a:solidFill>
                <a:latin typeface="標楷體" panose="03000509000000000000" pitchFamily="65" charset="-120"/>
                <a:ea typeface="標楷體" panose="03000509000000000000" pitchFamily="65" charset="-120"/>
              </a:rPr>
              <a:t>內職務異動調整人員，應於派令一個月內辦理財物移交手續。</a:t>
            </a:r>
            <a:endParaRPr lang="en-US" altLang="zh-TW" dirty="0">
              <a:solidFill>
                <a:schemeClr val="tx1"/>
              </a:solidFill>
              <a:latin typeface="標楷體" panose="03000509000000000000" pitchFamily="65" charset="-120"/>
              <a:ea typeface="標楷體" panose="03000509000000000000" pitchFamily="65" charset="-120"/>
            </a:endParaRPr>
          </a:p>
          <a:p>
            <a:pPr marL="514350" indent="-514350">
              <a:buFont typeface="+mj-ea"/>
              <a:buAutoNum type="ea1ChtPeriod"/>
            </a:pPr>
            <a:endParaRPr lang="en-US" altLang="zh-TW" dirty="0">
              <a:solidFill>
                <a:schemeClr val="tx1"/>
              </a:solidFill>
              <a:latin typeface="標楷體" panose="03000509000000000000" pitchFamily="65" charset="-120"/>
              <a:ea typeface="標楷體" panose="03000509000000000000" pitchFamily="65" charset="-120"/>
            </a:endParaRPr>
          </a:p>
          <a:p>
            <a:r>
              <a:rPr lang="zh-TW" altLang="en-US" dirty="0" smtClean="0">
                <a:solidFill>
                  <a:schemeClr val="tx1"/>
                </a:solidFill>
                <a:latin typeface="標楷體" panose="03000509000000000000" pitchFamily="65" charset="-120"/>
                <a:ea typeface="標楷體" panose="03000509000000000000" pitchFamily="65" charset="-120"/>
              </a:rPr>
              <a:t>三</a:t>
            </a:r>
            <a:r>
              <a:rPr lang="en-US" altLang="zh-TW" dirty="0" smtClean="0">
                <a:solidFill>
                  <a:schemeClr val="tx1"/>
                </a:solidFill>
                <a:latin typeface="標楷體" panose="03000509000000000000" pitchFamily="65" charset="-120"/>
                <a:ea typeface="標楷體" panose="03000509000000000000" pitchFamily="65" charset="-120"/>
              </a:rPr>
              <a:t>.</a:t>
            </a:r>
            <a:r>
              <a:rPr lang="zh-TW" altLang="en-US" dirty="0" smtClean="0">
                <a:solidFill>
                  <a:schemeClr val="tx1"/>
                </a:solidFill>
                <a:latin typeface="標楷體" panose="03000509000000000000" pitchFamily="65" charset="-120"/>
                <a:ea typeface="標楷體" panose="03000509000000000000" pitchFamily="65" charset="-120"/>
              </a:rPr>
              <a:t>退休</a:t>
            </a:r>
            <a:r>
              <a:rPr lang="zh-TW" altLang="en-US" dirty="0">
                <a:solidFill>
                  <a:schemeClr val="tx1"/>
                </a:solidFill>
                <a:latin typeface="標楷體" panose="03000509000000000000" pitchFamily="65" charset="-120"/>
                <a:ea typeface="標楷體" panose="03000509000000000000" pitchFamily="65" charset="-120"/>
              </a:rPr>
              <a:t>、離職人員請先至</a:t>
            </a:r>
            <a:r>
              <a:rPr lang="en-US" altLang="zh-TW" dirty="0">
                <a:solidFill>
                  <a:schemeClr val="tx1"/>
                </a:solidFill>
                <a:latin typeface="標楷體" panose="03000509000000000000" pitchFamily="65" charset="-120"/>
                <a:ea typeface="標楷體" panose="03000509000000000000" pitchFamily="65" charset="-120"/>
              </a:rPr>
              <a:t>【</a:t>
            </a:r>
            <a:r>
              <a:rPr lang="zh-TW" altLang="en-US" dirty="0">
                <a:solidFill>
                  <a:schemeClr val="tx1"/>
                </a:solidFill>
                <a:latin typeface="標楷體" panose="03000509000000000000" pitchFamily="65" charset="-120"/>
                <a:ea typeface="標楷體" panose="03000509000000000000" pitchFamily="65" charset="-120"/>
              </a:rPr>
              <a:t>財產管理系統</a:t>
            </a:r>
            <a:r>
              <a:rPr lang="en-US" altLang="zh-TW" dirty="0">
                <a:solidFill>
                  <a:schemeClr val="tx1"/>
                </a:solidFill>
                <a:latin typeface="標楷體" panose="03000509000000000000" pitchFamily="65" charset="-120"/>
                <a:ea typeface="標楷體" panose="03000509000000000000" pitchFamily="65" charset="-120"/>
              </a:rPr>
              <a:t>】</a:t>
            </a:r>
            <a:r>
              <a:rPr lang="zh-TW" altLang="en-US" dirty="0">
                <a:solidFill>
                  <a:schemeClr val="tx1"/>
                </a:solidFill>
                <a:latin typeface="標楷體" panose="03000509000000000000" pitchFamily="65" charset="-120"/>
                <a:ea typeface="標楷體" panose="03000509000000000000" pitchFamily="65" charset="-120"/>
              </a:rPr>
              <a:t>列印財物</a:t>
            </a:r>
            <a:r>
              <a:rPr lang="en-US" altLang="zh-TW" dirty="0">
                <a:solidFill>
                  <a:schemeClr val="tx1"/>
                </a:solidFill>
                <a:latin typeface="標楷體" panose="03000509000000000000" pitchFamily="65" charset="-120"/>
                <a:ea typeface="標楷體" panose="03000509000000000000" pitchFamily="65" charset="-120"/>
              </a:rPr>
              <a:t>『</a:t>
            </a:r>
            <a:r>
              <a:rPr lang="zh-TW" altLang="en-US" dirty="0">
                <a:solidFill>
                  <a:schemeClr val="tx1"/>
                </a:solidFill>
                <a:latin typeface="標楷體" panose="03000509000000000000" pitchFamily="65" charset="-120"/>
                <a:ea typeface="標楷體" panose="03000509000000000000" pitchFamily="65" charset="-120"/>
              </a:rPr>
              <a:t>移交清冊</a:t>
            </a:r>
            <a:r>
              <a:rPr lang="en-US" altLang="zh-TW" dirty="0">
                <a:solidFill>
                  <a:schemeClr val="tx1"/>
                </a:solidFill>
                <a:latin typeface="標楷體" panose="03000509000000000000" pitchFamily="65" charset="-120"/>
                <a:ea typeface="標楷體" panose="03000509000000000000" pitchFamily="65" charset="-120"/>
              </a:rPr>
              <a:t>』</a:t>
            </a:r>
            <a:r>
              <a:rPr lang="zh-TW" altLang="en-US" dirty="0">
                <a:solidFill>
                  <a:schemeClr val="tx1"/>
                </a:solidFill>
                <a:latin typeface="標楷體" panose="03000509000000000000" pitchFamily="65" charset="-120"/>
                <a:ea typeface="標楷體" panose="03000509000000000000" pitchFamily="65" charset="-120"/>
              </a:rPr>
              <a:t>，經移交人</a:t>
            </a:r>
            <a:r>
              <a:rPr lang="en-US" altLang="zh-TW" dirty="0">
                <a:solidFill>
                  <a:schemeClr val="tx1"/>
                </a:solidFill>
                <a:latin typeface="標楷體" panose="03000509000000000000" pitchFamily="65" charset="-120"/>
                <a:ea typeface="標楷體" panose="03000509000000000000" pitchFamily="65" charset="-120"/>
              </a:rPr>
              <a:t>/</a:t>
            </a:r>
            <a:r>
              <a:rPr lang="zh-TW" altLang="en-US" dirty="0">
                <a:solidFill>
                  <a:schemeClr val="tx1"/>
                </a:solidFill>
                <a:latin typeface="標楷體" panose="03000509000000000000" pitchFamily="65" charset="-120"/>
                <a:ea typeface="標楷體" panose="03000509000000000000" pitchFamily="65" charset="-120"/>
              </a:rPr>
              <a:t>接交人雙方簽章確認，保管組核章完成移交手續後，</a:t>
            </a:r>
            <a:r>
              <a:rPr lang="en-US" altLang="zh-TW" dirty="0">
                <a:solidFill>
                  <a:schemeClr val="tx1"/>
                </a:solidFill>
                <a:latin typeface="標楷體" panose="03000509000000000000" pitchFamily="65" charset="-120"/>
                <a:ea typeface="標楷體" panose="03000509000000000000" pitchFamily="65" charset="-120"/>
              </a:rPr>
              <a:t> </a:t>
            </a:r>
            <a:r>
              <a:rPr lang="zh-TW" altLang="en-US" dirty="0">
                <a:solidFill>
                  <a:schemeClr val="tx1"/>
                </a:solidFill>
                <a:latin typeface="標楷體" panose="03000509000000000000" pitchFamily="65" charset="-120"/>
                <a:ea typeface="標楷體" panose="03000509000000000000" pitchFamily="65" charset="-120"/>
              </a:rPr>
              <a:t>再辦理退、離職手續。</a:t>
            </a:r>
            <a:endParaRPr lang="en-US" altLang="zh-TW" dirty="0">
              <a:solidFill>
                <a:schemeClr val="tx1"/>
              </a:solidFill>
              <a:latin typeface="標楷體" panose="03000509000000000000" pitchFamily="65" charset="-120"/>
              <a:ea typeface="標楷體" panose="03000509000000000000" pitchFamily="65" charset="-120"/>
            </a:endParaRPr>
          </a:p>
          <a:p>
            <a:pPr marL="514350" indent="-514350">
              <a:buFont typeface="+mj-ea"/>
              <a:buAutoNum type="ea1ChtPeriod"/>
            </a:pPr>
            <a:endParaRPr lang="en-US" altLang="zh-TW" dirty="0">
              <a:solidFill>
                <a:schemeClr val="tx1"/>
              </a:solidFill>
              <a:latin typeface="標楷體" panose="03000509000000000000" pitchFamily="65" charset="-120"/>
              <a:ea typeface="標楷體" panose="03000509000000000000" pitchFamily="65" charset="-120"/>
            </a:endParaRPr>
          </a:p>
          <a:p>
            <a:r>
              <a:rPr lang="zh-TW" altLang="en-US" dirty="0" smtClean="0">
                <a:solidFill>
                  <a:schemeClr val="tx1"/>
                </a:solidFill>
                <a:latin typeface="標楷體" panose="03000509000000000000" pitchFamily="65" charset="-120"/>
                <a:ea typeface="標楷體" panose="03000509000000000000" pitchFamily="65" charset="-120"/>
              </a:rPr>
              <a:t>四</a:t>
            </a:r>
            <a:r>
              <a:rPr lang="en-US" altLang="zh-TW" dirty="0" smtClean="0">
                <a:solidFill>
                  <a:schemeClr val="tx1"/>
                </a:solidFill>
                <a:latin typeface="標楷體" panose="03000509000000000000" pitchFamily="65" charset="-120"/>
                <a:ea typeface="標楷體" panose="03000509000000000000" pitchFamily="65" charset="-120"/>
              </a:rPr>
              <a:t>.</a:t>
            </a:r>
            <a:r>
              <a:rPr lang="zh-TW" altLang="en-US" dirty="0" smtClean="0">
                <a:solidFill>
                  <a:schemeClr val="tx1"/>
                </a:solidFill>
                <a:latin typeface="標楷體" panose="03000509000000000000" pitchFamily="65" charset="-120"/>
                <a:ea typeface="標楷體" panose="03000509000000000000" pitchFamily="65" charset="-120"/>
              </a:rPr>
              <a:t>各</a:t>
            </a:r>
            <a:r>
              <a:rPr lang="zh-TW" altLang="en-US" dirty="0">
                <a:solidFill>
                  <a:schemeClr val="tx1"/>
                </a:solidFill>
                <a:latin typeface="標楷體" panose="03000509000000000000" pitchFamily="65" charset="-120"/>
                <a:ea typeface="標楷體" panose="03000509000000000000" pitchFamily="65" charset="-120"/>
              </a:rPr>
              <a:t>單位驗收、移轉財產時，應逐項點收，如有不符，請查明原因。</a:t>
            </a:r>
          </a:p>
          <a:p>
            <a:endParaRPr lang="en-US" altLang="zh-TW" dirty="0" smtClean="0">
              <a:solidFill>
                <a:schemeClr val="tx1"/>
              </a:solidFill>
              <a:latin typeface="標楷體" panose="03000509000000000000" pitchFamily="65" charset="-120"/>
              <a:ea typeface="標楷體" panose="03000509000000000000" pitchFamily="65" charset="-120"/>
            </a:endParaRPr>
          </a:p>
        </p:txBody>
      </p:sp>
      <p:sp>
        <p:nvSpPr>
          <p:cNvPr id="3" name="投影片編號版面配置區 2"/>
          <p:cNvSpPr>
            <a:spLocks noGrp="1"/>
          </p:cNvSpPr>
          <p:nvPr>
            <p:ph type="sldNum" sz="quarter" idx="12"/>
          </p:nvPr>
        </p:nvSpPr>
        <p:spPr>
          <a:xfrm>
            <a:off x="5686781" y="6451816"/>
            <a:ext cx="451104" cy="301842"/>
          </a:xfrm>
        </p:spPr>
        <p:txBody>
          <a:bodyPr/>
          <a:lstStyle/>
          <a:p>
            <a:pPr algn="ctr"/>
            <a:fld id="{79B44AEE-BA3D-4760-80D7-75703F0B2E6D}" type="slidenum">
              <a:rPr lang="zh-TW" altLang="en-US" sz="1400" smtClean="0">
                <a:solidFill>
                  <a:schemeClr val="tx1"/>
                </a:solidFill>
              </a:rPr>
              <a:pPr algn="ctr"/>
              <a:t>65</a:t>
            </a:fld>
            <a:endParaRPr lang="zh-TW" altLang="en-US" sz="1400" dirty="0">
              <a:solidFill>
                <a:schemeClr val="tx1"/>
              </a:solidFill>
            </a:endParaRPr>
          </a:p>
        </p:txBody>
      </p:sp>
    </p:spTree>
    <p:extLst>
      <p:ext uri="{BB962C8B-B14F-4D97-AF65-F5344CB8AC3E}">
        <p14:creationId xmlns:p14="http://schemas.microsoft.com/office/powerpoint/2010/main" val="383848126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621568" y="667655"/>
            <a:ext cx="10515600" cy="704850"/>
          </a:xfrm>
        </p:spPr>
        <p:txBody>
          <a:bodyPr>
            <a:normAutofit/>
          </a:bodyPr>
          <a:lstStyle/>
          <a:p>
            <a:pPr algn="ctr"/>
            <a:r>
              <a:rPr lang="zh-TW" altLang="en-US" sz="4400" b="1" dirty="0" smtClean="0">
                <a:solidFill>
                  <a:srgbClr val="C00000"/>
                </a:solidFill>
                <a:latin typeface="標楷體" panose="03000509000000000000" pitchFamily="65" charset="-120"/>
                <a:ea typeface="標楷體" panose="03000509000000000000" pitchFamily="65" charset="-120"/>
              </a:rPr>
              <a:t>五、財產報廢</a:t>
            </a:r>
            <a:endParaRPr lang="zh-TW" altLang="en-US" sz="4400" b="1" dirty="0">
              <a:solidFill>
                <a:srgbClr val="C00000"/>
              </a:solidFill>
              <a:latin typeface="標楷體" panose="03000509000000000000" pitchFamily="65" charset="-120"/>
              <a:ea typeface="標楷體" panose="03000509000000000000" pitchFamily="65" charset="-120"/>
            </a:endParaRPr>
          </a:p>
        </p:txBody>
      </p:sp>
      <p:pic>
        <p:nvPicPr>
          <p:cNvPr id="7" name="圖片 6"/>
          <p:cNvPicPr>
            <a:picLocks noChangeAspect="1"/>
          </p:cNvPicPr>
          <p:nvPr/>
        </p:nvPicPr>
        <p:blipFill rotWithShape="1">
          <a:blip r:embed="rId2">
            <a:extLst>
              <a:ext uri="{28A0092B-C50C-407E-A947-70E740481C1C}">
                <a14:useLocalDpi xmlns:a14="http://schemas.microsoft.com/office/drawing/2010/main" val="0"/>
              </a:ext>
            </a:extLst>
          </a:blip>
          <a:srcRect r="76009" b="-136"/>
          <a:stretch/>
        </p:blipFill>
        <p:spPr>
          <a:xfrm>
            <a:off x="8983804" y="3747888"/>
            <a:ext cx="3125337" cy="3005770"/>
          </a:xfrm>
          <a:prstGeom prst="rect">
            <a:avLst/>
          </a:prstGeom>
          <a:effectLst>
            <a:glow rad="127000">
              <a:schemeClr val="accent1">
                <a:lumMod val="20000"/>
                <a:lumOff val="80000"/>
              </a:schemeClr>
            </a:glow>
          </a:effectLst>
        </p:spPr>
      </p:pic>
      <p:pic>
        <p:nvPicPr>
          <p:cNvPr id="8" name="圖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3675" y="200258"/>
            <a:ext cx="4013867" cy="1052968"/>
          </a:xfrm>
          <a:prstGeom prst="rect">
            <a:avLst/>
          </a:prstGeom>
        </p:spPr>
      </p:pic>
      <p:sp>
        <p:nvSpPr>
          <p:cNvPr id="6" name="內容版面配置區 2"/>
          <p:cNvSpPr>
            <a:spLocks noGrp="1"/>
          </p:cNvSpPr>
          <p:nvPr>
            <p:ph type="body" idx="1"/>
          </p:nvPr>
        </p:nvSpPr>
        <p:spPr>
          <a:xfrm>
            <a:off x="290146" y="1514475"/>
            <a:ext cx="11695479" cy="5000626"/>
          </a:xfrm>
        </p:spPr>
        <p:txBody>
          <a:bodyPr>
            <a:normAutofit fontScale="85000" lnSpcReduction="20000"/>
          </a:bodyPr>
          <a:lstStyle/>
          <a:p>
            <a:pPr marL="457200" indent="-457200">
              <a:lnSpc>
                <a:spcPct val="120000"/>
              </a:lnSpc>
              <a:spcBef>
                <a:spcPts val="0"/>
              </a:spcBef>
              <a:buFont typeface="+mj-ea"/>
              <a:buAutoNum type="ea1ChtPeriod"/>
            </a:pPr>
            <a:r>
              <a:rPr lang="zh-TW" altLang="en-US" dirty="0">
                <a:solidFill>
                  <a:schemeClr val="tx1"/>
                </a:solidFill>
                <a:latin typeface="標楷體" panose="03000509000000000000" pitchFamily="65" charset="-120"/>
                <a:ea typeface="標楷體" panose="03000509000000000000" pitchFamily="65" charset="-120"/>
              </a:rPr>
              <a:t>財產已逾規定使用年限，因毀損，失其原有效能，不能修復，或可能修復而不經濟者，應由保管人或單位管理人申請財產報廢。財產雖已達規定使用年限，但不具備報廢、報損法定要件者，請勿申請報廢。報廢之財產，在未奉核定前，應妥善保管，不得遺失。</a:t>
            </a:r>
            <a:endParaRPr lang="en-US" altLang="zh-TW" dirty="0">
              <a:solidFill>
                <a:schemeClr val="tx1"/>
              </a:solidFill>
              <a:latin typeface="標楷體" panose="03000509000000000000" pitchFamily="65" charset="-120"/>
              <a:ea typeface="標楷體" panose="03000509000000000000" pitchFamily="65" charset="-120"/>
            </a:endParaRPr>
          </a:p>
          <a:p>
            <a:pPr marL="457200" indent="-457200">
              <a:lnSpc>
                <a:spcPct val="120000"/>
              </a:lnSpc>
              <a:spcBef>
                <a:spcPts val="0"/>
              </a:spcBef>
              <a:buFont typeface="+mj-ea"/>
              <a:buAutoNum type="ea1ChtPeriod"/>
            </a:pPr>
            <a:endParaRPr lang="en-US" altLang="zh-TW" dirty="0">
              <a:solidFill>
                <a:schemeClr val="tx1"/>
              </a:solidFill>
              <a:latin typeface="標楷體" panose="03000509000000000000" pitchFamily="65" charset="-120"/>
              <a:ea typeface="標楷體" panose="03000509000000000000" pitchFamily="65" charset="-120"/>
            </a:endParaRPr>
          </a:p>
          <a:p>
            <a:pPr marL="457200" indent="-457200">
              <a:lnSpc>
                <a:spcPct val="120000"/>
              </a:lnSpc>
              <a:spcBef>
                <a:spcPts val="0"/>
              </a:spcBef>
              <a:buFont typeface="+mj-ea"/>
              <a:buAutoNum type="ea1ChtPeriod"/>
            </a:pPr>
            <a:r>
              <a:rPr lang="zh-TW" altLang="en-US" dirty="0">
                <a:solidFill>
                  <a:schemeClr val="tx1"/>
                </a:solidFill>
                <a:latin typeface="標楷體" panose="03000509000000000000" pitchFamily="65" charset="-120"/>
                <a:ea typeface="標楷體" panose="03000509000000000000" pitchFamily="65" charset="-120"/>
              </a:rPr>
              <a:t>單位財產報廢，請至</a:t>
            </a:r>
            <a:r>
              <a:rPr lang="en-US" altLang="zh-TW" dirty="0">
                <a:solidFill>
                  <a:schemeClr val="tx1"/>
                </a:solidFill>
                <a:latin typeface="標楷體" panose="03000509000000000000" pitchFamily="65" charset="-120"/>
                <a:ea typeface="標楷體" panose="03000509000000000000" pitchFamily="65" charset="-120"/>
              </a:rPr>
              <a:t>【</a:t>
            </a:r>
            <a:r>
              <a:rPr lang="zh-TW" altLang="en-US" dirty="0">
                <a:solidFill>
                  <a:schemeClr val="tx1"/>
                </a:solidFill>
                <a:latin typeface="標楷體" panose="03000509000000000000" pitchFamily="65" charset="-120"/>
                <a:ea typeface="標楷體" panose="03000509000000000000" pitchFamily="65" charset="-120"/>
              </a:rPr>
              <a:t>財產管理系統</a:t>
            </a:r>
            <a:r>
              <a:rPr lang="en-US" altLang="zh-TW" dirty="0">
                <a:solidFill>
                  <a:schemeClr val="tx1"/>
                </a:solidFill>
                <a:latin typeface="標楷體" panose="03000509000000000000" pitchFamily="65" charset="-120"/>
                <a:ea typeface="標楷體" panose="03000509000000000000" pitchFamily="65" charset="-120"/>
              </a:rPr>
              <a:t>】</a:t>
            </a:r>
            <a:r>
              <a:rPr lang="zh-TW" altLang="en-US" dirty="0">
                <a:solidFill>
                  <a:schemeClr val="tx1"/>
                </a:solidFill>
                <a:latin typeface="標楷體" panose="03000509000000000000" pitchFamily="65" charset="-120"/>
                <a:ea typeface="標楷體" panose="03000509000000000000" pitchFamily="65" charset="-120"/>
              </a:rPr>
              <a:t>列印</a:t>
            </a:r>
            <a:r>
              <a:rPr lang="en-US" altLang="zh-TW" dirty="0">
                <a:solidFill>
                  <a:schemeClr val="tx1"/>
                </a:solidFill>
                <a:latin typeface="標楷體" panose="03000509000000000000" pitchFamily="65" charset="-120"/>
                <a:ea typeface="標楷體" panose="03000509000000000000" pitchFamily="65" charset="-120"/>
              </a:rPr>
              <a:t>『</a:t>
            </a:r>
            <a:r>
              <a:rPr lang="zh-TW" altLang="en-US" dirty="0">
                <a:solidFill>
                  <a:schemeClr val="tx1"/>
                </a:solidFill>
                <a:latin typeface="標楷體" panose="03000509000000000000" pitchFamily="65" charset="-120"/>
                <a:ea typeface="標楷體" panose="03000509000000000000" pitchFamily="65" charset="-120"/>
              </a:rPr>
              <a:t>財產減損單</a:t>
            </a:r>
            <a:r>
              <a:rPr lang="en-US" altLang="zh-TW" dirty="0">
                <a:solidFill>
                  <a:schemeClr val="tx1"/>
                </a:solidFill>
                <a:latin typeface="標楷體" panose="03000509000000000000" pitchFamily="65" charset="-120"/>
                <a:ea typeface="標楷體" panose="03000509000000000000" pitchFamily="65" charset="-120"/>
              </a:rPr>
              <a:t>』</a:t>
            </a:r>
            <a:r>
              <a:rPr lang="zh-TW" altLang="en-US" dirty="0">
                <a:solidFill>
                  <a:schemeClr val="tx1"/>
                </a:solidFill>
                <a:latin typeface="標楷體" panose="03000509000000000000" pitchFamily="65" charset="-120"/>
                <a:ea typeface="標楷體" panose="03000509000000000000" pitchFamily="65" charset="-120"/>
              </a:rPr>
              <a:t>一式三聯，紙本簽文陳核。會辦單位包括</a:t>
            </a:r>
            <a:r>
              <a:rPr lang="zh-TW" altLang="en-US" dirty="0">
                <a:solidFill>
                  <a:srgbClr val="FF0000"/>
                </a:solidFill>
                <a:latin typeface="標楷體" panose="03000509000000000000" pitchFamily="65" charset="-120"/>
                <a:ea typeface="標楷體" panose="03000509000000000000" pitchFamily="65" charset="-120"/>
              </a:rPr>
              <a:t>保管組</a:t>
            </a:r>
            <a:r>
              <a:rPr lang="zh-TW" altLang="en-US" dirty="0">
                <a:solidFill>
                  <a:schemeClr val="tx1"/>
                </a:solidFill>
                <a:latin typeface="標楷體" panose="03000509000000000000" pitchFamily="65" charset="-120"/>
                <a:ea typeface="標楷體" panose="03000509000000000000" pitchFamily="65" charset="-120"/>
              </a:rPr>
              <a:t>及</a:t>
            </a:r>
            <a:r>
              <a:rPr lang="zh-TW" altLang="en-US" dirty="0">
                <a:solidFill>
                  <a:srgbClr val="FF0000"/>
                </a:solidFill>
                <a:latin typeface="標楷體" panose="03000509000000000000" pitchFamily="65" charset="-120"/>
                <a:ea typeface="標楷體" panose="03000509000000000000" pitchFamily="65" charset="-120"/>
              </a:rPr>
              <a:t>主計室</a:t>
            </a:r>
            <a:r>
              <a:rPr lang="zh-TW" altLang="en-US" dirty="0">
                <a:solidFill>
                  <a:schemeClr val="tx1"/>
                </a:solidFill>
                <a:latin typeface="標楷體" panose="03000509000000000000" pitchFamily="65" charset="-120"/>
                <a:ea typeface="標楷體" panose="03000509000000000000" pitchFamily="65" charset="-120"/>
              </a:rPr>
              <a:t>，</a:t>
            </a:r>
            <a:r>
              <a:rPr lang="zh-TW" altLang="en-US" dirty="0">
                <a:solidFill>
                  <a:srgbClr val="FF0000"/>
                </a:solidFill>
                <a:latin typeface="標楷體" panose="03000509000000000000" pitchFamily="65" charset="-120"/>
                <a:ea typeface="標楷體" panose="03000509000000000000" pitchFamily="65" charset="-120"/>
              </a:rPr>
              <a:t>如果報廢品包含電腦等資訊設備，應加會圖資中心協助硬碟清空或破壞</a:t>
            </a:r>
            <a:r>
              <a:rPr lang="zh-TW" altLang="en-US" dirty="0">
                <a:solidFill>
                  <a:schemeClr val="tx1"/>
                </a:solidFill>
                <a:latin typeface="標楷體" panose="03000509000000000000" pitchFamily="65" charset="-120"/>
                <a:ea typeface="標楷體" panose="03000509000000000000" pitchFamily="65" charset="-120"/>
              </a:rPr>
              <a:t>。</a:t>
            </a:r>
            <a:endParaRPr lang="en-US" altLang="zh-TW" dirty="0">
              <a:solidFill>
                <a:schemeClr val="tx1"/>
              </a:solidFill>
              <a:latin typeface="標楷體" panose="03000509000000000000" pitchFamily="65" charset="-120"/>
              <a:ea typeface="標楷體" panose="03000509000000000000" pitchFamily="65" charset="-120"/>
            </a:endParaRPr>
          </a:p>
          <a:p>
            <a:pPr marL="457200" indent="-457200">
              <a:lnSpc>
                <a:spcPct val="120000"/>
              </a:lnSpc>
              <a:spcBef>
                <a:spcPts val="0"/>
              </a:spcBef>
              <a:buFont typeface="+mj-ea"/>
              <a:buAutoNum type="ea1ChtPeriod"/>
            </a:pPr>
            <a:endParaRPr lang="en-US" altLang="zh-TW" dirty="0">
              <a:solidFill>
                <a:schemeClr val="tx1"/>
              </a:solidFill>
              <a:latin typeface="標楷體" panose="03000509000000000000" pitchFamily="65" charset="-120"/>
              <a:ea typeface="標楷體" panose="03000509000000000000" pitchFamily="65" charset="-120"/>
            </a:endParaRPr>
          </a:p>
          <a:p>
            <a:pPr marL="457200" indent="-457200">
              <a:lnSpc>
                <a:spcPct val="120000"/>
              </a:lnSpc>
              <a:spcBef>
                <a:spcPts val="0"/>
              </a:spcBef>
              <a:buFont typeface="+mj-ea"/>
              <a:buAutoNum type="ea1ChtPeriod"/>
            </a:pPr>
            <a:r>
              <a:rPr lang="zh-TW" altLang="en-US" dirty="0">
                <a:solidFill>
                  <a:schemeClr val="tx1"/>
                </a:solidFill>
                <a:latin typeface="標楷體" panose="03000509000000000000" pitchFamily="65" charset="-120"/>
                <a:ea typeface="標楷體" panose="03000509000000000000" pitchFamily="65" charset="-120"/>
              </a:rPr>
              <a:t>奉核之公文影本連同</a:t>
            </a:r>
            <a:r>
              <a:rPr lang="en-US" altLang="zh-TW" dirty="0">
                <a:solidFill>
                  <a:schemeClr val="tx1"/>
                </a:solidFill>
                <a:latin typeface="標楷體" panose="03000509000000000000" pitchFamily="65" charset="-120"/>
                <a:ea typeface="標楷體" panose="03000509000000000000" pitchFamily="65" charset="-120"/>
              </a:rPr>
              <a:t>『</a:t>
            </a:r>
            <a:r>
              <a:rPr lang="zh-TW" altLang="en-US" dirty="0">
                <a:solidFill>
                  <a:schemeClr val="tx1"/>
                </a:solidFill>
                <a:latin typeface="標楷體" panose="03000509000000000000" pitchFamily="65" charset="-120"/>
                <a:ea typeface="標楷體" panose="03000509000000000000" pitchFamily="65" charset="-120"/>
              </a:rPr>
              <a:t>財產減損單</a:t>
            </a:r>
            <a:r>
              <a:rPr lang="en-US" altLang="zh-TW" dirty="0">
                <a:solidFill>
                  <a:schemeClr val="tx1"/>
                </a:solidFill>
                <a:latin typeface="標楷體" panose="03000509000000000000" pitchFamily="65" charset="-120"/>
                <a:ea typeface="標楷體" panose="03000509000000000000" pitchFamily="65" charset="-120"/>
              </a:rPr>
              <a:t>』</a:t>
            </a:r>
            <a:r>
              <a:rPr lang="zh-TW" altLang="en-US" dirty="0">
                <a:solidFill>
                  <a:schemeClr val="tx1"/>
                </a:solidFill>
                <a:latin typeface="標楷體" panose="03000509000000000000" pitchFamily="65" charset="-120"/>
                <a:ea typeface="標楷體" panose="03000509000000000000" pitchFamily="65" charset="-120"/>
              </a:rPr>
              <a:t>一式三聯及報廢品，並與保管組聯繫點交繳回。保管組依據報廢品點交情形，填入本校財管系統後，始完成財物減損除帳，並將歸還保管人減損單之第三聯，作為除帳通知。</a:t>
            </a:r>
            <a:endParaRPr lang="en-US" altLang="zh-TW" dirty="0">
              <a:solidFill>
                <a:schemeClr val="tx1"/>
              </a:solidFill>
              <a:latin typeface="標楷體" panose="03000509000000000000" pitchFamily="65" charset="-120"/>
              <a:ea typeface="標楷體" panose="03000509000000000000" pitchFamily="65" charset="-120"/>
            </a:endParaRPr>
          </a:p>
          <a:p>
            <a:pPr marL="457200" indent="-457200">
              <a:lnSpc>
                <a:spcPct val="120000"/>
              </a:lnSpc>
              <a:spcBef>
                <a:spcPts val="0"/>
              </a:spcBef>
              <a:buFont typeface="+mj-ea"/>
              <a:buAutoNum type="ea1ChtPeriod"/>
            </a:pPr>
            <a:endParaRPr lang="en-US" altLang="zh-TW" dirty="0">
              <a:solidFill>
                <a:schemeClr val="tx1"/>
              </a:solidFill>
              <a:latin typeface="標楷體" panose="03000509000000000000" pitchFamily="65" charset="-120"/>
              <a:ea typeface="標楷體" panose="03000509000000000000" pitchFamily="65" charset="-120"/>
            </a:endParaRPr>
          </a:p>
          <a:p>
            <a:pPr marL="457200" indent="-457200">
              <a:lnSpc>
                <a:spcPct val="120000"/>
              </a:lnSpc>
              <a:spcBef>
                <a:spcPts val="0"/>
              </a:spcBef>
              <a:buFont typeface="+mj-ea"/>
              <a:buAutoNum type="ea1ChtPeriod"/>
            </a:pPr>
            <a:r>
              <a:rPr lang="zh-TW" altLang="en-US" dirty="0">
                <a:solidFill>
                  <a:schemeClr val="tx1"/>
                </a:solidFill>
                <a:latin typeface="標楷體" panose="03000509000000000000" pitchFamily="65" charset="-120"/>
                <a:ea typeface="標楷體" panose="03000509000000000000" pitchFamily="65" charset="-120"/>
              </a:rPr>
              <a:t>奉准報廢之廢品，除破舊不堪使用外，應儘可能保持原物體之完整，請勿拆卸分解，本校將廢品登到</a:t>
            </a:r>
            <a:r>
              <a:rPr lang="en-US" altLang="zh-TW" dirty="0">
                <a:solidFill>
                  <a:schemeClr val="tx1"/>
                </a:solidFill>
                <a:latin typeface="標楷體" panose="03000509000000000000" pitchFamily="65" charset="-120"/>
                <a:ea typeface="標楷體" panose="03000509000000000000" pitchFamily="65" charset="-120"/>
              </a:rPr>
              <a:t>【</a:t>
            </a:r>
            <a:r>
              <a:rPr lang="zh-TW" altLang="en-US" dirty="0">
                <a:solidFill>
                  <a:schemeClr val="tx1"/>
                </a:solidFill>
                <a:latin typeface="標楷體" panose="03000509000000000000" pitchFamily="65" charset="-120"/>
                <a:ea typeface="標楷體" panose="03000509000000000000" pitchFamily="65" charset="-120"/>
              </a:rPr>
              <a:t>惜物網</a:t>
            </a:r>
            <a:r>
              <a:rPr lang="en-US" altLang="zh-TW" dirty="0">
                <a:solidFill>
                  <a:schemeClr val="tx1"/>
                </a:solidFill>
                <a:latin typeface="標楷體" panose="03000509000000000000" pitchFamily="65" charset="-120"/>
                <a:ea typeface="標楷體" panose="03000509000000000000" pitchFamily="65" charset="-120"/>
              </a:rPr>
              <a:t>】</a:t>
            </a:r>
            <a:r>
              <a:rPr lang="zh-TW" altLang="en-US" dirty="0">
                <a:solidFill>
                  <a:schemeClr val="tx1"/>
                </a:solidFill>
                <a:latin typeface="標楷體" panose="03000509000000000000" pitchFamily="65" charset="-120"/>
                <a:ea typeface="標楷體" panose="03000509000000000000" pitchFamily="65" charset="-120"/>
              </a:rPr>
              <a:t>進行拍賣。</a:t>
            </a:r>
            <a:endParaRPr lang="en-US" altLang="zh-TW" dirty="0">
              <a:solidFill>
                <a:schemeClr val="tx1"/>
              </a:solidFill>
              <a:latin typeface="標楷體" panose="03000509000000000000" pitchFamily="65" charset="-120"/>
              <a:ea typeface="標楷體" panose="03000509000000000000" pitchFamily="65" charset="-120"/>
            </a:endParaRPr>
          </a:p>
          <a:p>
            <a:pPr marL="457200" indent="-457200">
              <a:lnSpc>
                <a:spcPct val="120000"/>
              </a:lnSpc>
              <a:spcBef>
                <a:spcPts val="0"/>
              </a:spcBef>
              <a:buFont typeface="+mj-ea"/>
              <a:buAutoNum type="ea1ChtPeriod"/>
            </a:pPr>
            <a:endParaRPr lang="en-US" altLang="zh-TW" dirty="0">
              <a:solidFill>
                <a:schemeClr val="tx1"/>
              </a:solidFill>
              <a:latin typeface="標楷體" panose="03000509000000000000" pitchFamily="65" charset="-120"/>
              <a:ea typeface="標楷體" panose="03000509000000000000" pitchFamily="65" charset="-120"/>
            </a:endParaRPr>
          </a:p>
          <a:p>
            <a:pPr marL="457200" indent="-457200">
              <a:lnSpc>
                <a:spcPct val="120000"/>
              </a:lnSpc>
              <a:spcBef>
                <a:spcPts val="0"/>
              </a:spcBef>
              <a:buFont typeface="+mj-ea"/>
              <a:buAutoNum type="ea1ChtPeriod"/>
            </a:pPr>
            <a:r>
              <a:rPr lang="zh-TW" altLang="en-US" dirty="0">
                <a:solidFill>
                  <a:schemeClr val="tx1"/>
                </a:solidFill>
                <a:latin typeface="標楷體" panose="03000509000000000000" pitchFamily="65" charset="-120"/>
                <a:ea typeface="標楷體" panose="03000509000000000000" pitchFamily="65" charset="-120"/>
              </a:rPr>
              <a:t>為配合資訊安全實施，報廢之財物如為電腦、硬碟 、相機及手機等資訊設備，請於確實已將個資或敏感性資料刪除。</a:t>
            </a:r>
          </a:p>
          <a:p>
            <a:endParaRPr lang="en-US" altLang="zh-TW" dirty="0" smtClean="0">
              <a:solidFill>
                <a:schemeClr val="tx1"/>
              </a:solidFill>
              <a:latin typeface="標楷體" panose="03000509000000000000" pitchFamily="65" charset="-120"/>
              <a:ea typeface="標楷體" panose="03000509000000000000" pitchFamily="65" charset="-120"/>
            </a:endParaRPr>
          </a:p>
        </p:txBody>
      </p:sp>
      <p:sp>
        <p:nvSpPr>
          <p:cNvPr id="3" name="投影片編號版面配置區 2"/>
          <p:cNvSpPr>
            <a:spLocks noGrp="1"/>
          </p:cNvSpPr>
          <p:nvPr>
            <p:ph type="sldNum" sz="quarter" idx="12"/>
          </p:nvPr>
        </p:nvSpPr>
        <p:spPr>
          <a:xfrm>
            <a:off x="5812536" y="6388533"/>
            <a:ext cx="460248" cy="365125"/>
          </a:xfrm>
        </p:spPr>
        <p:txBody>
          <a:bodyPr/>
          <a:lstStyle/>
          <a:p>
            <a:pPr algn="ctr"/>
            <a:fld id="{79B44AEE-BA3D-4760-80D7-75703F0B2E6D}" type="slidenum">
              <a:rPr lang="zh-TW" altLang="en-US" sz="1400" smtClean="0">
                <a:solidFill>
                  <a:schemeClr val="tx1"/>
                </a:solidFill>
              </a:rPr>
              <a:pPr algn="ctr"/>
              <a:t>66</a:t>
            </a:fld>
            <a:endParaRPr lang="zh-TW" altLang="en-US" sz="1400" dirty="0">
              <a:solidFill>
                <a:schemeClr val="tx1"/>
              </a:solidFill>
            </a:endParaRPr>
          </a:p>
        </p:txBody>
      </p:sp>
    </p:spTree>
    <p:extLst>
      <p:ext uri="{BB962C8B-B14F-4D97-AF65-F5344CB8AC3E}">
        <p14:creationId xmlns:p14="http://schemas.microsoft.com/office/powerpoint/2010/main" val="156839949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圖片 6"/>
          <p:cNvPicPr>
            <a:picLocks noChangeAspect="1"/>
          </p:cNvPicPr>
          <p:nvPr/>
        </p:nvPicPr>
        <p:blipFill rotWithShape="1">
          <a:blip r:embed="rId2">
            <a:extLst>
              <a:ext uri="{28A0092B-C50C-407E-A947-70E740481C1C}">
                <a14:useLocalDpi xmlns:a14="http://schemas.microsoft.com/office/drawing/2010/main" val="0"/>
              </a:ext>
            </a:extLst>
          </a:blip>
          <a:srcRect r="76009" b="-136"/>
          <a:stretch/>
        </p:blipFill>
        <p:spPr>
          <a:xfrm>
            <a:off x="8983804" y="3747888"/>
            <a:ext cx="3125337" cy="3005770"/>
          </a:xfrm>
          <a:prstGeom prst="rect">
            <a:avLst/>
          </a:prstGeom>
          <a:effectLst>
            <a:glow rad="127000">
              <a:schemeClr val="accent1">
                <a:lumMod val="20000"/>
                <a:lumOff val="80000"/>
              </a:schemeClr>
            </a:glow>
          </a:effectLst>
        </p:spPr>
      </p:pic>
      <p:pic>
        <p:nvPicPr>
          <p:cNvPr id="8" name="圖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3675" y="200258"/>
            <a:ext cx="4013867" cy="1052968"/>
          </a:xfrm>
          <a:prstGeom prst="rect">
            <a:avLst/>
          </a:prstGeom>
        </p:spPr>
      </p:pic>
      <p:sp>
        <p:nvSpPr>
          <p:cNvPr id="5" name="標題 4"/>
          <p:cNvSpPr>
            <a:spLocks noGrp="1"/>
          </p:cNvSpPr>
          <p:nvPr>
            <p:ph type="title"/>
          </p:nvPr>
        </p:nvSpPr>
        <p:spPr>
          <a:xfrm>
            <a:off x="839789" y="1419224"/>
            <a:ext cx="1446212" cy="4998993"/>
          </a:xfrm>
        </p:spPr>
        <p:txBody>
          <a:bodyPr vert="eaVert">
            <a:normAutofit/>
          </a:bodyPr>
          <a:lstStyle/>
          <a:p>
            <a:pPr algn="ctr"/>
            <a:r>
              <a:rPr lang="zh-TW" altLang="en-US" sz="3600" b="1" dirty="0" smtClean="0">
                <a:solidFill>
                  <a:srgbClr val="C00000"/>
                </a:solidFill>
                <a:latin typeface="標楷體" panose="03000509000000000000" pitchFamily="65" charset="-120"/>
                <a:ea typeface="標楷體" panose="03000509000000000000" pitchFamily="65" charset="-120"/>
              </a:rPr>
              <a:t>六、網路</a:t>
            </a:r>
            <a:r>
              <a:rPr lang="zh-TW" altLang="en-US" sz="3600" b="1" dirty="0">
                <a:solidFill>
                  <a:srgbClr val="C00000"/>
                </a:solidFill>
                <a:latin typeface="標楷體" panose="03000509000000000000" pitchFamily="65" charset="-120"/>
                <a:ea typeface="標楷體" panose="03000509000000000000" pitchFamily="65" charset="-120"/>
              </a:rPr>
              <a:t>財管系統介紹</a:t>
            </a:r>
            <a:r>
              <a:rPr lang="zh-TW" altLang="en-US" sz="3600" dirty="0">
                <a:solidFill>
                  <a:srgbClr val="C00000"/>
                </a:solidFill>
                <a:latin typeface="標楷體" panose="03000509000000000000" pitchFamily="65" charset="-120"/>
                <a:ea typeface="標楷體" panose="03000509000000000000" pitchFamily="65" charset="-120"/>
              </a:rPr>
              <a:t/>
            </a:r>
            <a:br>
              <a:rPr lang="zh-TW" altLang="en-US" sz="3600" dirty="0">
                <a:solidFill>
                  <a:srgbClr val="C00000"/>
                </a:solidFill>
                <a:latin typeface="標楷體" panose="03000509000000000000" pitchFamily="65" charset="-120"/>
                <a:ea typeface="標楷體" panose="03000509000000000000" pitchFamily="65" charset="-120"/>
              </a:rPr>
            </a:br>
            <a:endParaRPr lang="zh-TW" altLang="en-US" sz="3600" dirty="0">
              <a:solidFill>
                <a:srgbClr val="C00000"/>
              </a:solidFill>
            </a:endParaRPr>
          </a:p>
        </p:txBody>
      </p:sp>
      <p:pic>
        <p:nvPicPr>
          <p:cNvPr id="11" name="圖片版面配置區 10"/>
          <p:cNvPicPr>
            <a:picLocks noGrp="1" noChangeAspect="1"/>
          </p:cNvPicPr>
          <p:nvPr>
            <p:ph type="pic" idx="1"/>
          </p:nvPr>
        </p:nvPicPr>
        <p:blipFill>
          <a:blip r:embed="rId4"/>
          <a:srcRect l="3657" r="3657"/>
          <a:stretch>
            <a:fillRect/>
          </a:stretch>
        </p:blipFill>
        <p:spPr>
          <a:xfrm>
            <a:off x="2496259" y="1253226"/>
            <a:ext cx="8790866" cy="5248158"/>
          </a:xfrm>
          <a:prstGeom prst="rect">
            <a:avLst/>
          </a:prstGeom>
        </p:spPr>
      </p:pic>
      <p:sp>
        <p:nvSpPr>
          <p:cNvPr id="2" name="投影片編號版面配置區 1"/>
          <p:cNvSpPr>
            <a:spLocks noGrp="1"/>
          </p:cNvSpPr>
          <p:nvPr>
            <p:ph type="sldNum" sz="quarter" idx="12"/>
          </p:nvPr>
        </p:nvSpPr>
        <p:spPr>
          <a:xfrm>
            <a:off x="5702808" y="6502889"/>
            <a:ext cx="551688" cy="375539"/>
          </a:xfrm>
        </p:spPr>
        <p:txBody>
          <a:bodyPr/>
          <a:lstStyle/>
          <a:p>
            <a:pPr algn="ctr"/>
            <a:fld id="{79B44AEE-BA3D-4760-80D7-75703F0B2E6D}" type="slidenum">
              <a:rPr lang="zh-TW" altLang="en-US" sz="1400" smtClean="0">
                <a:solidFill>
                  <a:schemeClr val="tx1"/>
                </a:solidFill>
              </a:rPr>
              <a:pPr algn="ctr"/>
              <a:t>67</a:t>
            </a:fld>
            <a:endParaRPr lang="zh-TW" altLang="en-US" sz="1400" dirty="0">
              <a:solidFill>
                <a:schemeClr val="tx1"/>
              </a:solidFill>
            </a:endParaRPr>
          </a:p>
        </p:txBody>
      </p:sp>
    </p:spTree>
    <p:extLst>
      <p:ext uri="{BB962C8B-B14F-4D97-AF65-F5344CB8AC3E}">
        <p14:creationId xmlns:p14="http://schemas.microsoft.com/office/powerpoint/2010/main" val="91630480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圖片 6"/>
          <p:cNvPicPr>
            <a:picLocks noChangeAspect="1"/>
          </p:cNvPicPr>
          <p:nvPr/>
        </p:nvPicPr>
        <p:blipFill rotWithShape="1">
          <a:blip r:embed="rId2">
            <a:extLst>
              <a:ext uri="{28A0092B-C50C-407E-A947-70E740481C1C}">
                <a14:useLocalDpi xmlns:a14="http://schemas.microsoft.com/office/drawing/2010/main" val="0"/>
              </a:ext>
            </a:extLst>
          </a:blip>
          <a:srcRect r="76009" b="-136"/>
          <a:stretch/>
        </p:blipFill>
        <p:spPr>
          <a:xfrm>
            <a:off x="8983804" y="3747888"/>
            <a:ext cx="3125337" cy="3005770"/>
          </a:xfrm>
          <a:prstGeom prst="rect">
            <a:avLst/>
          </a:prstGeom>
          <a:effectLst>
            <a:glow rad="127000">
              <a:schemeClr val="accent1">
                <a:lumMod val="20000"/>
                <a:lumOff val="80000"/>
              </a:schemeClr>
            </a:glow>
          </a:effectLst>
        </p:spPr>
      </p:pic>
      <p:pic>
        <p:nvPicPr>
          <p:cNvPr id="8" name="圖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3675" y="200258"/>
            <a:ext cx="4013867" cy="1052968"/>
          </a:xfrm>
          <a:prstGeom prst="rect">
            <a:avLst/>
          </a:prstGeom>
        </p:spPr>
      </p:pic>
      <p:sp>
        <p:nvSpPr>
          <p:cNvPr id="4" name="標題 3"/>
          <p:cNvSpPr>
            <a:spLocks noGrp="1"/>
          </p:cNvSpPr>
          <p:nvPr>
            <p:ph type="title"/>
          </p:nvPr>
        </p:nvSpPr>
        <p:spPr>
          <a:xfrm>
            <a:off x="838200" y="365125"/>
            <a:ext cx="10515600" cy="883805"/>
          </a:xfrm>
        </p:spPr>
        <p:txBody>
          <a:bodyPr/>
          <a:lstStyle/>
          <a:p>
            <a:pPr algn="ctr"/>
            <a:r>
              <a:rPr lang="zh-TW" altLang="en-US" b="1" dirty="0" smtClean="0">
                <a:solidFill>
                  <a:srgbClr val="C00000"/>
                </a:solidFill>
                <a:latin typeface="標楷體" panose="03000509000000000000" pitchFamily="65" charset="-120"/>
                <a:ea typeface="標楷體" panose="03000509000000000000" pitchFamily="65" charset="-120"/>
              </a:rPr>
              <a:t>登入帳號</a:t>
            </a:r>
            <a:r>
              <a:rPr lang="en-US" altLang="zh-TW" b="1" dirty="0" smtClean="0">
                <a:solidFill>
                  <a:srgbClr val="C00000"/>
                </a:solidFill>
                <a:latin typeface="標楷體" panose="03000509000000000000" pitchFamily="65" charset="-120"/>
                <a:ea typeface="標楷體" panose="03000509000000000000" pitchFamily="65" charset="-120"/>
              </a:rPr>
              <a:t>(1/6)</a:t>
            </a:r>
            <a:endParaRPr lang="zh-TW" altLang="en-US" b="1" dirty="0">
              <a:solidFill>
                <a:srgbClr val="C00000"/>
              </a:solidFill>
            </a:endParaRPr>
          </a:p>
        </p:txBody>
      </p:sp>
      <p:pic>
        <p:nvPicPr>
          <p:cNvPr id="10" name="內容版面配置區 9"/>
          <p:cNvPicPr>
            <a:picLocks noGrp="1" noChangeAspect="1"/>
          </p:cNvPicPr>
          <p:nvPr>
            <p:ph idx="1"/>
          </p:nvPr>
        </p:nvPicPr>
        <p:blipFill>
          <a:blip r:embed="rId4"/>
          <a:stretch>
            <a:fillRect/>
          </a:stretch>
        </p:blipFill>
        <p:spPr>
          <a:xfrm>
            <a:off x="838200" y="1170433"/>
            <a:ext cx="10587446" cy="5394959"/>
          </a:xfrm>
          <a:prstGeom prst="rect">
            <a:avLst/>
          </a:prstGeom>
        </p:spPr>
      </p:pic>
      <p:sp>
        <p:nvSpPr>
          <p:cNvPr id="2" name="投影片編號版面配置區 1"/>
          <p:cNvSpPr>
            <a:spLocks noGrp="1"/>
          </p:cNvSpPr>
          <p:nvPr>
            <p:ph type="sldNum" sz="quarter" idx="12"/>
          </p:nvPr>
        </p:nvSpPr>
        <p:spPr>
          <a:xfrm>
            <a:off x="5757672" y="6565392"/>
            <a:ext cx="560832" cy="365125"/>
          </a:xfrm>
        </p:spPr>
        <p:txBody>
          <a:bodyPr/>
          <a:lstStyle/>
          <a:p>
            <a:pPr algn="ctr"/>
            <a:fld id="{79B44AEE-BA3D-4760-80D7-75703F0B2E6D}" type="slidenum">
              <a:rPr lang="zh-TW" altLang="en-US" sz="1400" smtClean="0">
                <a:solidFill>
                  <a:schemeClr val="tx1"/>
                </a:solidFill>
              </a:rPr>
              <a:pPr algn="ctr"/>
              <a:t>68</a:t>
            </a:fld>
            <a:endParaRPr lang="zh-TW" altLang="en-US" sz="1400" dirty="0">
              <a:solidFill>
                <a:schemeClr val="tx1"/>
              </a:solidFill>
            </a:endParaRPr>
          </a:p>
        </p:txBody>
      </p:sp>
    </p:spTree>
    <p:extLst>
      <p:ext uri="{BB962C8B-B14F-4D97-AF65-F5344CB8AC3E}">
        <p14:creationId xmlns:p14="http://schemas.microsoft.com/office/powerpoint/2010/main" val="37708333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圖片 6"/>
          <p:cNvPicPr>
            <a:picLocks noChangeAspect="1"/>
          </p:cNvPicPr>
          <p:nvPr/>
        </p:nvPicPr>
        <p:blipFill rotWithShape="1">
          <a:blip r:embed="rId2">
            <a:extLst>
              <a:ext uri="{28A0092B-C50C-407E-A947-70E740481C1C}">
                <a14:useLocalDpi xmlns:a14="http://schemas.microsoft.com/office/drawing/2010/main" val="0"/>
              </a:ext>
            </a:extLst>
          </a:blip>
          <a:srcRect r="76009" b="-136"/>
          <a:stretch/>
        </p:blipFill>
        <p:spPr>
          <a:xfrm>
            <a:off x="8983804" y="3747888"/>
            <a:ext cx="3125337" cy="3005770"/>
          </a:xfrm>
          <a:prstGeom prst="rect">
            <a:avLst/>
          </a:prstGeom>
          <a:effectLst>
            <a:glow rad="127000">
              <a:schemeClr val="accent1">
                <a:lumMod val="20000"/>
                <a:lumOff val="80000"/>
              </a:schemeClr>
            </a:glow>
          </a:effectLst>
        </p:spPr>
      </p:pic>
      <p:pic>
        <p:nvPicPr>
          <p:cNvPr id="8" name="圖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3675" y="200258"/>
            <a:ext cx="4013867" cy="1052968"/>
          </a:xfrm>
          <a:prstGeom prst="rect">
            <a:avLst/>
          </a:prstGeom>
        </p:spPr>
      </p:pic>
      <p:sp>
        <p:nvSpPr>
          <p:cNvPr id="4" name="標題 3"/>
          <p:cNvSpPr>
            <a:spLocks noGrp="1"/>
          </p:cNvSpPr>
          <p:nvPr>
            <p:ph type="title"/>
          </p:nvPr>
        </p:nvSpPr>
        <p:spPr>
          <a:xfrm>
            <a:off x="838199" y="369421"/>
            <a:ext cx="10515600" cy="883805"/>
          </a:xfrm>
        </p:spPr>
        <p:txBody>
          <a:bodyPr/>
          <a:lstStyle/>
          <a:p>
            <a:pPr algn="ctr"/>
            <a:r>
              <a:rPr lang="zh-TW" altLang="en-US" b="1" dirty="0" smtClean="0">
                <a:solidFill>
                  <a:srgbClr val="C00000"/>
                </a:solidFill>
                <a:latin typeface="標楷體" panose="03000509000000000000" pitchFamily="65" charset="-120"/>
                <a:ea typeface="標楷體" panose="03000509000000000000" pitchFamily="65" charset="-120"/>
              </a:rPr>
              <a:t>功能選項</a:t>
            </a:r>
            <a:r>
              <a:rPr lang="en-US" altLang="zh-TW" b="1" dirty="0" smtClean="0">
                <a:solidFill>
                  <a:srgbClr val="C00000"/>
                </a:solidFill>
                <a:latin typeface="標楷體" panose="03000509000000000000" pitchFamily="65" charset="-120"/>
                <a:ea typeface="標楷體" panose="03000509000000000000" pitchFamily="65" charset="-120"/>
              </a:rPr>
              <a:t>(2/6)</a:t>
            </a:r>
            <a:endParaRPr lang="zh-TW" altLang="en-US" b="1" dirty="0">
              <a:solidFill>
                <a:srgbClr val="C00000"/>
              </a:solidFill>
            </a:endParaRPr>
          </a:p>
        </p:txBody>
      </p:sp>
      <p:pic>
        <p:nvPicPr>
          <p:cNvPr id="9" name="內容版面配置區 8"/>
          <p:cNvPicPr>
            <a:picLocks noGrp="1" noChangeAspect="1"/>
          </p:cNvPicPr>
          <p:nvPr>
            <p:ph idx="1"/>
          </p:nvPr>
        </p:nvPicPr>
        <p:blipFill>
          <a:blip r:embed="rId4"/>
          <a:stretch>
            <a:fillRect/>
          </a:stretch>
        </p:blipFill>
        <p:spPr>
          <a:xfrm>
            <a:off x="931816" y="1253226"/>
            <a:ext cx="10421983" cy="5304327"/>
          </a:xfrm>
          <a:prstGeom prst="rect">
            <a:avLst/>
          </a:prstGeom>
        </p:spPr>
      </p:pic>
      <p:sp>
        <p:nvSpPr>
          <p:cNvPr id="2" name="投影片編號版面配置區 1"/>
          <p:cNvSpPr>
            <a:spLocks noGrp="1"/>
          </p:cNvSpPr>
          <p:nvPr>
            <p:ph type="sldNum" sz="quarter" idx="12"/>
          </p:nvPr>
        </p:nvSpPr>
        <p:spPr>
          <a:xfrm>
            <a:off x="5751576" y="6557553"/>
            <a:ext cx="579119" cy="300447"/>
          </a:xfrm>
        </p:spPr>
        <p:txBody>
          <a:bodyPr/>
          <a:lstStyle/>
          <a:p>
            <a:pPr algn="ctr"/>
            <a:fld id="{79B44AEE-BA3D-4760-80D7-75703F0B2E6D}" type="slidenum">
              <a:rPr lang="zh-TW" altLang="en-US" smtClean="0">
                <a:solidFill>
                  <a:schemeClr val="tx1"/>
                </a:solidFill>
              </a:rPr>
              <a:pPr algn="ctr"/>
              <a:t>69</a:t>
            </a:fld>
            <a:endParaRPr lang="zh-TW" altLang="en-US" dirty="0">
              <a:solidFill>
                <a:schemeClr val="tx1"/>
              </a:solidFill>
            </a:endParaRPr>
          </a:p>
        </p:txBody>
      </p:sp>
    </p:spTree>
    <p:extLst>
      <p:ext uri="{BB962C8B-B14F-4D97-AF65-F5344CB8AC3E}">
        <p14:creationId xmlns:p14="http://schemas.microsoft.com/office/powerpoint/2010/main" val="26869950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838200" y="632070"/>
            <a:ext cx="10515600" cy="1325563"/>
          </a:xfrm>
        </p:spPr>
        <p:txBody>
          <a:bodyPr>
            <a:noAutofit/>
          </a:bodyPr>
          <a:lstStyle/>
          <a:p>
            <a:pPr algn="ctr"/>
            <a:r>
              <a:rPr lang="zh-TW" altLang="en-US" sz="4000" b="1" dirty="0" smtClean="0">
                <a:latin typeface="標楷體" panose="03000509000000000000" pitchFamily="65" charset="-120"/>
                <a:ea typeface="標楷體" panose="03000509000000000000" pitchFamily="65" charset="-120"/>
              </a:rPr>
              <a:t>一、政府支出憑證處理要點</a:t>
            </a:r>
            <a:r>
              <a:rPr lang="en-US" altLang="zh-TW" sz="4000" b="1" dirty="0" smtClean="0">
                <a:latin typeface="標楷體" panose="03000509000000000000" pitchFamily="65" charset="-120"/>
                <a:ea typeface="標楷體" panose="03000509000000000000" pitchFamily="65" charset="-120"/>
              </a:rPr>
              <a:t/>
            </a:r>
            <a:br>
              <a:rPr lang="en-US" altLang="zh-TW" sz="4000" b="1" dirty="0" smtClean="0">
                <a:latin typeface="標楷體" panose="03000509000000000000" pitchFamily="65" charset="-120"/>
                <a:ea typeface="標楷體" panose="03000509000000000000" pitchFamily="65" charset="-120"/>
              </a:rPr>
            </a:br>
            <a:r>
              <a:rPr lang="zh-TW" altLang="en-US" sz="4000" b="1" dirty="0" smtClean="0">
                <a:latin typeface="標楷體" panose="03000509000000000000" pitchFamily="65" charset="-120"/>
                <a:ea typeface="標楷體" panose="03000509000000000000" pitchFamily="65" charset="-120"/>
              </a:rPr>
              <a:t>修正條文</a:t>
            </a:r>
            <a:r>
              <a:rPr lang="en-US" altLang="zh-TW" sz="4000" b="1" dirty="0" smtClean="0">
                <a:latin typeface="標楷體" panose="03000509000000000000" pitchFamily="65" charset="-120"/>
                <a:ea typeface="標楷體" panose="03000509000000000000" pitchFamily="65" charset="-120"/>
              </a:rPr>
              <a:t>-</a:t>
            </a:r>
            <a:r>
              <a:rPr lang="zh-TW" altLang="en-US" sz="4000" b="1" dirty="0" smtClean="0">
                <a:latin typeface="標楷體" panose="03000509000000000000" pitchFamily="65" charset="-120"/>
                <a:ea typeface="標楷體" panose="03000509000000000000" pitchFamily="65" charset="-120"/>
              </a:rPr>
              <a:t>第二點</a:t>
            </a:r>
            <a:r>
              <a:rPr lang="en-US" altLang="zh-TW" sz="4000" b="1" dirty="0" smtClean="0">
                <a:latin typeface="標楷體" panose="03000509000000000000" pitchFamily="65" charset="-120"/>
                <a:ea typeface="標楷體" panose="03000509000000000000" pitchFamily="65" charset="-120"/>
              </a:rPr>
              <a:t>(1/4)</a:t>
            </a:r>
            <a:endParaRPr lang="zh-TW" altLang="en-US" sz="4000" b="1" dirty="0">
              <a:latin typeface="標楷體" panose="03000509000000000000" pitchFamily="65" charset="-120"/>
              <a:ea typeface="標楷體" panose="03000509000000000000" pitchFamily="65" charset="-120"/>
            </a:endParaRPr>
          </a:p>
        </p:txBody>
      </p:sp>
      <p:sp>
        <p:nvSpPr>
          <p:cNvPr id="3" name="投影片編號版面配置區 2"/>
          <p:cNvSpPr>
            <a:spLocks noGrp="1"/>
          </p:cNvSpPr>
          <p:nvPr>
            <p:ph type="sldNum" sz="quarter" idx="12"/>
          </p:nvPr>
        </p:nvSpPr>
        <p:spPr/>
        <p:txBody>
          <a:bodyPr/>
          <a:lstStyle/>
          <a:p>
            <a:pPr algn="ctr"/>
            <a:fld id="{79B44AEE-BA3D-4760-80D7-75703F0B2E6D}" type="slidenum">
              <a:rPr lang="zh-TW" altLang="en-US" sz="1400" smtClean="0">
                <a:solidFill>
                  <a:schemeClr val="tx1"/>
                </a:solidFill>
              </a:rPr>
              <a:pPr algn="ctr"/>
              <a:t>7</a:t>
            </a:fld>
            <a:endParaRPr lang="zh-TW" altLang="en-US" sz="1400" dirty="0">
              <a:solidFill>
                <a:schemeClr val="tx1"/>
              </a:solidFill>
            </a:endParaRPr>
          </a:p>
        </p:txBody>
      </p:sp>
      <p:sp>
        <p:nvSpPr>
          <p:cNvPr id="4" name="文字版面配置區 3"/>
          <p:cNvSpPr>
            <a:spLocks noGrp="1"/>
          </p:cNvSpPr>
          <p:nvPr>
            <p:ph type="body" idx="4294967295"/>
          </p:nvPr>
        </p:nvSpPr>
        <p:spPr>
          <a:xfrm>
            <a:off x="0" y="1681163"/>
            <a:ext cx="5157788" cy="823912"/>
          </a:xfrm>
        </p:spPr>
        <p:txBody>
          <a:bodyPr/>
          <a:lstStyle/>
          <a:p>
            <a:pPr marL="0" lvl="0" indent="0">
              <a:buNone/>
            </a:pPr>
            <a:endParaRPr kumimoji="1" lang="zh-TW" altLang="en-US" dirty="0" smtClean="0">
              <a:solidFill>
                <a:srgbClr val="000000"/>
              </a:solidFill>
              <a:latin typeface="標楷體" pitchFamily="65" charset="-120"/>
              <a:ea typeface="標楷體" pitchFamily="65" charset="-120"/>
              <a:cs typeface="Times New Roman" pitchFamily="18" charset="0"/>
            </a:endParaRPr>
          </a:p>
          <a:p>
            <a:endParaRPr lang="zh-TW" altLang="en-US" dirty="0"/>
          </a:p>
        </p:txBody>
      </p:sp>
      <p:pic>
        <p:nvPicPr>
          <p:cNvPr id="7" name="圖片 6"/>
          <p:cNvPicPr>
            <a:picLocks noChangeAspect="1"/>
          </p:cNvPicPr>
          <p:nvPr/>
        </p:nvPicPr>
        <p:blipFill rotWithShape="1">
          <a:blip r:embed="rId2">
            <a:extLst>
              <a:ext uri="{28A0092B-C50C-407E-A947-70E740481C1C}">
                <a14:useLocalDpi xmlns:a14="http://schemas.microsoft.com/office/drawing/2010/main" val="0"/>
              </a:ext>
            </a:extLst>
          </a:blip>
          <a:srcRect r="76009" b="-136"/>
          <a:stretch/>
        </p:blipFill>
        <p:spPr>
          <a:xfrm>
            <a:off x="8983804" y="3747888"/>
            <a:ext cx="3125337" cy="3005770"/>
          </a:xfrm>
          <a:prstGeom prst="rect">
            <a:avLst/>
          </a:prstGeom>
          <a:effectLst>
            <a:glow rad="127000">
              <a:schemeClr val="accent1">
                <a:lumMod val="20000"/>
                <a:lumOff val="80000"/>
              </a:schemeClr>
            </a:glow>
          </a:effectLst>
        </p:spPr>
      </p:pic>
      <p:pic>
        <p:nvPicPr>
          <p:cNvPr id="8" name="圖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5787"/>
            <a:ext cx="4013867" cy="1052968"/>
          </a:xfrm>
          <a:prstGeom prst="rect">
            <a:avLst/>
          </a:prstGeom>
        </p:spPr>
      </p:pic>
      <p:graphicFrame>
        <p:nvGraphicFramePr>
          <p:cNvPr id="12" name="Group 29"/>
          <p:cNvGraphicFramePr>
            <a:graphicFrameLocks/>
          </p:cNvGraphicFramePr>
          <p:nvPr>
            <p:extLst>
              <p:ext uri="{D42A27DB-BD31-4B8C-83A1-F6EECF244321}">
                <p14:modId xmlns:p14="http://schemas.microsoft.com/office/powerpoint/2010/main" val="708693130"/>
              </p:ext>
            </p:extLst>
          </p:nvPr>
        </p:nvGraphicFramePr>
        <p:xfrm>
          <a:off x="647700" y="2118626"/>
          <a:ext cx="10706100" cy="3926145"/>
        </p:xfrm>
        <a:graphic>
          <a:graphicData uri="http://schemas.openxmlformats.org/drawingml/2006/table">
            <a:tbl>
              <a:tblPr/>
              <a:tblGrid>
                <a:gridCol w="5341620">
                  <a:extLst>
                    <a:ext uri="{9D8B030D-6E8A-4147-A177-3AD203B41FA5}">
                      <a16:colId xmlns:a16="http://schemas.microsoft.com/office/drawing/2014/main" val="20000"/>
                    </a:ext>
                  </a:extLst>
                </a:gridCol>
                <a:gridCol w="5364480">
                  <a:extLst>
                    <a:ext uri="{9D8B030D-6E8A-4147-A177-3AD203B41FA5}">
                      <a16:colId xmlns:a16="http://schemas.microsoft.com/office/drawing/2014/main" val="20001"/>
                    </a:ext>
                  </a:extLst>
                </a:gridCol>
              </a:tblGrid>
              <a:tr h="423265">
                <a:tc>
                  <a:txBody>
                    <a:bodyPr/>
                    <a:lstStyle>
                      <a:lvl1pPr marL="342900" indent="-342900" eaLnBrk="0" hangingPunct="0">
                        <a:spcBef>
                          <a:spcPct val="20000"/>
                        </a:spcBef>
                        <a:buClr>
                          <a:srgbClr val="FF0000"/>
                        </a:buClr>
                        <a:buFont typeface="Wingdings" pitchFamily="2" charset="2"/>
                        <a:defRPr kumimoji="1" sz="2800">
                          <a:solidFill>
                            <a:schemeClr val="tx1"/>
                          </a:solidFill>
                          <a:latin typeface="標楷體" pitchFamily="65" charset="-120"/>
                          <a:ea typeface="標楷體" pitchFamily="65" charset="-120"/>
                        </a:defRPr>
                      </a:lvl1pPr>
                      <a:lvl2pPr marL="742950" indent="-285750" eaLnBrk="0" hangingPunct="0">
                        <a:spcBef>
                          <a:spcPct val="20000"/>
                        </a:spcBef>
                        <a:defRPr kumimoji="1" sz="2400">
                          <a:solidFill>
                            <a:schemeClr val="tx1"/>
                          </a:solidFill>
                          <a:latin typeface="標楷體" pitchFamily="65" charset="-120"/>
                          <a:ea typeface="標楷體" pitchFamily="65" charset="-120"/>
                        </a:defRPr>
                      </a:lvl2pPr>
                      <a:lvl3pPr marL="1143000" indent="-228600" eaLnBrk="0" hangingPunct="0">
                        <a:spcBef>
                          <a:spcPct val="20000"/>
                        </a:spcBef>
                        <a:defRPr kumimoji="1" sz="2000">
                          <a:solidFill>
                            <a:schemeClr val="tx1"/>
                          </a:solidFill>
                          <a:latin typeface="標楷體" pitchFamily="65" charset="-120"/>
                          <a:ea typeface="標楷體" pitchFamily="65" charset="-120"/>
                        </a:defRPr>
                      </a:lvl3pPr>
                      <a:lvl4pPr marL="1600200" indent="-228600" eaLnBrk="0" hangingPunct="0">
                        <a:spcBef>
                          <a:spcPct val="20000"/>
                        </a:spcBef>
                        <a:defRPr kumimoji="1">
                          <a:solidFill>
                            <a:schemeClr val="tx1"/>
                          </a:solidFill>
                          <a:latin typeface="標楷體" pitchFamily="65" charset="-120"/>
                          <a:ea typeface="標楷體" pitchFamily="65" charset="-120"/>
                        </a:defRPr>
                      </a:lvl4pPr>
                      <a:lvl5pPr marL="2057400" indent="-228600" eaLnBrk="0" hangingPunct="0">
                        <a:spcBef>
                          <a:spcPct val="20000"/>
                        </a:spcBef>
                        <a:defRPr kumimoji="1">
                          <a:solidFill>
                            <a:schemeClr val="tx1"/>
                          </a:solidFill>
                          <a:latin typeface="標楷體" pitchFamily="65" charset="-120"/>
                          <a:ea typeface="標楷體" pitchFamily="65" charset="-120"/>
                        </a:defRPr>
                      </a:lvl5pPr>
                      <a:lvl6pPr marL="2514600" indent="-228600" eaLnBrk="0" fontAlgn="base" hangingPunct="0">
                        <a:spcBef>
                          <a:spcPct val="20000"/>
                        </a:spcBef>
                        <a:spcAft>
                          <a:spcPct val="0"/>
                        </a:spcAft>
                        <a:defRPr kumimoji="1">
                          <a:solidFill>
                            <a:schemeClr val="tx1"/>
                          </a:solidFill>
                          <a:latin typeface="標楷體" pitchFamily="65" charset="-120"/>
                          <a:ea typeface="標楷體" pitchFamily="65" charset="-120"/>
                        </a:defRPr>
                      </a:lvl6pPr>
                      <a:lvl7pPr marL="2971800" indent="-228600" eaLnBrk="0" fontAlgn="base" hangingPunct="0">
                        <a:spcBef>
                          <a:spcPct val="20000"/>
                        </a:spcBef>
                        <a:spcAft>
                          <a:spcPct val="0"/>
                        </a:spcAft>
                        <a:defRPr kumimoji="1">
                          <a:solidFill>
                            <a:schemeClr val="tx1"/>
                          </a:solidFill>
                          <a:latin typeface="標楷體" pitchFamily="65" charset="-120"/>
                          <a:ea typeface="標楷體" pitchFamily="65" charset="-120"/>
                        </a:defRPr>
                      </a:lvl7pPr>
                      <a:lvl8pPr marL="3429000" indent="-228600" eaLnBrk="0" fontAlgn="base" hangingPunct="0">
                        <a:spcBef>
                          <a:spcPct val="20000"/>
                        </a:spcBef>
                        <a:spcAft>
                          <a:spcPct val="0"/>
                        </a:spcAft>
                        <a:defRPr kumimoji="1">
                          <a:solidFill>
                            <a:schemeClr val="tx1"/>
                          </a:solidFill>
                          <a:latin typeface="標楷體" pitchFamily="65" charset="-120"/>
                          <a:ea typeface="標楷體" pitchFamily="65" charset="-120"/>
                        </a:defRPr>
                      </a:lvl8pPr>
                      <a:lvl9pPr marL="3886200" indent="-228600" eaLnBrk="0" fontAlgn="base" hangingPunct="0">
                        <a:spcBef>
                          <a:spcPct val="20000"/>
                        </a:spcBef>
                        <a:spcAft>
                          <a:spcPct val="0"/>
                        </a:spcAft>
                        <a:defRPr kumimoji="1">
                          <a:solidFill>
                            <a:schemeClr val="tx1"/>
                          </a:solidFill>
                          <a:latin typeface="標楷體" pitchFamily="65" charset="-120"/>
                          <a:ea typeface="標楷體" pitchFamily="65" charset="-120"/>
                        </a:defRPr>
                      </a:lvl9pPr>
                    </a:lstStyle>
                    <a:p>
                      <a:pPr marL="342900" marR="0" lvl="0" indent="-342900" algn="ctr" defTabSz="914400" rtl="0" eaLnBrk="1" fontAlgn="base" latinLnBrk="0" hangingPunct="1">
                        <a:lnSpc>
                          <a:spcPct val="100000"/>
                        </a:lnSpc>
                        <a:spcBef>
                          <a:spcPct val="20000"/>
                        </a:spcBef>
                        <a:spcAft>
                          <a:spcPct val="0"/>
                        </a:spcAft>
                        <a:buClr>
                          <a:srgbClr val="FF0000"/>
                        </a:buClr>
                        <a:buSzTx/>
                        <a:buFont typeface="Wingdings" pitchFamily="2" charset="2"/>
                        <a:buNone/>
                        <a:tabLst/>
                      </a:pPr>
                      <a:r>
                        <a:rPr kumimoji="1" lang="zh-TW" altLang="en-US" sz="2400" b="1" i="0" u="none" strike="noStrike" cap="none" normalizeH="0" baseline="0" dirty="0" smtClean="0">
                          <a:ln>
                            <a:noFill/>
                          </a:ln>
                          <a:solidFill>
                            <a:srgbClr val="000000"/>
                          </a:solidFill>
                          <a:effectLst/>
                          <a:latin typeface="標楷體" pitchFamily="65" charset="-120"/>
                          <a:ea typeface="標楷體" pitchFamily="65" charset="-120"/>
                          <a:cs typeface="Times New Roman" pitchFamily="18" charset="0"/>
                        </a:rPr>
                        <a:t>修正規定</a:t>
                      </a:r>
                    </a:p>
                  </a:txBody>
                  <a:tcPr marL="90000" marR="90000" marT="46768" marB="4676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rgbClr val="FF0000"/>
                        </a:buClr>
                        <a:buFont typeface="Wingdings" pitchFamily="2" charset="2"/>
                        <a:defRPr kumimoji="1" sz="2800">
                          <a:solidFill>
                            <a:schemeClr val="tx1"/>
                          </a:solidFill>
                          <a:latin typeface="標楷體" pitchFamily="65" charset="-120"/>
                          <a:ea typeface="標楷體" pitchFamily="65" charset="-120"/>
                        </a:defRPr>
                      </a:lvl1pPr>
                      <a:lvl2pPr marL="742950" indent="-285750" eaLnBrk="0" hangingPunct="0">
                        <a:spcBef>
                          <a:spcPct val="20000"/>
                        </a:spcBef>
                        <a:defRPr kumimoji="1" sz="2400">
                          <a:solidFill>
                            <a:schemeClr val="tx1"/>
                          </a:solidFill>
                          <a:latin typeface="標楷體" pitchFamily="65" charset="-120"/>
                          <a:ea typeface="標楷體" pitchFamily="65" charset="-120"/>
                        </a:defRPr>
                      </a:lvl2pPr>
                      <a:lvl3pPr marL="1143000" indent="-228600" eaLnBrk="0" hangingPunct="0">
                        <a:spcBef>
                          <a:spcPct val="20000"/>
                        </a:spcBef>
                        <a:defRPr kumimoji="1" sz="2000">
                          <a:solidFill>
                            <a:schemeClr val="tx1"/>
                          </a:solidFill>
                          <a:latin typeface="標楷體" pitchFamily="65" charset="-120"/>
                          <a:ea typeface="標楷體" pitchFamily="65" charset="-120"/>
                        </a:defRPr>
                      </a:lvl3pPr>
                      <a:lvl4pPr marL="1600200" indent="-228600" eaLnBrk="0" hangingPunct="0">
                        <a:spcBef>
                          <a:spcPct val="20000"/>
                        </a:spcBef>
                        <a:defRPr kumimoji="1">
                          <a:solidFill>
                            <a:schemeClr val="tx1"/>
                          </a:solidFill>
                          <a:latin typeface="標楷體" pitchFamily="65" charset="-120"/>
                          <a:ea typeface="標楷體" pitchFamily="65" charset="-120"/>
                        </a:defRPr>
                      </a:lvl4pPr>
                      <a:lvl5pPr marL="2057400" indent="-228600" eaLnBrk="0" hangingPunct="0">
                        <a:spcBef>
                          <a:spcPct val="20000"/>
                        </a:spcBef>
                        <a:defRPr kumimoji="1">
                          <a:solidFill>
                            <a:schemeClr val="tx1"/>
                          </a:solidFill>
                          <a:latin typeface="標楷體" pitchFamily="65" charset="-120"/>
                          <a:ea typeface="標楷體" pitchFamily="65" charset="-120"/>
                        </a:defRPr>
                      </a:lvl5pPr>
                      <a:lvl6pPr marL="2514600" indent="-228600" eaLnBrk="0" fontAlgn="base" hangingPunct="0">
                        <a:spcBef>
                          <a:spcPct val="20000"/>
                        </a:spcBef>
                        <a:spcAft>
                          <a:spcPct val="0"/>
                        </a:spcAft>
                        <a:defRPr kumimoji="1">
                          <a:solidFill>
                            <a:schemeClr val="tx1"/>
                          </a:solidFill>
                          <a:latin typeface="標楷體" pitchFamily="65" charset="-120"/>
                          <a:ea typeface="標楷體" pitchFamily="65" charset="-120"/>
                        </a:defRPr>
                      </a:lvl6pPr>
                      <a:lvl7pPr marL="2971800" indent="-228600" eaLnBrk="0" fontAlgn="base" hangingPunct="0">
                        <a:spcBef>
                          <a:spcPct val="20000"/>
                        </a:spcBef>
                        <a:spcAft>
                          <a:spcPct val="0"/>
                        </a:spcAft>
                        <a:defRPr kumimoji="1">
                          <a:solidFill>
                            <a:schemeClr val="tx1"/>
                          </a:solidFill>
                          <a:latin typeface="標楷體" pitchFamily="65" charset="-120"/>
                          <a:ea typeface="標楷體" pitchFamily="65" charset="-120"/>
                        </a:defRPr>
                      </a:lvl7pPr>
                      <a:lvl8pPr marL="3429000" indent="-228600" eaLnBrk="0" fontAlgn="base" hangingPunct="0">
                        <a:spcBef>
                          <a:spcPct val="20000"/>
                        </a:spcBef>
                        <a:spcAft>
                          <a:spcPct val="0"/>
                        </a:spcAft>
                        <a:defRPr kumimoji="1">
                          <a:solidFill>
                            <a:schemeClr val="tx1"/>
                          </a:solidFill>
                          <a:latin typeface="標楷體" pitchFamily="65" charset="-120"/>
                          <a:ea typeface="標楷體" pitchFamily="65" charset="-120"/>
                        </a:defRPr>
                      </a:lvl8pPr>
                      <a:lvl9pPr marL="3886200" indent="-228600" eaLnBrk="0" fontAlgn="base" hangingPunct="0">
                        <a:spcBef>
                          <a:spcPct val="20000"/>
                        </a:spcBef>
                        <a:spcAft>
                          <a:spcPct val="0"/>
                        </a:spcAft>
                        <a:defRPr kumimoji="1">
                          <a:solidFill>
                            <a:schemeClr val="tx1"/>
                          </a:solidFill>
                          <a:latin typeface="標楷體" pitchFamily="65" charset="-120"/>
                          <a:ea typeface="標楷體" pitchFamily="65" charset="-120"/>
                        </a:defRPr>
                      </a:lvl9pPr>
                    </a:lstStyle>
                    <a:p>
                      <a:pPr marL="342900" marR="0" lvl="0" indent="-342900" algn="ctr" defTabSz="914400" rtl="0" eaLnBrk="1" fontAlgn="base" latinLnBrk="0" hangingPunct="1">
                        <a:lnSpc>
                          <a:spcPct val="100000"/>
                        </a:lnSpc>
                        <a:spcBef>
                          <a:spcPct val="20000"/>
                        </a:spcBef>
                        <a:spcAft>
                          <a:spcPct val="0"/>
                        </a:spcAft>
                        <a:buClr>
                          <a:srgbClr val="FF0000"/>
                        </a:buClr>
                        <a:buSzTx/>
                        <a:buFont typeface="Wingdings" pitchFamily="2" charset="2"/>
                        <a:buNone/>
                        <a:tabLst/>
                      </a:pPr>
                      <a:r>
                        <a:rPr kumimoji="1" lang="zh-TW" altLang="en-US" sz="2400" b="1" i="0" u="none" strike="noStrike" cap="none" normalizeH="0" baseline="0" dirty="0" smtClean="0">
                          <a:ln>
                            <a:noFill/>
                          </a:ln>
                          <a:solidFill>
                            <a:srgbClr val="000000"/>
                          </a:solidFill>
                          <a:effectLst/>
                          <a:latin typeface="標楷體" pitchFamily="65" charset="-120"/>
                          <a:ea typeface="標楷體" pitchFamily="65" charset="-120"/>
                          <a:cs typeface="Times New Roman" pitchFamily="18" charset="0"/>
                        </a:rPr>
                        <a:t>說　　明</a:t>
                      </a:r>
                    </a:p>
                  </a:txBody>
                  <a:tcPr marL="90000" marR="90000" marT="46768" marB="4676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466849">
                <a:tc>
                  <a:txBody>
                    <a:bodyPr/>
                    <a:lstStyle>
                      <a:lvl1pPr eaLnBrk="0" hangingPunct="0">
                        <a:spcBef>
                          <a:spcPct val="20000"/>
                        </a:spcBef>
                        <a:buClr>
                          <a:srgbClr val="FF0000"/>
                        </a:buClr>
                        <a:buFont typeface="Wingdings" pitchFamily="2" charset="2"/>
                        <a:defRPr kumimoji="1" sz="2800">
                          <a:solidFill>
                            <a:schemeClr val="tx1"/>
                          </a:solidFill>
                          <a:latin typeface="標楷體" pitchFamily="65" charset="-120"/>
                          <a:ea typeface="標楷體" pitchFamily="65" charset="-120"/>
                        </a:defRPr>
                      </a:lvl1pPr>
                      <a:lvl2pPr marL="742950" indent="-285750" eaLnBrk="0" hangingPunct="0">
                        <a:spcBef>
                          <a:spcPct val="20000"/>
                        </a:spcBef>
                        <a:defRPr kumimoji="1" sz="2400">
                          <a:solidFill>
                            <a:schemeClr val="tx1"/>
                          </a:solidFill>
                          <a:latin typeface="標楷體" pitchFamily="65" charset="-120"/>
                          <a:ea typeface="標楷體" pitchFamily="65" charset="-120"/>
                        </a:defRPr>
                      </a:lvl2pPr>
                      <a:lvl3pPr marL="1143000" indent="-228600" eaLnBrk="0" hangingPunct="0">
                        <a:spcBef>
                          <a:spcPct val="20000"/>
                        </a:spcBef>
                        <a:defRPr kumimoji="1" sz="2000">
                          <a:solidFill>
                            <a:schemeClr val="tx1"/>
                          </a:solidFill>
                          <a:latin typeface="標楷體" pitchFamily="65" charset="-120"/>
                          <a:ea typeface="標楷體" pitchFamily="65" charset="-120"/>
                        </a:defRPr>
                      </a:lvl3pPr>
                      <a:lvl4pPr marL="1600200" indent="-228600" eaLnBrk="0" hangingPunct="0">
                        <a:spcBef>
                          <a:spcPct val="20000"/>
                        </a:spcBef>
                        <a:defRPr kumimoji="1">
                          <a:solidFill>
                            <a:schemeClr val="tx1"/>
                          </a:solidFill>
                          <a:latin typeface="標楷體" pitchFamily="65" charset="-120"/>
                          <a:ea typeface="標楷體" pitchFamily="65" charset="-120"/>
                        </a:defRPr>
                      </a:lvl4pPr>
                      <a:lvl5pPr marL="2057400" indent="-228600" eaLnBrk="0" hangingPunct="0">
                        <a:spcBef>
                          <a:spcPct val="20000"/>
                        </a:spcBef>
                        <a:defRPr kumimoji="1">
                          <a:solidFill>
                            <a:schemeClr val="tx1"/>
                          </a:solidFill>
                          <a:latin typeface="標楷體" pitchFamily="65" charset="-120"/>
                          <a:ea typeface="標楷體" pitchFamily="65" charset="-120"/>
                        </a:defRPr>
                      </a:lvl5pPr>
                      <a:lvl6pPr marL="2514600" indent="-228600" eaLnBrk="0" fontAlgn="base" hangingPunct="0">
                        <a:spcBef>
                          <a:spcPct val="20000"/>
                        </a:spcBef>
                        <a:spcAft>
                          <a:spcPct val="0"/>
                        </a:spcAft>
                        <a:defRPr kumimoji="1">
                          <a:solidFill>
                            <a:schemeClr val="tx1"/>
                          </a:solidFill>
                          <a:latin typeface="標楷體" pitchFamily="65" charset="-120"/>
                          <a:ea typeface="標楷體" pitchFamily="65" charset="-120"/>
                        </a:defRPr>
                      </a:lvl6pPr>
                      <a:lvl7pPr marL="2971800" indent="-228600" eaLnBrk="0" fontAlgn="base" hangingPunct="0">
                        <a:spcBef>
                          <a:spcPct val="20000"/>
                        </a:spcBef>
                        <a:spcAft>
                          <a:spcPct val="0"/>
                        </a:spcAft>
                        <a:defRPr kumimoji="1">
                          <a:solidFill>
                            <a:schemeClr val="tx1"/>
                          </a:solidFill>
                          <a:latin typeface="標楷體" pitchFamily="65" charset="-120"/>
                          <a:ea typeface="標楷體" pitchFamily="65" charset="-120"/>
                        </a:defRPr>
                      </a:lvl7pPr>
                      <a:lvl8pPr marL="3429000" indent="-228600" eaLnBrk="0" fontAlgn="base" hangingPunct="0">
                        <a:spcBef>
                          <a:spcPct val="20000"/>
                        </a:spcBef>
                        <a:spcAft>
                          <a:spcPct val="0"/>
                        </a:spcAft>
                        <a:defRPr kumimoji="1">
                          <a:solidFill>
                            <a:schemeClr val="tx1"/>
                          </a:solidFill>
                          <a:latin typeface="標楷體" pitchFamily="65" charset="-120"/>
                          <a:ea typeface="標楷體" pitchFamily="65" charset="-120"/>
                        </a:defRPr>
                      </a:lvl8pPr>
                      <a:lvl9pPr marL="3886200" indent="-228600" eaLnBrk="0" fontAlgn="base" hangingPunct="0">
                        <a:spcBef>
                          <a:spcPct val="20000"/>
                        </a:spcBef>
                        <a:spcAft>
                          <a:spcPct val="0"/>
                        </a:spcAft>
                        <a:defRPr kumimoji="1">
                          <a:solidFill>
                            <a:schemeClr val="tx1"/>
                          </a:solidFill>
                          <a:latin typeface="標楷體" pitchFamily="65" charset="-120"/>
                          <a:ea typeface="標楷體" pitchFamily="65" charset="-120"/>
                        </a:defRPr>
                      </a:lvl9pPr>
                    </a:lstStyle>
                    <a:p>
                      <a:pPr marL="0" marR="0" lvl="0" indent="0" algn="just" defTabSz="914400" rtl="0" eaLnBrk="1" fontAlgn="base" latinLnBrk="0" hangingPunct="1">
                        <a:lnSpc>
                          <a:spcPct val="100000"/>
                        </a:lnSpc>
                        <a:spcBef>
                          <a:spcPct val="20000"/>
                        </a:spcBef>
                        <a:spcAft>
                          <a:spcPct val="0"/>
                        </a:spcAft>
                        <a:buClr>
                          <a:srgbClr val="FF0000"/>
                        </a:buClr>
                        <a:buSzTx/>
                        <a:buFont typeface="Wingdings" pitchFamily="2" charset="2"/>
                        <a:buNone/>
                        <a:tabLst/>
                      </a:pPr>
                      <a:r>
                        <a:rPr kumimoji="1" lang="zh-TW" altLang="en-US" sz="2000" b="0" i="0" u="none" strike="noStrike" cap="none" normalizeH="0" baseline="0" dirty="0" smtClean="0">
                          <a:ln>
                            <a:noFill/>
                          </a:ln>
                          <a:solidFill>
                            <a:schemeClr val="tx1"/>
                          </a:solidFill>
                          <a:effectLst/>
                          <a:latin typeface="標楷體" pitchFamily="65" charset="-120"/>
                          <a:ea typeface="標楷體" pitchFamily="65" charset="-120"/>
                        </a:rPr>
                        <a:t>本要點所稱支出憑證，指為證明支付事實所取得之收據、統一發票、表單或其他可資證明書據。</a:t>
                      </a:r>
                      <a:endParaRPr kumimoji="1" lang="en-US" altLang="zh-TW" sz="2000" b="0" i="0" u="none" strike="noStrike" cap="none" normalizeH="0" baseline="0" dirty="0" smtClean="0">
                        <a:ln>
                          <a:noFill/>
                        </a:ln>
                        <a:solidFill>
                          <a:schemeClr val="tx1"/>
                        </a:solidFill>
                        <a:effectLst/>
                        <a:latin typeface="標楷體" pitchFamily="65" charset="-120"/>
                        <a:ea typeface="標楷體" pitchFamily="65" charset="-120"/>
                      </a:endParaRPr>
                    </a:p>
                    <a:p>
                      <a:pPr marL="0" marR="0" lvl="0" indent="0" algn="just" defTabSz="914400" rtl="0" eaLnBrk="1" fontAlgn="base" latinLnBrk="0" hangingPunct="1">
                        <a:lnSpc>
                          <a:spcPct val="100000"/>
                        </a:lnSpc>
                        <a:spcBef>
                          <a:spcPct val="20000"/>
                        </a:spcBef>
                        <a:spcAft>
                          <a:spcPct val="0"/>
                        </a:spcAft>
                        <a:buClr>
                          <a:srgbClr val="FF0000"/>
                        </a:buClr>
                        <a:buSzTx/>
                        <a:buFont typeface="Wingdings" pitchFamily="2" charset="2"/>
                        <a:buNone/>
                        <a:tabLst/>
                      </a:pPr>
                      <a:endParaRPr kumimoji="1" lang="en-US" altLang="zh-TW" sz="2000" b="0" i="0" u="none" strike="noStrike" cap="none" normalizeH="0" baseline="0" dirty="0" smtClean="0">
                        <a:ln>
                          <a:noFill/>
                        </a:ln>
                        <a:solidFill>
                          <a:schemeClr val="tx1"/>
                        </a:solidFill>
                        <a:effectLst/>
                        <a:latin typeface="標楷體" pitchFamily="65" charset="-120"/>
                        <a:ea typeface="標楷體" pitchFamily="65" charset="-120"/>
                      </a:endParaRPr>
                    </a:p>
                    <a:p>
                      <a:pPr marL="0" marR="0" lvl="0" indent="0" algn="just" defTabSz="914400" rtl="0" eaLnBrk="1" fontAlgn="base" latinLnBrk="0" hangingPunct="1">
                        <a:lnSpc>
                          <a:spcPct val="100000"/>
                        </a:lnSpc>
                        <a:spcBef>
                          <a:spcPct val="20000"/>
                        </a:spcBef>
                        <a:spcAft>
                          <a:spcPct val="0"/>
                        </a:spcAft>
                        <a:buClr>
                          <a:srgbClr val="FF0000"/>
                        </a:buClr>
                        <a:buSzTx/>
                        <a:buFont typeface="Wingdings" pitchFamily="2" charset="2"/>
                        <a:buNone/>
                        <a:tabLst/>
                      </a:pPr>
                      <a:r>
                        <a:rPr kumimoji="1" lang="zh-TW" altLang="en-US" sz="2000" b="0" i="0" u="none" strike="noStrike" cap="none" normalizeH="0" baseline="0" dirty="0" smtClean="0">
                          <a:ln>
                            <a:noFill/>
                          </a:ln>
                          <a:solidFill>
                            <a:schemeClr val="tx1"/>
                          </a:solidFill>
                          <a:effectLst/>
                          <a:latin typeface="標楷體" pitchFamily="65" charset="-120"/>
                          <a:ea typeface="標楷體" pitchFamily="65" charset="-120"/>
                        </a:rPr>
                        <a:t>各機關支付款項應取得支出憑證。支出憑證透過網路下載列印者，</a:t>
                      </a:r>
                      <a:r>
                        <a:rPr kumimoji="1" lang="zh-TW" altLang="en-US" sz="2000" b="1" i="0" u="sng" strike="noStrike" cap="none" normalizeH="0" baseline="0" dirty="0" smtClean="0">
                          <a:ln>
                            <a:noFill/>
                          </a:ln>
                          <a:solidFill>
                            <a:srgbClr val="FF0000"/>
                          </a:solidFill>
                          <a:effectLst/>
                          <a:latin typeface="標楷體" pitchFamily="65" charset="-120"/>
                          <a:ea typeface="標楷體" pitchFamily="65" charset="-120"/>
                        </a:rPr>
                        <a:t>除本要點另有規定外，</a:t>
                      </a:r>
                      <a:r>
                        <a:rPr kumimoji="1" lang="zh-TW" altLang="en-US" sz="2000" b="0" i="0" u="none" strike="noStrike" cap="none" normalizeH="0" baseline="0" dirty="0" smtClean="0">
                          <a:ln>
                            <a:noFill/>
                          </a:ln>
                          <a:solidFill>
                            <a:schemeClr val="tx1"/>
                          </a:solidFill>
                          <a:effectLst/>
                          <a:latin typeface="標楷體" pitchFamily="65" charset="-120"/>
                          <a:ea typeface="標楷體" pitchFamily="65" charset="-120"/>
                        </a:rPr>
                        <a:t>應由經手人簽名。</a:t>
                      </a:r>
                      <a:endParaRPr kumimoji="1" lang="en-US" altLang="zh-TW" sz="2000" b="0" i="0" u="none" strike="noStrike" cap="none" normalizeH="0" baseline="0" dirty="0" smtClean="0">
                        <a:ln>
                          <a:noFill/>
                        </a:ln>
                        <a:solidFill>
                          <a:schemeClr val="tx1"/>
                        </a:solidFill>
                        <a:effectLst/>
                        <a:latin typeface="標楷體" pitchFamily="65" charset="-120"/>
                        <a:ea typeface="標楷體" pitchFamily="65" charset="-120"/>
                      </a:endParaRPr>
                    </a:p>
                    <a:p>
                      <a:pPr marL="0" marR="0" lvl="0" indent="0" algn="just" defTabSz="914400" rtl="0" eaLnBrk="1" fontAlgn="base" latinLnBrk="0" hangingPunct="1">
                        <a:lnSpc>
                          <a:spcPct val="100000"/>
                        </a:lnSpc>
                        <a:spcBef>
                          <a:spcPct val="20000"/>
                        </a:spcBef>
                        <a:spcAft>
                          <a:spcPct val="0"/>
                        </a:spcAft>
                        <a:buClr>
                          <a:srgbClr val="FF0000"/>
                        </a:buClr>
                        <a:buSzTx/>
                        <a:buFont typeface="Wingdings" pitchFamily="2" charset="2"/>
                        <a:buNone/>
                        <a:tabLst/>
                      </a:pPr>
                      <a:endParaRPr kumimoji="1" lang="en-US" altLang="zh-TW" sz="2000" b="0" i="0" u="none" strike="noStrike" cap="none" normalizeH="0" baseline="0" dirty="0" smtClean="0">
                        <a:ln>
                          <a:noFill/>
                        </a:ln>
                        <a:solidFill>
                          <a:schemeClr val="tx1"/>
                        </a:solidFill>
                        <a:effectLst/>
                        <a:latin typeface="標楷體" pitchFamily="65" charset="-120"/>
                        <a:ea typeface="標楷體" pitchFamily="65" charset="-120"/>
                      </a:endParaRPr>
                    </a:p>
                  </a:txBody>
                  <a:tcPr marL="90000" marR="90000" marT="46768" marB="4676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274638" indent="-274638" eaLnBrk="0" hangingPunct="0">
                        <a:spcBef>
                          <a:spcPct val="20000"/>
                        </a:spcBef>
                        <a:buClr>
                          <a:srgbClr val="FF0000"/>
                        </a:buClr>
                        <a:buFont typeface="Wingdings" pitchFamily="2" charset="2"/>
                        <a:tabLst>
                          <a:tab pos="274638" algn="l"/>
                        </a:tabLst>
                        <a:defRPr kumimoji="1" sz="2800">
                          <a:solidFill>
                            <a:schemeClr val="tx1"/>
                          </a:solidFill>
                          <a:latin typeface="標楷體" pitchFamily="65" charset="-120"/>
                          <a:ea typeface="標楷體" pitchFamily="65" charset="-120"/>
                        </a:defRPr>
                      </a:lvl1pPr>
                      <a:lvl2pPr marL="830263" indent="-285750" eaLnBrk="0" hangingPunct="0">
                        <a:spcBef>
                          <a:spcPct val="20000"/>
                        </a:spcBef>
                        <a:tabLst>
                          <a:tab pos="274638" algn="l"/>
                        </a:tabLst>
                        <a:defRPr kumimoji="1" sz="2400">
                          <a:solidFill>
                            <a:schemeClr val="tx1"/>
                          </a:solidFill>
                          <a:latin typeface="標楷體" pitchFamily="65" charset="-120"/>
                          <a:ea typeface="標楷體" pitchFamily="65" charset="-120"/>
                        </a:defRPr>
                      </a:lvl2pPr>
                      <a:lvl3pPr marL="1238250" indent="-228600" eaLnBrk="0" hangingPunct="0">
                        <a:spcBef>
                          <a:spcPct val="20000"/>
                        </a:spcBef>
                        <a:tabLst>
                          <a:tab pos="274638" algn="l"/>
                        </a:tabLst>
                        <a:defRPr kumimoji="1" sz="2000">
                          <a:solidFill>
                            <a:schemeClr val="tx1"/>
                          </a:solidFill>
                          <a:latin typeface="標楷體" pitchFamily="65" charset="-120"/>
                          <a:ea typeface="標楷體" pitchFamily="65" charset="-120"/>
                        </a:defRPr>
                      </a:lvl3pPr>
                      <a:lvl4pPr marL="1646238" indent="-228600" eaLnBrk="0" hangingPunct="0">
                        <a:spcBef>
                          <a:spcPct val="20000"/>
                        </a:spcBef>
                        <a:tabLst>
                          <a:tab pos="274638" algn="l"/>
                        </a:tabLst>
                        <a:defRPr kumimoji="1">
                          <a:solidFill>
                            <a:schemeClr val="tx1"/>
                          </a:solidFill>
                          <a:latin typeface="標楷體" pitchFamily="65" charset="-120"/>
                          <a:ea typeface="標楷體" pitchFamily="65" charset="-120"/>
                        </a:defRPr>
                      </a:lvl4pPr>
                      <a:lvl5pPr marL="2057400" indent="-228600" eaLnBrk="0" hangingPunct="0">
                        <a:spcBef>
                          <a:spcPct val="20000"/>
                        </a:spcBef>
                        <a:tabLst>
                          <a:tab pos="274638" algn="l"/>
                        </a:tabLst>
                        <a:defRPr kumimoji="1">
                          <a:solidFill>
                            <a:schemeClr val="tx1"/>
                          </a:solidFill>
                          <a:latin typeface="標楷體" pitchFamily="65" charset="-120"/>
                          <a:ea typeface="標楷體" pitchFamily="65" charset="-120"/>
                        </a:defRPr>
                      </a:lvl5pPr>
                      <a:lvl6pPr marL="2514600" indent="-228600" eaLnBrk="0" fontAlgn="base" hangingPunct="0">
                        <a:spcBef>
                          <a:spcPct val="20000"/>
                        </a:spcBef>
                        <a:spcAft>
                          <a:spcPct val="0"/>
                        </a:spcAft>
                        <a:tabLst>
                          <a:tab pos="274638" algn="l"/>
                        </a:tabLst>
                        <a:defRPr kumimoji="1">
                          <a:solidFill>
                            <a:schemeClr val="tx1"/>
                          </a:solidFill>
                          <a:latin typeface="標楷體" pitchFamily="65" charset="-120"/>
                          <a:ea typeface="標楷體" pitchFamily="65" charset="-120"/>
                        </a:defRPr>
                      </a:lvl6pPr>
                      <a:lvl7pPr marL="2971800" indent="-228600" eaLnBrk="0" fontAlgn="base" hangingPunct="0">
                        <a:spcBef>
                          <a:spcPct val="20000"/>
                        </a:spcBef>
                        <a:spcAft>
                          <a:spcPct val="0"/>
                        </a:spcAft>
                        <a:tabLst>
                          <a:tab pos="274638" algn="l"/>
                        </a:tabLst>
                        <a:defRPr kumimoji="1">
                          <a:solidFill>
                            <a:schemeClr val="tx1"/>
                          </a:solidFill>
                          <a:latin typeface="標楷體" pitchFamily="65" charset="-120"/>
                          <a:ea typeface="標楷體" pitchFamily="65" charset="-120"/>
                        </a:defRPr>
                      </a:lvl7pPr>
                      <a:lvl8pPr marL="3429000" indent="-228600" eaLnBrk="0" fontAlgn="base" hangingPunct="0">
                        <a:spcBef>
                          <a:spcPct val="20000"/>
                        </a:spcBef>
                        <a:spcAft>
                          <a:spcPct val="0"/>
                        </a:spcAft>
                        <a:tabLst>
                          <a:tab pos="274638" algn="l"/>
                        </a:tabLst>
                        <a:defRPr kumimoji="1">
                          <a:solidFill>
                            <a:schemeClr val="tx1"/>
                          </a:solidFill>
                          <a:latin typeface="標楷體" pitchFamily="65" charset="-120"/>
                          <a:ea typeface="標楷體" pitchFamily="65" charset="-120"/>
                        </a:defRPr>
                      </a:lvl8pPr>
                      <a:lvl9pPr marL="3886200" indent="-228600" eaLnBrk="0" fontAlgn="base" hangingPunct="0">
                        <a:spcBef>
                          <a:spcPct val="20000"/>
                        </a:spcBef>
                        <a:spcAft>
                          <a:spcPct val="0"/>
                        </a:spcAft>
                        <a:tabLst>
                          <a:tab pos="274638" algn="l"/>
                        </a:tabLst>
                        <a:defRPr kumimoji="1">
                          <a:solidFill>
                            <a:schemeClr val="tx1"/>
                          </a:solidFill>
                          <a:latin typeface="標楷體" pitchFamily="65" charset="-120"/>
                          <a:ea typeface="標楷體" pitchFamily="65" charset="-120"/>
                        </a:defRPr>
                      </a:lvl9pPr>
                    </a:lstStyle>
                    <a:p>
                      <a:pPr marL="0" marR="0" lvl="0" indent="0" algn="l" defTabSz="914400" rtl="0" eaLnBrk="1" fontAlgn="base" latinLnBrk="0" hangingPunct="1">
                        <a:lnSpc>
                          <a:spcPct val="100000"/>
                        </a:lnSpc>
                        <a:spcBef>
                          <a:spcPct val="20000"/>
                        </a:spcBef>
                        <a:spcAft>
                          <a:spcPct val="0"/>
                        </a:spcAft>
                        <a:buClr>
                          <a:srgbClr val="FF0000"/>
                        </a:buClr>
                        <a:buSzTx/>
                        <a:buFont typeface="Wingdings" pitchFamily="2" charset="2"/>
                        <a:buNone/>
                        <a:tabLst/>
                      </a:pPr>
                      <a:r>
                        <a:rPr kumimoji="1" lang="zh-TW" altLang="en-US" sz="2000" b="0" i="0" u="none" strike="noStrike" kern="1200" cap="none" normalizeH="0" baseline="0" dirty="0" smtClean="0">
                          <a:ln>
                            <a:noFill/>
                          </a:ln>
                          <a:solidFill>
                            <a:schemeClr val="tx1"/>
                          </a:solidFill>
                          <a:effectLst/>
                          <a:latin typeface="標楷體" pitchFamily="65" charset="-120"/>
                          <a:ea typeface="標楷體" pitchFamily="65" charset="-120"/>
                          <a:cs typeface="+mn-cs"/>
                        </a:rPr>
                        <a:t>配合第五點第三項增訂</a:t>
                      </a:r>
                      <a:r>
                        <a:rPr kumimoji="1" lang="zh-TW" altLang="en-US" sz="2000" b="0" i="0" u="none" strike="noStrike" kern="1200" cap="none" normalizeH="0" baseline="0" dirty="0" smtClean="0">
                          <a:ln>
                            <a:noFill/>
                          </a:ln>
                          <a:solidFill>
                            <a:srgbClr val="0000FF"/>
                          </a:solidFill>
                          <a:effectLst/>
                          <a:latin typeface="標楷體" pitchFamily="65" charset="-120"/>
                          <a:ea typeface="標楷體" pitchFamily="65" charset="-120"/>
                          <a:cs typeface="+mn-cs"/>
                        </a:rPr>
                        <a:t>電子發票證明聯之取得，機關自行下載列印者，</a:t>
                      </a:r>
                      <a:r>
                        <a:rPr kumimoji="1" lang="zh-TW" altLang="en-US" sz="2000" b="0" i="0" u="sng" strike="noStrike" kern="1200" cap="none" normalizeH="0" baseline="0" dirty="0" smtClean="0">
                          <a:ln>
                            <a:noFill/>
                          </a:ln>
                          <a:solidFill>
                            <a:srgbClr val="0000FF"/>
                          </a:solidFill>
                          <a:effectLst/>
                          <a:latin typeface="標楷體" pitchFamily="65" charset="-120"/>
                          <a:ea typeface="標楷體" pitchFamily="65" charset="-120"/>
                          <a:cs typeface="+mn-cs"/>
                        </a:rPr>
                        <a:t>免由經手人簽名</a:t>
                      </a:r>
                      <a:r>
                        <a:rPr kumimoji="1" lang="zh-TW" altLang="en-US" sz="2000" b="0" i="0" u="none" strike="noStrike" kern="1200" cap="none" normalizeH="0" baseline="0" dirty="0" smtClean="0">
                          <a:ln>
                            <a:noFill/>
                          </a:ln>
                          <a:solidFill>
                            <a:schemeClr val="tx1"/>
                          </a:solidFill>
                          <a:effectLst/>
                          <a:latin typeface="標楷體" pitchFamily="65" charset="-120"/>
                          <a:ea typeface="標楷體" pitchFamily="65" charset="-120"/>
                          <a:cs typeface="+mn-cs"/>
                        </a:rPr>
                        <a:t>之規定，爰本點第二項後段酌作文字修正，以資週延。</a:t>
                      </a:r>
                    </a:p>
                  </a:txBody>
                  <a:tcPr marL="90000" marR="90000" marT="46768" marB="4676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214839622"/>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圖片 6"/>
          <p:cNvPicPr>
            <a:picLocks noChangeAspect="1"/>
          </p:cNvPicPr>
          <p:nvPr/>
        </p:nvPicPr>
        <p:blipFill rotWithShape="1">
          <a:blip r:embed="rId2">
            <a:extLst>
              <a:ext uri="{28A0092B-C50C-407E-A947-70E740481C1C}">
                <a14:useLocalDpi xmlns:a14="http://schemas.microsoft.com/office/drawing/2010/main" val="0"/>
              </a:ext>
            </a:extLst>
          </a:blip>
          <a:srcRect r="76009" b="-136"/>
          <a:stretch/>
        </p:blipFill>
        <p:spPr>
          <a:xfrm>
            <a:off x="8983804" y="3747888"/>
            <a:ext cx="3125337" cy="3005770"/>
          </a:xfrm>
          <a:prstGeom prst="rect">
            <a:avLst/>
          </a:prstGeom>
          <a:effectLst>
            <a:glow rad="127000">
              <a:schemeClr val="accent1">
                <a:lumMod val="20000"/>
                <a:lumOff val="80000"/>
              </a:schemeClr>
            </a:glow>
          </a:effectLst>
        </p:spPr>
      </p:pic>
      <p:pic>
        <p:nvPicPr>
          <p:cNvPr id="8" name="圖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7550" y="112356"/>
            <a:ext cx="3760016" cy="1052968"/>
          </a:xfrm>
          <a:prstGeom prst="rect">
            <a:avLst/>
          </a:prstGeom>
        </p:spPr>
      </p:pic>
      <p:sp>
        <p:nvSpPr>
          <p:cNvPr id="4" name="標題 3"/>
          <p:cNvSpPr>
            <a:spLocks noGrp="1"/>
          </p:cNvSpPr>
          <p:nvPr>
            <p:ph type="title"/>
          </p:nvPr>
        </p:nvSpPr>
        <p:spPr>
          <a:xfrm>
            <a:off x="2603863" y="369421"/>
            <a:ext cx="8464731" cy="883805"/>
          </a:xfrm>
        </p:spPr>
        <p:txBody>
          <a:bodyPr/>
          <a:lstStyle/>
          <a:p>
            <a:pPr algn="ctr"/>
            <a:r>
              <a:rPr lang="zh-TW" altLang="en-US" b="1" dirty="0" smtClean="0">
                <a:solidFill>
                  <a:srgbClr val="C00000"/>
                </a:solidFill>
                <a:latin typeface="標楷體" panose="03000509000000000000" pitchFamily="65" charset="-120"/>
                <a:ea typeface="標楷體" panose="03000509000000000000" pitchFamily="65" charset="-120"/>
              </a:rPr>
              <a:t>財產查詢及修改</a:t>
            </a:r>
            <a:r>
              <a:rPr lang="en-US" altLang="zh-TW" b="1" dirty="0" smtClean="0">
                <a:solidFill>
                  <a:srgbClr val="C00000"/>
                </a:solidFill>
                <a:latin typeface="標楷體" panose="03000509000000000000" pitchFamily="65" charset="-120"/>
                <a:ea typeface="標楷體" panose="03000509000000000000" pitchFamily="65" charset="-120"/>
              </a:rPr>
              <a:t>(3/6)</a:t>
            </a:r>
            <a:endParaRPr lang="zh-TW" altLang="en-US" b="1" dirty="0">
              <a:solidFill>
                <a:srgbClr val="C00000"/>
              </a:solidFill>
            </a:endParaRPr>
          </a:p>
        </p:txBody>
      </p:sp>
      <p:pic>
        <p:nvPicPr>
          <p:cNvPr id="10" name="內容版面配置區 9"/>
          <p:cNvPicPr>
            <a:picLocks noGrp="1" noChangeAspect="1"/>
          </p:cNvPicPr>
          <p:nvPr>
            <p:ph idx="1"/>
          </p:nvPr>
        </p:nvPicPr>
        <p:blipFill>
          <a:blip r:embed="rId4"/>
          <a:stretch>
            <a:fillRect/>
          </a:stretch>
        </p:blipFill>
        <p:spPr>
          <a:xfrm>
            <a:off x="696687" y="1332410"/>
            <a:ext cx="10868296" cy="5164183"/>
          </a:xfrm>
          <a:prstGeom prst="rect">
            <a:avLst/>
          </a:prstGeom>
        </p:spPr>
      </p:pic>
      <p:sp>
        <p:nvSpPr>
          <p:cNvPr id="2" name="投影片編號版面配置區 1"/>
          <p:cNvSpPr>
            <a:spLocks noGrp="1"/>
          </p:cNvSpPr>
          <p:nvPr>
            <p:ph type="sldNum" sz="quarter" idx="12"/>
          </p:nvPr>
        </p:nvSpPr>
        <p:spPr>
          <a:xfrm>
            <a:off x="5593080" y="6496593"/>
            <a:ext cx="505968" cy="365125"/>
          </a:xfrm>
        </p:spPr>
        <p:txBody>
          <a:bodyPr/>
          <a:lstStyle/>
          <a:p>
            <a:pPr algn="ctr"/>
            <a:fld id="{79B44AEE-BA3D-4760-80D7-75703F0B2E6D}" type="slidenum">
              <a:rPr lang="zh-TW" altLang="en-US" sz="1400" smtClean="0">
                <a:solidFill>
                  <a:schemeClr val="tx1"/>
                </a:solidFill>
              </a:rPr>
              <a:pPr algn="ctr"/>
              <a:t>70</a:t>
            </a:fld>
            <a:endParaRPr lang="zh-TW" altLang="en-US" sz="1400" dirty="0">
              <a:solidFill>
                <a:schemeClr val="tx1"/>
              </a:solidFill>
            </a:endParaRPr>
          </a:p>
        </p:txBody>
      </p:sp>
    </p:spTree>
    <p:extLst>
      <p:ext uri="{BB962C8B-B14F-4D97-AF65-F5344CB8AC3E}">
        <p14:creationId xmlns:p14="http://schemas.microsoft.com/office/powerpoint/2010/main" val="154897359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圖片 6"/>
          <p:cNvPicPr>
            <a:picLocks noChangeAspect="1"/>
          </p:cNvPicPr>
          <p:nvPr/>
        </p:nvPicPr>
        <p:blipFill rotWithShape="1">
          <a:blip r:embed="rId2">
            <a:extLst>
              <a:ext uri="{28A0092B-C50C-407E-A947-70E740481C1C}">
                <a14:useLocalDpi xmlns:a14="http://schemas.microsoft.com/office/drawing/2010/main" val="0"/>
              </a:ext>
            </a:extLst>
          </a:blip>
          <a:srcRect r="76009" b="-136"/>
          <a:stretch/>
        </p:blipFill>
        <p:spPr>
          <a:xfrm>
            <a:off x="8983804" y="3747888"/>
            <a:ext cx="3125337" cy="3005770"/>
          </a:xfrm>
          <a:prstGeom prst="rect">
            <a:avLst/>
          </a:prstGeom>
          <a:effectLst>
            <a:glow rad="127000">
              <a:schemeClr val="accent1">
                <a:lumMod val="20000"/>
                <a:lumOff val="80000"/>
              </a:schemeClr>
            </a:glow>
          </a:effectLst>
        </p:spPr>
      </p:pic>
      <p:pic>
        <p:nvPicPr>
          <p:cNvPr id="8" name="圖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3675" y="200258"/>
            <a:ext cx="4013867" cy="1052968"/>
          </a:xfrm>
          <a:prstGeom prst="rect">
            <a:avLst/>
          </a:prstGeom>
        </p:spPr>
      </p:pic>
      <p:sp>
        <p:nvSpPr>
          <p:cNvPr id="4" name="標題 3"/>
          <p:cNvSpPr>
            <a:spLocks noGrp="1"/>
          </p:cNvSpPr>
          <p:nvPr>
            <p:ph type="title"/>
          </p:nvPr>
        </p:nvSpPr>
        <p:spPr>
          <a:xfrm>
            <a:off x="838199" y="369421"/>
            <a:ext cx="10515600" cy="883805"/>
          </a:xfrm>
        </p:spPr>
        <p:txBody>
          <a:bodyPr/>
          <a:lstStyle/>
          <a:p>
            <a:pPr algn="ctr"/>
            <a:r>
              <a:rPr lang="zh-TW" altLang="en-US" b="1" dirty="0" smtClean="0">
                <a:solidFill>
                  <a:srgbClr val="C00000"/>
                </a:solidFill>
                <a:latin typeface="標楷體" panose="03000509000000000000" pitchFamily="65" charset="-120"/>
                <a:ea typeface="標楷體" panose="03000509000000000000" pitchFamily="65" charset="-120"/>
              </a:rPr>
              <a:t>財產增加</a:t>
            </a:r>
            <a:r>
              <a:rPr lang="en-US" altLang="zh-TW" b="1" dirty="0" smtClean="0">
                <a:solidFill>
                  <a:srgbClr val="C00000"/>
                </a:solidFill>
                <a:latin typeface="標楷體" panose="03000509000000000000" pitchFamily="65" charset="-120"/>
                <a:ea typeface="標楷體" panose="03000509000000000000" pitchFamily="65" charset="-120"/>
              </a:rPr>
              <a:t>(4/6)</a:t>
            </a:r>
            <a:endParaRPr lang="zh-TW" altLang="en-US" b="1" dirty="0">
              <a:solidFill>
                <a:srgbClr val="C00000"/>
              </a:solidFill>
            </a:endParaRPr>
          </a:p>
        </p:txBody>
      </p:sp>
      <p:pic>
        <p:nvPicPr>
          <p:cNvPr id="9" name="內容版面配置區 8"/>
          <p:cNvPicPr>
            <a:picLocks noGrp="1" noChangeAspect="1"/>
          </p:cNvPicPr>
          <p:nvPr>
            <p:ph idx="1"/>
          </p:nvPr>
        </p:nvPicPr>
        <p:blipFill>
          <a:blip r:embed="rId4"/>
          <a:stretch>
            <a:fillRect/>
          </a:stretch>
        </p:blipFill>
        <p:spPr>
          <a:xfrm>
            <a:off x="653143" y="1253226"/>
            <a:ext cx="10824754" cy="5330453"/>
          </a:xfrm>
          <a:prstGeom prst="rect">
            <a:avLst/>
          </a:prstGeom>
        </p:spPr>
      </p:pic>
      <p:sp>
        <p:nvSpPr>
          <p:cNvPr id="2" name="投影片編號版面配置區 1"/>
          <p:cNvSpPr>
            <a:spLocks noGrp="1"/>
          </p:cNvSpPr>
          <p:nvPr>
            <p:ph type="sldNum" sz="quarter" idx="12"/>
          </p:nvPr>
        </p:nvSpPr>
        <p:spPr>
          <a:xfrm>
            <a:off x="5878918" y="6506276"/>
            <a:ext cx="503594" cy="351724"/>
          </a:xfrm>
        </p:spPr>
        <p:txBody>
          <a:bodyPr/>
          <a:lstStyle/>
          <a:p>
            <a:pPr algn="ctr"/>
            <a:fld id="{79B44AEE-BA3D-4760-80D7-75703F0B2E6D}" type="slidenum">
              <a:rPr lang="zh-TW" altLang="en-US" sz="1400" smtClean="0">
                <a:solidFill>
                  <a:schemeClr val="tx1"/>
                </a:solidFill>
              </a:rPr>
              <a:pPr algn="ctr"/>
              <a:t>71</a:t>
            </a:fld>
            <a:endParaRPr lang="zh-TW" altLang="en-US" sz="1400" dirty="0">
              <a:solidFill>
                <a:schemeClr val="tx1"/>
              </a:solidFill>
            </a:endParaRPr>
          </a:p>
        </p:txBody>
      </p:sp>
    </p:spTree>
    <p:extLst>
      <p:ext uri="{BB962C8B-B14F-4D97-AF65-F5344CB8AC3E}">
        <p14:creationId xmlns:p14="http://schemas.microsoft.com/office/powerpoint/2010/main" val="1893864936"/>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圖片 6"/>
          <p:cNvPicPr>
            <a:picLocks noChangeAspect="1"/>
          </p:cNvPicPr>
          <p:nvPr/>
        </p:nvPicPr>
        <p:blipFill rotWithShape="1">
          <a:blip r:embed="rId2">
            <a:extLst>
              <a:ext uri="{28A0092B-C50C-407E-A947-70E740481C1C}">
                <a14:useLocalDpi xmlns:a14="http://schemas.microsoft.com/office/drawing/2010/main" val="0"/>
              </a:ext>
            </a:extLst>
          </a:blip>
          <a:srcRect r="76009" b="-136"/>
          <a:stretch/>
        </p:blipFill>
        <p:spPr>
          <a:xfrm>
            <a:off x="8983804" y="3747888"/>
            <a:ext cx="3125337" cy="3005770"/>
          </a:xfrm>
          <a:prstGeom prst="rect">
            <a:avLst/>
          </a:prstGeom>
          <a:effectLst>
            <a:glow rad="127000">
              <a:schemeClr val="accent1">
                <a:lumMod val="20000"/>
                <a:lumOff val="80000"/>
              </a:schemeClr>
            </a:glow>
          </a:effectLst>
        </p:spPr>
      </p:pic>
      <p:pic>
        <p:nvPicPr>
          <p:cNvPr id="8" name="圖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298" y="77522"/>
            <a:ext cx="4013867" cy="923964"/>
          </a:xfrm>
          <a:prstGeom prst="rect">
            <a:avLst/>
          </a:prstGeom>
        </p:spPr>
      </p:pic>
      <p:sp>
        <p:nvSpPr>
          <p:cNvPr id="4" name="標題 3"/>
          <p:cNvSpPr>
            <a:spLocks noGrp="1"/>
          </p:cNvSpPr>
          <p:nvPr>
            <p:ph type="title"/>
          </p:nvPr>
        </p:nvSpPr>
        <p:spPr>
          <a:xfrm>
            <a:off x="1691639" y="374905"/>
            <a:ext cx="9577252" cy="710926"/>
          </a:xfrm>
        </p:spPr>
        <p:txBody>
          <a:bodyPr/>
          <a:lstStyle/>
          <a:p>
            <a:pPr algn="ctr"/>
            <a:r>
              <a:rPr lang="zh-TW" altLang="en-US" b="1" dirty="0" smtClean="0">
                <a:solidFill>
                  <a:srgbClr val="C00000"/>
                </a:solidFill>
                <a:latin typeface="標楷體" panose="03000509000000000000" pitchFamily="65" charset="-120"/>
                <a:ea typeface="標楷體" panose="03000509000000000000" pitchFamily="65" charset="-120"/>
              </a:rPr>
              <a:t>財產清冊列印</a:t>
            </a:r>
            <a:r>
              <a:rPr lang="en-US" altLang="zh-TW" b="1" dirty="0" smtClean="0">
                <a:solidFill>
                  <a:srgbClr val="C00000"/>
                </a:solidFill>
                <a:latin typeface="標楷體" panose="03000509000000000000" pitchFamily="65" charset="-120"/>
                <a:ea typeface="標楷體" panose="03000509000000000000" pitchFamily="65" charset="-120"/>
              </a:rPr>
              <a:t>(5/6)</a:t>
            </a:r>
            <a:endParaRPr lang="zh-TW" altLang="en-US" b="1" dirty="0">
              <a:solidFill>
                <a:srgbClr val="C00000"/>
              </a:solidFill>
            </a:endParaRPr>
          </a:p>
        </p:txBody>
      </p:sp>
      <p:pic>
        <p:nvPicPr>
          <p:cNvPr id="10" name="內容版面配置區 9"/>
          <p:cNvPicPr>
            <a:picLocks noGrp="1" noChangeAspect="1"/>
          </p:cNvPicPr>
          <p:nvPr>
            <p:ph idx="1"/>
          </p:nvPr>
        </p:nvPicPr>
        <p:blipFill>
          <a:blip r:embed="rId4"/>
          <a:stretch>
            <a:fillRect/>
          </a:stretch>
        </p:blipFill>
        <p:spPr>
          <a:xfrm>
            <a:off x="683623" y="1228202"/>
            <a:ext cx="10761616" cy="5181742"/>
          </a:xfrm>
          <a:prstGeom prst="rect">
            <a:avLst/>
          </a:prstGeom>
        </p:spPr>
      </p:pic>
      <p:sp>
        <p:nvSpPr>
          <p:cNvPr id="2" name="投影片編號版面配置區 1"/>
          <p:cNvSpPr>
            <a:spLocks noGrp="1"/>
          </p:cNvSpPr>
          <p:nvPr>
            <p:ph type="sldNum" sz="quarter" idx="12"/>
          </p:nvPr>
        </p:nvSpPr>
        <p:spPr>
          <a:xfrm>
            <a:off x="5730240" y="6494289"/>
            <a:ext cx="460248" cy="259369"/>
          </a:xfrm>
        </p:spPr>
        <p:txBody>
          <a:bodyPr/>
          <a:lstStyle/>
          <a:p>
            <a:pPr algn="ctr"/>
            <a:fld id="{79B44AEE-BA3D-4760-80D7-75703F0B2E6D}" type="slidenum">
              <a:rPr lang="zh-TW" altLang="en-US" sz="1400" smtClean="0">
                <a:solidFill>
                  <a:schemeClr val="tx1"/>
                </a:solidFill>
              </a:rPr>
              <a:pPr algn="ctr"/>
              <a:t>72</a:t>
            </a:fld>
            <a:endParaRPr lang="zh-TW" altLang="en-US" sz="1400" dirty="0">
              <a:solidFill>
                <a:schemeClr val="tx1"/>
              </a:solidFill>
            </a:endParaRPr>
          </a:p>
        </p:txBody>
      </p:sp>
    </p:spTree>
    <p:extLst>
      <p:ext uri="{BB962C8B-B14F-4D97-AF65-F5344CB8AC3E}">
        <p14:creationId xmlns:p14="http://schemas.microsoft.com/office/powerpoint/2010/main" val="689909550"/>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圖片 6"/>
          <p:cNvPicPr>
            <a:picLocks noChangeAspect="1"/>
          </p:cNvPicPr>
          <p:nvPr/>
        </p:nvPicPr>
        <p:blipFill rotWithShape="1">
          <a:blip r:embed="rId2">
            <a:extLst>
              <a:ext uri="{28A0092B-C50C-407E-A947-70E740481C1C}">
                <a14:useLocalDpi xmlns:a14="http://schemas.microsoft.com/office/drawing/2010/main" val="0"/>
              </a:ext>
            </a:extLst>
          </a:blip>
          <a:srcRect r="76009" b="-136"/>
          <a:stretch/>
        </p:blipFill>
        <p:spPr>
          <a:xfrm>
            <a:off x="8983804" y="3747888"/>
            <a:ext cx="3125337" cy="3005770"/>
          </a:xfrm>
          <a:prstGeom prst="rect">
            <a:avLst/>
          </a:prstGeom>
          <a:effectLst>
            <a:glow rad="127000">
              <a:schemeClr val="accent1">
                <a:lumMod val="20000"/>
                <a:lumOff val="80000"/>
              </a:schemeClr>
            </a:glow>
          </a:effectLst>
        </p:spPr>
      </p:pic>
      <p:pic>
        <p:nvPicPr>
          <p:cNvPr id="8" name="圖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3675" y="69669"/>
            <a:ext cx="3812268" cy="1071153"/>
          </a:xfrm>
          <a:prstGeom prst="rect">
            <a:avLst/>
          </a:prstGeom>
        </p:spPr>
      </p:pic>
      <p:sp>
        <p:nvSpPr>
          <p:cNvPr id="4" name="標題 3"/>
          <p:cNvSpPr>
            <a:spLocks noGrp="1"/>
          </p:cNvSpPr>
          <p:nvPr>
            <p:ph type="title"/>
          </p:nvPr>
        </p:nvSpPr>
        <p:spPr>
          <a:xfrm>
            <a:off x="1526177" y="356617"/>
            <a:ext cx="9760132" cy="658367"/>
          </a:xfrm>
        </p:spPr>
        <p:txBody>
          <a:bodyPr>
            <a:normAutofit fontScale="90000"/>
          </a:bodyPr>
          <a:lstStyle/>
          <a:p>
            <a:pPr algn="ctr"/>
            <a:r>
              <a:rPr lang="zh-TW" altLang="en-US" b="1" dirty="0" smtClean="0">
                <a:solidFill>
                  <a:srgbClr val="C00000"/>
                </a:solidFill>
                <a:latin typeface="標楷體" panose="03000509000000000000" pitchFamily="65" charset="-120"/>
                <a:ea typeface="標楷體" panose="03000509000000000000" pitchFamily="65" charset="-120"/>
              </a:rPr>
              <a:t>財產清冊列印</a:t>
            </a:r>
            <a:r>
              <a:rPr lang="en-US" altLang="zh-TW" b="1" dirty="0" smtClean="0">
                <a:solidFill>
                  <a:srgbClr val="C00000"/>
                </a:solidFill>
                <a:latin typeface="標楷體" panose="03000509000000000000" pitchFamily="65" charset="-120"/>
                <a:ea typeface="標楷體" panose="03000509000000000000" pitchFamily="65" charset="-120"/>
              </a:rPr>
              <a:t>(6/6)</a:t>
            </a:r>
            <a:endParaRPr lang="zh-TW" altLang="en-US" b="1" dirty="0">
              <a:solidFill>
                <a:srgbClr val="C00000"/>
              </a:solidFill>
            </a:endParaRPr>
          </a:p>
        </p:txBody>
      </p:sp>
      <p:pic>
        <p:nvPicPr>
          <p:cNvPr id="9" name="內容版面配置區 8"/>
          <p:cNvPicPr>
            <a:picLocks noGrp="1" noChangeAspect="1"/>
          </p:cNvPicPr>
          <p:nvPr>
            <p:ph idx="1"/>
          </p:nvPr>
        </p:nvPicPr>
        <p:blipFill>
          <a:blip r:embed="rId4"/>
          <a:stretch>
            <a:fillRect/>
          </a:stretch>
        </p:blipFill>
        <p:spPr>
          <a:xfrm>
            <a:off x="592183" y="1422388"/>
            <a:ext cx="10694126" cy="5074205"/>
          </a:xfrm>
          <a:prstGeom prst="rect">
            <a:avLst/>
          </a:prstGeom>
        </p:spPr>
      </p:pic>
      <p:pic>
        <p:nvPicPr>
          <p:cNvPr id="11" name="內容版面配置區 8"/>
          <p:cNvPicPr>
            <a:picLocks noChangeAspect="1"/>
          </p:cNvPicPr>
          <p:nvPr/>
        </p:nvPicPr>
        <p:blipFill>
          <a:blip r:embed="rId4"/>
          <a:stretch>
            <a:fillRect/>
          </a:stretch>
        </p:blipFill>
        <p:spPr>
          <a:xfrm>
            <a:off x="744583" y="1140822"/>
            <a:ext cx="10694126" cy="5355771"/>
          </a:xfrm>
          <a:prstGeom prst="rect">
            <a:avLst/>
          </a:prstGeom>
        </p:spPr>
      </p:pic>
      <p:sp>
        <p:nvSpPr>
          <p:cNvPr id="2" name="投影片編號版面配置區 1"/>
          <p:cNvSpPr>
            <a:spLocks noGrp="1"/>
          </p:cNvSpPr>
          <p:nvPr>
            <p:ph type="sldNum" sz="quarter" idx="12"/>
          </p:nvPr>
        </p:nvSpPr>
        <p:spPr>
          <a:xfrm>
            <a:off x="5640542" y="6496593"/>
            <a:ext cx="451104" cy="365125"/>
          </a:xfrm>
        </p:spPr>
        <p:txBody>
          <a:bodyPr/>
          <a:lstStyle/>
          <a:p>
            <a:pPr algn="ctr"/>
            <a:fld id="{79B44AEE-BA3D-4760-80D7-75703F0B2E6D}" type="slidenum">
              <a:rPr lang="zh-TW" altLang="en-US" sz="1400" smtClean="0">
                <a:solidFill>
                  <a:schemeClr val="tx1"/>
                </a:solidFill>
              </a:rPr>
              <a:pPr algn="ctr"/>
              <a:t>73</a:t>
            </a:fld>
            <a:endParaRPr lang="zh-TW" altLang="en-US" sz="1400" dirty="0">
              <a:solidFill>
                <a:schemeClr val="tx1"/>
              </a:solidFill>
            </a:endParaRPr>
          </a:p>
        </p:txBody>
      </p:sp>
    </p:spTree>
    <p:extLst>
      <p:ext uri="{BB962C8B-B14F-4D97-AF65-F5344CB8AC3E}">
        <p14:creationId xmlns:p14="http://schemas.microsoft.com/office/powerpoint/2010/main" val="134688247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圖片 6"/>
          <p:cNvPicPr>
            <a:picLocks noChangeAspect="1"/>
          </p:cNvPicPr>
          <p:nvPr/>
        </p:nvPicPr>
        <p:blipFill rotWithShape="1">
          <a:blip r:embed="rId2">
            <a:extLst>
              <a:ext uri="{28A0092B-C50C-407E-A947-70E740481C1C}">
                <a14:useLocalDpi xmlns:a14="http://schemas.microsoft.com/office/drawing/2010/main" val="0"/>
              </a:ext>
            </a:extLst>
          </a:blip>
          <a:srcRect r="76009" b="-136"/>
          <a:stretch/>
        </p:blipFill>
        <p:spPr>
          <a:xfrm>
            <a:off x="8983804" y="3747888"/>
            <a:ext cx="3125337" cy="3005770"/>
          </a:xfrm>
          <a:prstGeom prst="rect">
            <a:avLst/>
          </a:prstGeom>
          <a:effectLst>
            <a:glow rad="127000">
              <a:schemeClr val="accent1">
                <a:lumMod val="20000"/>
                <a:lumOff val="80000"/>
              </a:schemeClr>
            </a:glow>
          </a:effectLst>
        </p:spPr>
      </p:pic>
      <p:pic>
        <p:nvPicPr>
          <p:cNvPr id="8" name="圖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3675" y="200258"/>
            <a:ext cx="4013867" cy="1052968"/>
          </a:xfrm>
          <a:prstGeom prst="rect">
            <a:avLst/>
          </a:prstGeom>
        </p:spPr>
      </p:pic>
      <p:sp>
        <p:nvSpPr>
          <p:cNvPr id="3" name="標題 2"/>
          <p:cNvSpPr>
            <a:spLocks noGrp="1"/>
          </p:cNvSpPr>
          <p:nvPr>
            <p:ph type="title"/>
          </p:nvPr>
        </p:nvSpPr>
        <p:spPr>
          <a:xfrm>
            <a:off x="1177834" y="1323703"/>
            <a:ext cx="10073640" cy="4554583"/>
          </a:xfrm>
        </p:spPr>
        <p:txBody>
          <a:bodyPr>
            <a:noAutofit/>
          </a:bodyPr>
          <a:lstStyle/>
          <a:p>
            <a:pPr algn="ctr"/>
            <a:r>
              <a:rPr lang="zh-TW" altLang="en-US" sz="6000" b="1" dirty="0">
                <a:latin typeface="標楷體" panose="03000509000000000000" pitchFamily="65" charset="-120"/>
                <a:ea typeface="標楷體" panose="03000509000000000000" pitchFamily="65" charset="-120"/>
              </a:rPr>
              <a:t>有任何</a:t>
            </a:r>
            <a:r>
              <a:rPr lang="zh-TW" altLang="en-US" sz="6000" b="1" dirty="0" smtClean="0">
                <a:latin typeface="標楷體" panose="03000509000000000000" pitchFamily="65" charset="-120"/>
                <a:ea typeface="標楷體" panose="03000509000000000000" pitchFamily="65" charset="-120"/>
              </a:rPr>
              <a:t>問題</a:t>
            </a:r>
            <a:r>
              <a:rPr lang="en-US" altLang="zh-TW" sz="6000" b="1" dirty="0">
                <a:latin typeface="標楷體" panose="03000509000000000000" pitchFamily="65" charset="-120"/>
                <a:ea typeface="標楷體" panose="03000509000000000000" pitchFamily="65" charset="-120"/>
              </a:rPr>
              <a:t/>
            </a:r>
            <a:br>
              <a:rPr lang="en-US" altLang="zh-TW" sz="6000" b="1" dirty="0">
                <a:latin typeface="標楷體" panose="03000509000000000000" pitchFamily="65" charset="-120"/>
                <a:ea typeface="標楷體" panose="03000509000000000000" pitchFamily="65" charset="-120"/>
              </a:rPr>
            </a:br>
            <a:r>
              <a:rPr lang="zh-TW" altLang="en-US" sz="6000" b="1" dirty="0">
                <a:latin typeface="標楷體" panose="03000509000000000000" pitchFamily="65" charset="-120"/>
                <a:ea typeface="標楷體" panose="03000509000000000000" pitchFamily="65" charset="-120"/>
              </a:rPr>
              <a:t>歡迎洽詢保管組</a:t>
            </a:r>
            <a:r>
              <a:rPr lang="en-US" altLang="zh-TW" sz="6000" b="1" dirty="0">
                <a:latin typeface="標楷體" panose="03000509000000000000" pitchFamily="65" charset="-120"/>
                <a:ea typeface="標楷體" panose="03000509000000000000" pitchFamily="65" charset="-120"/>
              </a:rPr>
              <a:t/>
            </a:r>
            <a:br>
              <a:rPr lang="en-US" altLang="zh-TW" sz="6000" b="1" dirty="0">
                <a:latin typeface="標楷體" panose="03000509000000000000" pitchFamily="65" charset="-120"/>
                <a:ea typeface="標楷體" panose="03000509000000000000" pitchFamily="65" charset="-120"/>
              </a:rPr>
            </a:br>
            <a:r>
              <a:rPr lang="en-US" altLang="zh-TW" sz="6000" b="1" dirty="0">
                <a:latin typeface="標楷體" panose="03000509000000000000" pitchFamily="65" charset="-120"/>
                <a:ea typeface="標楷體" panose="03000509000000000000" pitchFamily="65" charset="-120"/>
              </a:rPr>
              <a:t/>
            </a:r>
            <a:br>
              <a:rPr lang="en-US" altLang="zh-TW" sz="6000" b="1" dirty="0">
                <a:latin typeface="標楷體" panose="03000509000000000000" pitchFamily="65" charset="-120"/>
                <a:ea typeface="標楷體" panose="03000509000000000000" pitchFamily="65" charset="-120"/>
              </a:rPr>
            </a:br>
            <a:r>
              <a:rPr lang="zh-TW" altLang="en-US" sz="6000" b="1" dirty="0">
                <a:latin typeface="標楷體" panose="03000509000000000000" pitchFamily="65" charset="-120"/>
                <a:ea typeface="標楷體" panose="03000509000000000000" pitchFamily="65" charset="-120"/>
              </a:rPr>
              <a:t>報告完畢，謝謝</a:t>
            </a:r>
            <a:br>
              <a:rPr lang="zh-TW" altLang="en-US" sz="6000" b="1" dirty="0">
                <a:latin typeface="標楷體" panose="03000509000000000000" pitchFamily="65" charset="-120"/>
                <a:ea typeface="標楷體" panose="03000509000000000000" pitchFamily="65" charset="-120"/>
              </a:rPr>
            </a:br>
            <a:endParaRPr lang="zh-TW" altLang="en-US" sz="6000" b="1" dirty="0">
              <a:latin typeface="標楷體" panose="03000509000000000000" pitchFamily="65" charset="-120"/>
              <a:ea typeface="標楷體" panose="03000509000000000000" pitchFamily="65" charset="-120"/>
            </a:endParaRPr>
          </a:p>
        </p:txBody>
      </p:sp>
      <p:sp>
        <p:nvSpPr>
          <p:cNvPr id="2" name="投影片編號版面配置區 1"/>
          <p:cNvSpPr>
            <a:spLocks noGrp="1"/>
          </p:cNvSpPr>
          <p:nvPr>
            <p:ph type="sldNum" sz="quarter" idx="12"/>
          </p:nvPr>
        </p:nvSpPr>
        <p:spPr>
          <a:xfrm>
            <a:off x="5245608" y="6388533"/>
            <a:ext cx="515112" cy="365125"/>
          </a:xfrm>
        </p:spPr>
        <p:txBody>
          <a:bodyPr/>
          <a:lstStyle/>
          <a:p>
            <a:pPr algn="ctr"/>
            <a:fld id="{79B44AEE-BA3D-4760-80D7-75703F0B2E6D}" type="slidenum">
              <a:rPr lang="zh-TW" altLang="en-US" sz="1400" smtClean="0">
                <a:solidFill>
                  <a:schemeClr val="tx1"/>
                </a:solidFill>
              </a:rPr>
              <a:pPr algn="ctr"/>
              <a:t>74</a:t>
            </a:fld>
            <a:endParaRPr lang="zh-TW" altLang="en-US" sz="1400" dirty="0">
              <a:solidFill>
                <a:schemeClr val="tx1"/>
              </a:solidFill>
            </a:endParaRPr>
          </a:p>
        </p:txBody>
      </p:sp>
    </p:spTree>
    <p:extLst>
      <p:ext uri="{BB962C8B-B14F-4D97-AF65-F5344CB8AC3E}">
        <p14:creationId xmlns:p14="http://schemas.microsoft.com/office/powerpoint/2010/main" val="3484182952"/>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圖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6393" y="15620"/>
            <a:ext cx="4013867" cy="1052968"/>
          </a:xfrm>
          <a:prstGeom prst="rect">
            <a:avLst/>
          </a:prstGeom>
        </p:spPr>
      </p:pic>
      <p:sp>
        <p:nvSpPr>
          <p:cNvPr id="12" name="副標題 11"/>
          <p:cNvSpPr>
            <a:spLocks noGrp="1"/>
          </p:cNvSpPr>
          <p:nvPr>
            <p:ph type="subTitle" idx="1"/>
          </p:nvPr>
        </p:nvSpPr>
        <p:spPr/>
        <p:txBody>
          <a:bodyPr>
            <a:noAutofit/>
          </a:bodyPr>
          <a:lstStyle/>
          <a:p>
            <a:r>
              <a:rPr lang="zh-TW" altLang="en-US" sz="54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總務處出納組</a:t>
            </a:r>
            <a:endParaRPr lang="en-US" altLang="zh-TW" sz="54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a:p>
            <a:r>
              <a:rPr lang="en-US" altLang="zh-TW" sz="54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110</a:t>
            </a:r>
            <a:r>
              <a:rPr lang="zh-TW" altLang="en-US" sz="54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年</a:t>
            </a:r>
            <a:r>
              <a:rPr lang="en-US" altLang="zh-TW" sz="54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10</a:t>
            </a:r>
            <a:r>
              <a:rPr lang="zh-TW" altLang="en-US" sz="54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月</a:t>
            </a:r>
            <a:r>
              <a:rPr lang="en-US" altLang="zh-TW" sz="54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6</a:t>
            </a:r>
            <a:r>
              <a:rPr lang="zh-TW" altLang="en-US" sz="54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日</a:t>
            </a:r>
            <a:endParaRPr lang="zh-TW" altLang="en-US" sz="54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p:txBody>
      </p:sp>
      <p:sp>
        <p:nvSpPr>
          <p:cNvPr id="13" name="標題 12"/>
          <p:cNvSpPr>
            <a:spLocks noGrp="1"/>
          </p:cNvSpPr>
          <p:nvPr>
            <p:ph type="ctrTitle"/>
          </p:nvPr>
        </p:nvSpPr>
        <p:spPr>
          <a:xfrm>
            <a:off x="1229031" y="1214438"/>
            <a:ext cx="10078066" cy="2387600"/>
          </a:xfrm>
        </p:spPr>
        <p:txBody>
          <a:bodyPr anchor="ctr" anchorCtr="0">
            <a:normAutofit/>
          </a:bodyPr>
          <a:lstStyle/>
          <a:p>
            <a:r>
              <a:rPr lang="en-US" altLang="zh-TW" sz="66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110</a:t>
            </a:r>
            <a:r>
              <a:rPr lang="zh-TW" altLang="en-US" sz="66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年度出納業務講習</a:t>
            </a:r>
            <a:endParaRPr lang="zh-TW" altLang="en-US" sz="66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p:txBody>
      </p:sp>
      <p:pic>
        <p:nvPicPr>
          <p:cNvPr id="6" name="圖片 5"/>
          <p:cNvPicPr>
            <a:picLocks noChangeAspect="1"/>
          </p:cNvPicPr>
          <p:nvPr/>
        </p:nvPicPr>
        <p:blipFill rotWithShape="1">
          <a:blip r:embed="rId3">
            <a:extLst>
              <a:ext uri="{28A0092B-C50C-407E-A947-70E740481C1C}">
                <a14:useLocalDpi xmlns:a14="http://schemas.microsoft.com/office/drawing/2010/main" val="0"/>
              </a:ext>
            </a:extLst>
          </a:blip>
          <a:srcRect r="76009" b="-136"/>
          <a:stretch/>
        </p:blipFill>
        <p:spPr>
          <a:xfrm>
            <a:off x="8983804" y="3747888"/>
            <a:ext cx="3125337" cy="3005770"/>
          </a:xfrm>
          <a:prstGeom prst="rect">
            <a:avLst/>
          </a:prstGeom>
          <a:effectLst>
            <a:glow rad="127000">
              <a:schemeClr val="accent1">
                <a:lumMod val="20000"/>
                <a:lumOff val="80000"/>
              </a:schemeClr>
            </a:glow>
          </a:effectLst>
        </p:spPr>
      </p:pic>
    </p:spTree>
    <p:extLst>
      <p:ext uri="{BB962C8B-B14F-4D97-AF65-F5344CB8AC3E}">
        <p14:creationId xmlns:p14="http://schemas.microsoft.com/office/powerpoint/2010/main" val="4034550191"/>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793018" y="1088571"/>
            <a:ext cx="10515600" cy="787854"/>
          </a:xfrm>
        </p:spPr>
        <p:txBody>
          <a:bodyPr>
            <a:normAutofit/>
          </a:bodyPr>
          <a:lstStyle/>
          <a:p>
            <a:pPr algn="ctr"/>
            <a:r>
              <a:rPr lang="zh-TW" altLang="en-US" sz="4800" b="1" dirty="0">
                <a:solidFill>
                  <a:srgbClr val="C00000"/>
                </a:solidFill>
                <a:latin typeface="標楷體" panose="03000509000000000000" pitchFamily="65" charset="-120"/>
                <a:ea typeface="標楷體" panose="03000509000000000000" pitchFamily="65" charset="-120"/>
              </a:rPr>
              <a:t>出納法規重點</a:t>
            </a:r>
            <a:r>
              <a:rPr lang="zh-TW" altLang="en-US" sz="4800" b="1" dirty="0" smtClean="0">
                <a:solidFill>
                  <a:srgbClr val="C00000"/>
                </a:solidFill>
                <a:latin typeface="標楷體" panose="03000509000000000000" pitchFamily="65" charset="-120"/>
                <a:ea typeface="標楷體" panose="03000509000000000000" pitchFamily="65" charset="-120"/>
              </a:rPr>
              <a:t>宣導</a:t>
            </a:r>
            <a:r>
              <a:rPr lang="en-US" altLang="zh-TW" sz="4800" b="1" dirty="0" smtClean="0">
                <a:solidFill>
                  <a:srgbClr val="C00000"/>
                </a:solidFill>
                <a:latin typeface="標楷體" panose="03000509000000000000" pitchFamily="65" charset="-120"/>
                <a:ea typeface="標楷體" panose="03000509000000000000" pitchFamily="65" charset="-120"/>
              </a:rPr>
              <a:t>(1/4)</a:t>
            </a:r>
            <a:endParaRPr lang="zh-TW" altLang="en-US" sz="4800" b="1" dirty="0">
              <a:solidFill>
                <a:srgbClr val="C00000"/>
              </a:solidFill>
              <a:latin typeface="標楷體" panose="03000509000000000000" pitchFamily="65" charset="-120"/>
              <a:ea typeface="標楷體" panose="03000509000000000000" pitchFamily="65" charset="-120"/>
            </a:endParaRPr>
          </a:p>
        </p:txBody>
      </p:sp>
      <p:pic>
        <p:nvPicPr>
          <p:cNvPr id="7" name="圖片 6"/>
          <p:cNvPicPr>
            <a:picLocks noChangeAspect="1"/>
          </p:cNvPicPr>
          <p:nvPr/>
        </p:nvPicPr>
        <p:blipFill rotWithShape="1">
          <a:blip r:embed="rId2">
            <a:extLst>
              <a:ext uri="{28A0092B-C50C-407E-A947-70E740481C1C}">
                <a14:useLocalDpi xmlns:a14="http://schemas.microsoft.com/office/drawing/2010/main" val="0"/>
              </a:ext>
            </a:extLst>
          </a:blip>
          <a:srcRect r="76009" b="-136"/>
          <a:stretch/>
        </p:blipFill>
        <p:spPr>
          <a:xfrm>
            <a:off x="8983804" y="3747888"/>
            <a:ext cx="3125337" cy="3005770"/>
          </a:xfrm>
          <a:prstGeom prst="rect">
            <a:avLst/>
          </a:prstGeom>
          <a:effectLst>
            <a:glow rad="127000">
              <a:schemeClr val="accent1">
                <a:lumMod val="20000"/>
                <a:lumOff val="80000"/>
              </a:schemeClr>
            </a:glow>
          </a:effectLst>
        </p:spPr>
      </p:pic>
      <p:pic>
        <p:nvPicPr>
          <p:cNvPr id="8" name="圖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3675" y="200258"/>
            <a:ext cx="4013867" cy="1052968"/>
          </a:xfrm>
          <a:prstGeom prst="rect">
            <a:avLst/>
          </a:prstGeom>
        </p:spPr>
      </p:pic>
      <p:sp>
        <p:nvSpPr>
          <p:cNvPr id="6" name="內容版面配置區 2"/>
          <p:cNvSpPr>
            <a:spLocks noGrp="1"/>
          </p:cNvSpPr>
          <p:nvPr>
            <p:ph type="body" idx="1"/>
          </p:nvPr>
        </p:nvSpPr>
        <p:spPr>
          <a:xfrm>
            <a:off x="290146" y="2219325"/>
            <a:ext cx="11695479" cy="4295775"/>
          </a:xfrm>
        </p:spPr>
        <p:txBody>
          <a:bodyPr>
            <a:normAutofit/>
          </a:bodyPr>
          <a:lstStyle/>
          <a:p>
            <a:pPr marL="571500" indent="-571500">
              <a:buFont typeface="Wingdings" panose="05000000000000000000" pitchFamily="2" charset="2"/>
              <a:buChar char="l"/>
            </a:pPr>
            <a:r>
              <a:rPr lang="zh-TW" altLang="en-US" sz="3600" b="1" dirty="0">
                <a:solidFill>
                  <a:schemeClr val="tx1"/>
                </a:solidFill>
                <a:latin typeface="標楷體" panose="03000509000000000000" pitchFamily="65" charset="-120"/>
                <a:ea typeface="標楷體" panose="03000509000000000000" pitchFamily="65" charset="-120"/>
              </a:rPr>
              <a:t>有關「收款應於當日或次日上午前送主計單位</a:t>
            </a:r>
            <a:r>
              <a:rPr lang="zh-TW" altLang="en-US" sz="3600" b="1" dirty="0" smtClean="0">
                <a:solidFill>
                  <a:schemeClr val="tx1"/>
                </a:solidFill>
                <a:latin typeface="標楷體" panose="03000509000000000000" pitchFamily="65" charset="-120"/>
                <a:ea typeface="標楷體" panose="03000509000000000000" pitchFamily="65" charset="-120"/>
              </a:rPr>
              <a:t>」規定：</a:t>
            </a:r>
            <a:endParaRPr lang="en-US" altLang="zh-TW" sz="3600" b="1" dirty="0" smtClean="0">
              <a:solidFill>
                <a:schemeClr val="tx1"/>
              </a:solidFill>
              <a:latin typeface="標楷體" panose="03000509000000000000" pitchFamily="65" charset="-120"/>
              <a:ea typeface="標楷體" panose="03000509000000000000" pitchFamily="65" charset="-120"/>
            </a:endParaRPr>
          </a:p>
          <a:p>
            <a:pPr>
              <a:lnSpc>
                <a:spcPts val="4200"/>
              </a:lnSpc>
            </a:pPr>
            <a:r>
              <a:rPr lang="zh-TW" altLang="en-US" sz="3200" dirty="0" smtClean="0">
                <a:solidFill>
                  <a:schemeClr val="tx1"/>
                </a:solidFill>
                <a:latin typeface="標楷體" panose="03000509000000000000" pitchFamily="65" charset="-120"/>
                <a:ea typeface="標楷體" panose="03000509000000000000" pitchFamily="65" charset="-120"/>
              </a:rPr>
              <a:t>依</a:t>
            </a:r>
            <a:r>
              <a:rPr lang="zh-TW" altLang="en-US" sz="3200" dirty="0">
                <a:solidFill>
                  <a:schemeClr val="tx1"/>
                </a:solidFill>
                <a:latin typeface="標楷體" panose="03000509000000000000" pitchFamily="65" charset="-120"/>
                <a:ea typeface="標楷體" panose="03000509000000000000" pitchFamily="65" charset="-120"/>
              </a:rPr>
              <a:t>「出納管理手冊」第</a:t>
            </a:r>
            <a:r>
              <a:rPr lang="en-US" altLang="zh-TW" sz="3200" dirty="0">
                <a:solidFill>
                  <a:schemeClr val="tx1"/>
                </a:solidFill>
                <a:latin typeface="標楷體" panose="03000509000000000000" pitchFamily="65" charset="-120"/>
                <a:ea typeface="標楷體" panose="03000509000000000000" pitchFamily="65" charset="-120"/>
              </a:rPr>
              <a:t>19</a:t>
            </a:r>
            <a:r>
              <a:rPr lang="zh-TW" altLang="en-US" sz="3200" dirty="0">
                <a:solidFill>
                  <a:schemeClr val="tx1"/>
                </a:solidFill>
                <a:latin typeface="標楷體" panose="03000509000000000000" pitchFamily="65" charset="-120"/>
                <a:ea typeface="標楷體" panose="03000509000000000000" pitchFamily="65" charset="-120"/>
              </a:rPr>
              <a:t>條</a:t>
            </a:r>
            <a:r>
              <a:rPr lang="en-US" altLang="zh-TW" sz="3200" dirty="0">
                <a:solidFill>
                  <a:schemeClr val="tx1"/>
                </a:solidFill>
                <a:latin typeface="標楷體" panose="03000509000000000000" pitchFamily="65" charset="-120"/>
                <a:ea typeface="標楷體" panose="03000509000000000000" pitchFamily="65" charset="-120"/>
              </a:rPr>
              <a:t>(</a:t>
            </a:r>
            <a:r>
              <a:rPr lang="zh-TW" altLang="en-US" sz="3200" dirty="0">
                <a:solidFill>
                  <a:schemeClr val="tx1"/>
                </a:solidFill>
                <a:latin typeface="標楷體" panose="03000509000000000000" pitchFamily="65" charset="-120"/>
                <a:ea typeface="標楷體" panose="03000509000000000000" pitchFamily="65" charset="-120"/>
              </a:rPr>
              <a:t>二</a:t>
            </a:r>
            <a:r>
              <a:rPr lang="en-US" altLang="zh-TW" sz="3200" dirty="0">
                <a:solidFill>
                  <a:schemeClr val="tx1"/>
                </a:solidFill>
                <a:latin typeface="標楷體" panose="03000509000000000000" pitchFamily="65" charset="-120"/>
                <a:ea typeface="標楷體" panose="03000509000000000000" pitchFamily="65" charset="-120"/>
              </a:rPr>
              <a:t>)</a:t>
            </a:r>
            <a:r>
              <a:rPr lang="zh-TW" altLang="en-US" sz="3200" dirty="0">
                <a:solidFill>
                  <a:schemeClr val="tx1"/>
                </a:solidFill>
                <a:latin typeface="標楷體" panose="03000509000000000000" pitchFamily="65" charset="-120"/>
                <a:ea typeface="標楷體" panose="03000509000000000000" pitchFamily="65" charset="-120"/>
              </a:rPr>
              <a:t>規定，應收納之款項於當日或次日中午前送主計單位。經抽查結果顯示</a:t>
            </a:r>
            <a:r>
              <a:rPr lang="zh-TW" altLang="en-US" sz="3200" dirty="0" smtClean="0">
                <a:solidFill>
                  <a:schemeClr val="tx1"/>
                </a:solidFill>
                <a:latin typeface="標楷體" panose="03000509000000000000" pitchFamily="65" charset="-120"/>
                <a:ea typeface="標楷體" panose="03000509000000000000" pitchFamily="65" charset="-120"/>
              </a:rPr>
              <a:t>：</a:t>
            </a:r>
            <a:endParaRPr lang="en-US" altLang="zh-TW" sz="3200" dirty="0">
              <a:solidFill>
                <a:schemeClr val="tx1"/>
              </a:solidFill>
              <a:latin typeface="標楷體" panose="03000509000000000000" pitchFamily="65" charset="-120"/>
              <a:ea typeface="標楷體" panose="03000509000000000000" pitchFamily="65" charset="-120"/>
            </a:endParaRPr>
          </a:p>
          <a:p>
            <a:pPr>
              <a:lnSpc>
                <a:spcPts val="4200"/>
              </a:lnSpc>
            </a:pPr>
            <a:r>
              <a:rPr lang="zh-TW" altLang="en-US" sz="3200" dirty="0">
                <a:solidFill>
                  <a:schemeClr val="tx1"/>
                </a:solidFill>
                <a:latin typeface="標楷體" panose="03000509000000000000" pitchFamily="65" charset="-120"/>
                <a:ea typeface="標楷體" panose="03000509000000000000" pitchFamily="65" charset="-120"/>
              </a:rPr>
              <a:t>本校少部份收入，因奉核後公文未送至出納組開</a:t>
            </a:r>
            <a:r>
              <a:rPr lang="zh-TW" altLang="en-US" sz="3200" dirty="0" smtClean="0">
                <a:solidFill>
                  <a:schemeClr val="tx1"/>
                </a:solidFill>
                <a:latin typeface="標楷體" panose="03000509000000000000" pitchFamily="65" charset="-120"/>
                <a:ea typeface="標楷體" panose="03000509000000000000" pitchFamily="65" charset="-120"/>
              </a:rPr>
              <a:t>立預</a:t>
            </a:r>
            <a:r>
              <a:rPr lang="zh-TW" altLang="en-US" sz="3200" dirty="0">
                <a:solidFill>
                  <a:schemeClr val="tx1"/>
                </a:solidFill>
                <a:latin typeface="標楷體" panose="03000509000000000000" pitchFamily="65" charset="-120"/>
                <a:ea typeface="標楷體" panose="03000509000000000000" pitchFamily="65" charset="-120"/>
              </a:rPr>
              <a:t>開收據，致款項匯入時無法依規定期限內入帳。</a:t>
            </a:r>
            <a:endParaRPr lang="en-US" altLang="zh-TW" sz="3200" dirty="0">
              <a:solidFill>
                <a:schemeClr val="tx1"/>
              </a:solidFill>
              <a:latin typeface="標楷體" panose="03000509000000000000" pitchFamily="65" charset="-120"/>
              <a:ea typeface="標楷體" panose="03000509000000000000" pitchFamily="65" charset="-120"/>
            </a:endParaRPr>
          </a:p>
          <a:p>
            <a:pPr>
              <a:lnSpc>
                <a:spcPts val="4200"/>
              </a:lnSpc>
            </a:pPr>
            <a:r>
              <a:rPr lang="zh-TW" altLang="en-US" sz="3200" dirty="0">
                <a:solidFill>
                  <a:schemeClr val="tx1"/>
                </a:solidFill>
                <a:latin typeface="標楷體" panose="03000509000000000000" pitchFamily="65" charset="-120"/>
                <a:ea typeface="標楷體" panose="03000509000000000000" pitchFamily="65" charset="-120"/>
              </a:rPr>
              <a:t>惠請各單位承辦人</a:t>
            </a:r>
            <a:r>
              <a:rPr lang="zh-TW" altLang="en-US" sz="3200" u="sng" dirty="0">
                <a:solidFill>
                  <a:srgbClr val="FF0000"/>
                </a:solidFill>
                <a:latin typeface="標楷體" panose="03000509000000000000" pitchFamily="65" charset="-120"/>
                <a:ea typeface="標楷體" panose="03000509000000000000" pitchFamily="65" charset="-120"/>
              </a:rPr>
              <a:t>奉核後公文及時開立預開收據</a:t>
            </a:r>
            <a:r>
              <a:rPr lang="zh-TW" altLang="en-US" sz="3200" u="sng" dirty="0" smtClean="0">
                <a:solidFill>
                  <a:srgbClr val="FF0000"/>
                </a:solidFill>
                <a:latin typeface="標楷體" panose="03000509000000000000" pitchFamily="65" charset="-120"/>
                <a:ea typeface="標楷體" panose="03000509000000000000" pitchFamily="65" charset="-120"/>
              </a:rPr>
              <a:t>，並</a:t>
            </a:r>
            <a:r>
              <a:rPr lang="zh-TW" altLang="en-US" sz="3200" u="sng" dirty="0">
                <a:solidFill>
                  <a:srgbClr val="FF0000"/>
                </a:solidFill>
                <a:latin typeface="標楷體" panose="03000509000000000000" pitchFamily="65" charset="-120"/>
                <a:ea typeface="標楷體" panose="03000509000000000000" pitchFamily="65" charset="-120"/>
              </a:rPr>
              <a:t>請款項匯入時註明匯款事由</a:t>
            </a:r>
            <a:r>
              <a:rPr lang="zh-TW" altLang="en-US" sz="3200" dirty="0">
                <a:solidFill>
                  <a:schemeClr val="tx1"/>
                </a:solidFill>
                <a:latin typeface="標楷體" panose="03000509000000000000" pitchFamily="65" charset="-120"/>
                <a:ea typeface="標楷體" panose="03000509000000000000" pitchFamily="65" charset="-120"/>
              </a:rPr>
              <a:t>俾利順利入帳符合</a:t>
            </a:r>
            <a:r>
              <a:rPr lang="zh-TW" altLang="en-US" sz="3200" dirty="0" smtClean="0">
                <a:solidFill>
                  <a:schemeClr val="tx1"/>
                </a:solidFill>
                <a:latin typeface="標楷體" panose="03000509000000000000" pitchFamily="65" charset="-120"/>
                <a:ea typeface="標楷體" panose="03000509000000000000" pitchFamily="65" charset="-120"/>
              </a:rPr>
              <a:t>規定。</a:t>
            </a:r>
            <a:endParaRPr lang="en-US" altLang="zh-TW" sz="3200" dirty="0" smtClean="0">
              <a:solidFill>
                <a:schemeClr val="tx1"/>
              </a:solidFill>
              <a:latin typeface="標楷體" panose="03000509000000000000" pitchFamily="65" charset="-120"/>
              <a:ea typeface="標楷體" panose="03000509000000000000" pitchFamily="65" charset="-120"/>
            </a:endParaRPr>
          </a:p>
        </p:txBody>
      </p:sp>
      <p:sp>
        <p:nvSpPr>
          <p:cNvPr id="3" name="投影片編號版面配置區 2"/>
          <p:cNvSpPr>
            <a:spLocks noGrp="1"/>
          </p:cNvSpPr>
          <p:nvPr>
            <p:ph type="sldNum" sz="quarter" idx="12"/>
          </p:nvPr>
        </p:nvSpPr>
        <p:spPr>
          <a:xfrm>
            <a:off x="5645457" y="6451817"/>
            <a:ext cx="533400" cy="365125"/>
          </a:xfrm>
        </p:spPr>
        <p:txBody>
          <a:bodyPr/>
          <a:lstStyle/>
          <a:p>
            <a:pPr algn="ctr"/>
            <a:fld id="{79B44AEE-BA3D-4760-80D7-75703F0B2E6D}" type="slidenum">
              <a:rPr lang="zh-TW" altLang="en-US" sz="1400" smtClean="0">
                <a:solidFill>
                  <a:schemeClr val="tx1"/>
                </a:solidFill>
              </a:rPr>
              <a:pPr algn="ctr"/>
              <a:t>76</a:t>
            </a:fld>
            <a:endParaRPr lang="zh-TW" altLang="en-US" sz="1400" dirty="0">
              <a:solidFill>
                <a:schemeClr val="tx1"/>
              </a:solidFill>
            </a:endParaRPr>
          </a:p>
        </p:txBody>
      </p:sp>
    </p:spTree>
    <p:extLst>
      <p:ext uri="{BB962C8B-B14F-4D97-AF65-F5344CB8AC3E}">
        <p14:creationId xmlns:p14="http://schemas.microsoft.com/office/powerpoint/2010/main" val="2628935801"/>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793018" y="1123405"/>
            <a:ext cx="10515600" cy="753019"/>
          </a:xfrm>
        </p:spPr>
        <p:txBody>
          <a:bodyPr>
            <a:normAutofit/>
          </a:bodyPr>
          <a:lstStyle/>
          <a:p>
            <a:pPr algn="ctr"/>
            <a:r>
              <a:rPr lang="zh-TW" altLang="en-US" sz="4800" b="1" dirty="0">
                <a:solidFill>
                  <a:srgbClr val="C00000"/>
                </a:solidFill>
                <a:latin typeface="標楷體" panose="03000509000000000000" pitchFamily="65" charset="-120"/>
                <a:ea typeface="標楷體" panose="03000509000000000000" pitchFamily="65" charset="-120"/>
              </a:rPr>
              <a:t>出納法規重點</a:t>
            </a:r>
            <a:r>
              <a:rPr lang="zh-TW" altLang="en-US" sz="4800" b="1" dirty="0" smtClean="0">
                <a:solidFill>
                  <a:srgbClr val="C00000"/>
                </a:solidFill>
                <a:latin typeface="標楷體" panose="03000509000000000000" pitchFamily="65" charset="-120"/>
                <a:ea typeface="標楷體" panose="03000509000000000000" pitchFamily="65" charset="-120"/>
              </a:rPr>
              <a:t>宣導</a:t>
            </a:r>
            <a:r>
              <a:rPr lang="en-US" altLang="zh-TW" sz="4800" b="1" dirty="0" smtClean="0">
                <a:solidFill>
                  <a:srgbClr val="C00000"/>
                </a:solidFill>
                <a:latin typeface="標楷體" panose="03000509000000000000" pitchFamily="65" charset="-120"/>
                <a:ea typeface="標楷體" panose="03000509000000000000" pitchFamily="65" charset="-120"/>
              </a:rPr>
              <a:t>(2/4)</a:t>
            </a:r>
            <a:endParaRPr lang="zh-TW" altLang="en-US" sz="4800" b="1" dirty="0">
              <a:solidFill>
                <a:srgbClr val="C00000"/>
              </a:solidFill>
              <a:latin typeface="標楷體" panose="03000509000000000000" pitchFamily="65" charset="-120"/>
              <a:ea typeface="標楷體" panose="03000509000000000000" pitchFamily="65" charset="-120"/>
            </a:endParaRPr>
          </a:p>
        </p:txBody>
      </p:sp>
      <p:pic>
        <p:nvPicPr>
          <p:cNvPr id="7" name="圖片 6"/>
          <p:cNvPicPr>
            <a:picLocks noChangeAspect="1"/>
          </p:cNvPicPr>
          <p:nvPr/>
        </p:nvPicPr>
        <p:blipFill rotWithShape="1">
          <a:blip r:embed="rId2">
            <a:extLst>
              <a:ext uri="{28A0092B-C50C-407E-A947-70E740481C1C}">
                <a14:useLocalDpi xmlns:a14="http://schemas.microsoft.com/office/drawing/2010/main" val="0"/>
              </a:ext>
            </a:extLst>
          </a:blip>
          <a:srcRect r="76009" b="-136"/>
          <a:stretch/>
        </p:blipFill>
        <p:spPr>
          <a:xfrm>
            <a:off x="8983804" y="3747888"/>
            <a:ext cx="3125337" cy="3005770"/>
          </a:xfrm>
          <a:prstGeom prst="rect">
            <a:avLst/>
          </a:prstGeom>
          <a:effectLst>
            <a:glow rad="127000">
              <a:schemeClr val="accent1">
                <a:lumMod val="20000"/>
                <a:lumOff val="80000"/>
              </a:schemeClr>
            </a:glow>
          </a:effectLst>
        </p:spPr>
      </p:pic>
      <p:pic>
        <p:nvPicPr>
          <p:cNvPr id="8" name="圖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3675" y="200258"/>
            <a:ext cx="4013867" cy="1052968"/>
          </a:xfrm>
          <a:prstGeom prst="rect">
            <a:avLst/>
          </a:prstGeom>
        </p:spPr>
      </p:pic>
      <p:sp>
        <p:nvSpPr>
          <p:cNvPr id="6" name="內容版面配置區 2"/>
          <p:cNvSpPr>
            <a:spLocks noGrp="1"/>
          </p:cNvSpPr>
          <p:nvPr>
            <p:ph type="body" idx="1"/>
          </p:nvPr>
        </p:nvSpPr>
        <p:spPr>
          <a:xfrm>
            <a:off x="290146" y="2228849"/>
            <a:ext cx="11695479" cy="4365381"/>
          </a:xfrm>
        </p:spPr>
        <p:txBody>
          <a:bodyPr>
            <a:normAutofit/>
          </a:bodyPr>
          <a:lstStyle/>
          <a:p>
            <a:pPr marL="571500" indent="-571500">
              <a:buFont typeface="Wingdings" panose="05000000000000000000" pitchFamily="2" charset="2"/>
              <a:buChar char="l"/>
            </a:pPr>
            <a:r>
              <a:rPr lang="zh-TW" altLang="en-US" sz="3600" b="1" dirty="0">
                <a:solidFill>
                  <a:schemeClr val="tx1"/>
                </a:solidFill>
                <a:latin typeface="標楷體" panose="03000509000000000000" pitchFamily="65" charset="-120"/>
                <a:ea typeface="標楷體" panose="03000509000000000000" pitchFamily="65" charset="-120"/>
              </a:rPr>
              <a:t>有關有關「收納款項五日內繳回」</a:t>
            </a:r>
            <a:r>
              <a:rPr lang="zh-TW" altLang="en-US" sz="3600" b="1" dirty="0" smtClean="0">
                <a:solidFill>
                  <a:schemeClr val="tx1"/>
                </a:solidFill>
                <a:latin typeface="標楷體" panose="03000509000000000000" pitchFamily="65" charset="-120"/>
                <a:ea typeface="標楷體" panose="03000509000000000000" pitchFamily="65" charset="-120"/>
              </a:rPr>
              <a:t>規定：</a:t>
            </a:r>
            <a:endParaRPr lang="en-US" altLang="zh-TW" sz="3600" b="1" dirty="0" smtClean="0">
              <a:solidFill>
                <a:schemeClr val="tx1"/>
              </a:solidFill>
              <a:latin typeface="標楷體" panose="03000509000000000000" pitchFamily="65" charset="-120"/>
              <a:ea typeface="標楷體" panose="03000509000000000000" pitchFamily="65" charset="-120"/>
            </a:endParaRPr>
          </a:p>
          <a:p>
            <a:pPr>
              <a:lnSpc>
                <a:spcPts val="4200"/>
              </a:lnSpc>
            </a:pPr>
            <a:r>
              <a:rPr lang="zh-TW" altLang="en-US" sz="3200" dirty="0" smtClean="0">
                <a:solidFill>
                  <a:schemeClr val="tx1"/>
                </a:solidFill>
                <a:latin typeface="標楷體" panose="03000509000000000000" pitchFamily="65" charset="-120"/>
                <a:ea typeface="標楷體" panose="03000509000000000000" pitchFamily="65" charset="-120"/>
              </a:rPr>
              <a:t>依</a:t>
            </a:r>
            <a:r>
              <a:rPr lang="zh-TW" altLang="en-US" sz="3200" dirty="0">
                <a:solidFill>
                  <a:schemeClr val="tx1"/>
                </a:solidFill>
                <a:latin typeface="標楷體" panose="03000509000000000000" pitchFamily="65" charset="-120"/>
                <a:ea typeface="標楷體" panose="03000509000000000000" pitchFamily="65" charset="-120"/>
              </a:rPr>
              <a:t>「出納管理手冊」第</a:t>
            </a:r>
            <a:r>
              <a:rPr lang="en-US" altLang="zh-TW" sz="3200" dirty="0">
                <a:solidFill>
                  <a:schemeClr val="tx1"/>
                </a:solidFill>
                <a:latin typeface="標楷體" panose="03000509000000000000" pitchFamily="65" charset="-120"/>
                <a:ea typeface="標楷體" panose="03000509000000000000" pitchFamily="65" charset="-120"/>
              </a:rPr>
              <a:t>29</a:t>
            </a:r>
            <a:r>
              <a:rPr lang="zh-TW" altLang="en-US" sz="3200" dirty="0">
                <a:solidFill>
                  <a:schemeClr val="tx1"/>
                </a:solidFill>
                <a:latin typeface="標楷體" panose="03000509000000000000" pitchFamily="65" charset="-120"/>
                <a:ea typeface="標楷體" panose="03000509000000000000" pitchFamily="65" charset="-120"/>
              </a:rPr>
              <a:t>條規定收納之各種款項及有價證券等， 除法令另有規定外，應於當日或次日解繳，零星收入最長</a:t>
            </a:r>
            <a:r>
              <a:rPr lang="zh-TW" altLang="en-US" sz="3200" dirty="0" smtClean="0">
                <a:solidFill>
                  <a:schemeClr val="tx1"/>
                </a:solidFill>
                <a:latin typeface="標楷體" panose="03000509000000000000" pitchFamily="65" charset="-120"/>
                <a:ea typeface="標楷體" panose="03000509000000000000" pitchFamily="65" charset="-120"/>
              </a:rPr>
              <a:t>不得</a:t>
            </a:r>
            <a:r>
              <a:rPr lang="zh-TW" altLang="en-US" sz="3200" dirty="0">
                <a:solidFill>
                  <a:schemeClr val="tx1"/>
                </a:solidFill>
                <a:latin typeface="標楷體" panose="03000509000000000000" pitchFamily="65" charset="-120"/>
                <a:ea typeface="標楷體" panose="03000509000000000000" pitchFamily="65" charset="-120"/>
              </a:rPr>
              <a:t>逾五日。經抽查結果顯示，本校少部分收入，核有超過</a:t>
            </a:r>
            <a:r>
              <a:rPr lang="en-US" altLang="zh-TW" sz="3200" dirty="0">
                <a:solidFill>
                  <a:schemeClr val="tx1"/>
                </a:solidFill>
                <a:latin typeface="標楷體" panose="03000509000000000000" pitchFamily="65" charset="-120"/>
                <a:ea typeface="標楷體" panose="03000509000000000000" pitchFamily="65" charset="-120"/>
              </a:rPr>
              <a:t>5</a:t>
            </a:r>
            <a:r>
              <a:rPr lang="zh-TW" altLang="en-US" sz="3200" dirty="0">
                <a:solidFill>
                  <a:schemeClr val="tx1"/>
                </a:solidFill>
                <a:latin typeface="標楷體" panose="03000509000000000000" pitchFamily="65" charset="-120"/>
                <a:ea typeface="標楷體" panose="03000509000000000000" pitchFamily="65" charset="-120"/>
              </a:rPr>
              <a:t>日始繳回出納組解繳銀行情形。惠請各收款單位承辦人依上述規定辦理</a:t>
            </a:r>
            <a:r>
              <a:rPr lang="zh-TW" altLang="en-US" sz="3200" u="sng" dirty="0">
                <a:solidFill>
                  <a:srgbClr val="FF0000"/>
                </a:solidFill>
                <a:latin typeface="標楷體" panose="03000509000000000000" pitchFamily="65" charset="-120"/>
                <a:ea typeface="標楷體" panose="03000509000000000000" pitchFamily="65" charset="-120"/>
              </a:rPr>
              <a:t>零星收入</a:t>
            </a:r>
            <a:r>
              <a:rPr lang="en-US" altLang="zh-TW" sz="3200" u="sng" dirty="0">
                <a:solidFill>
                  <a:srgbClr val="FF0000"/>
                </a:solidFill>
                <a:latin typeface="標楷體" panose="03000509000000000000" pitchFamily="65" charset="-120"/>
                <a:ea typeface="標楷體" panose="03000509000000000000" pitchFamily="65" charset="-120"/>
              </a:rPr>
              <a:t>5</a:t>
            </a:r>
            <a:r>
              <a:rPr lang="zh-TW" altLang="en-US" sz="3200" u="sng" dirty="0">
                <a:solidFill>
                  <a:srgbClr val="FF0000"/>
                </a:solidFill>
                <a:latin typeface="標楷體" panose="03000509000000000000" pitchFamily="65" charset="-120"/>
                <a:ea typeface="標楷體" panose="03000509000000000000" pitchFamily="65" charset="-120"/>
              </a:rPr>
              <a:t>日內繳回</a:t>
            </a:r>
            <a:r>
              <a:rPr lang="zh-TW" altLang="en-US" sz="3200" dirty="0">
                <a:solidFill>
                  <a:schemeClr val="tx1"/>
                </a:solidFill>
                <a:latin typeface="標楷體" panose="03000509000000000000" pitchFamily="65" charset="-120"/>
                <a:ea typeface="標楷體" panose="03000509000000000000" pitchFamily="65" charset="-120"/>
              </a:rPr>
              <a:t>俾利符合規定</a:t>
            </a:r>
            <a:r>
              <a:rPr lang="zh-TW" altLang="en-US" sz="3200" dirty="0" smtClean="0">
                <a:solidFill>
                  <a:schemeClr val="tx1"/>
                </a:solidFill>
                <a:latin typeface="標楷體" panose="03000509000000000000" pitchFamily="65" charset="-120"/>
                <a:ea typeface="標楷體" panose="03000509000000000000" pitchFamily="65" charset="-120"/>
              </a:rPr>
              <a:t>。</a:t>
            </a:r>
            <a:endParaRPr lang="en-US" altLang="zh-TW" sz="3200" dirty="0" smtClean="0">
              <a:solidFill>
                <a:schemeClr val="tx1"/>
              </a:solidFill>
              <a:latin typeface="標楷體" panose="03000509000000000000" pitchFamily="65" charset="-120"/>
              <a:ea typeface="標楷體" panose="03000509000000000000" pitchFamily="65" charset="-120"/>
            </a:endParaRPr>
          </a:p>
        </p:txBody>
      </p:sp>
      <p:sp>
        <p:nvSpPr>
          <p:cNvPr id="3" name="投影片編號版面配置區 2"/>
          <p:cNvSpPr>
            <a:spLocks noGrp="1"/>
          </p:cNvSpPr>
          <p:nvPr>
            <p:ph type="sldNum" sz="quarter" idx="12"/>
          </p:nvPr>
        </p:nvSpPr>
        <p:spPr>
          <a:xfrm>
            <a:off x="5467325" y="6388533"/>
            <a:ext cx="670560" cy="365125"/>
          </a:xfrm>
        </p:spPr>
        <p:txBody>
          <a:bodyPr/>
          <a:lstStyle/>
          <a:p>
            <a:pPr algn="ctr"/>
            <a:fld id="{79B44AEE-BA3D-4760-80D7-75703F0B2E6D}" type="slidenum">
              <a:rPr lang="zh-TW" altLang="en-US" sz="1400" smtClean="0">
                <a:solidFill>
                  <a:schemeClr val="tx1"/>
                </a:solidFill>
              </a:rPr>
              <a:pPr algn="ctr"/>
              <a:t>77</a:t>
            </a:fld>
            <a:endParaRPr lang="zh-TW" altLang="en-US" sz="1400" dirty="0">
              <a:solidFill>
                <a:schemeClr val="tx1"/>
              </a:solidFill>
            </a:endParaRPr>
          </a:p>
        </p:txBody>
      </p:sp>
    </p:spTree>
    <p:extLst>
      <p:ext uri="{BB962C8B-B14F-4D97-AF65-F5344CB8AC3E}">
        <p14:creationId xmlns:p14="http://schemas.microsoft.com/office/powerpoint/2010/main" val="3860351177"/>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793018" y="840021"/>
            <a:ext cx="10515600" cy="1036404"/>
          </a:xfrm>
        </p:spPr>
        <p:txBody>
          <a:bodyPr>
            <a:normAutofit/>
          </a:bodyPr>
          <a:lstStyle/>
          <a:p>
            <a:pPr algn="ctr"/>
            <a:r>
              <a:rPr lang="zh-TW" altLang="en-US" sz="4800" b="1" dirty="0" smtClean="0">
                <a:solidFill>
                  <a:srgbClr val="C00000"/>
                </a:solidFill>
                <a:latin typeface="標楷體" panose="03000509000000000000" pitchFamily="65" charset="-120"/>
                <a:ea typeface="標楷體" panose="03000509000000000000" pitchFamily="65" charset="-120"/>
              </a:rPr>
              <a:t>匯款</a:t>
            </a:r>
            <a:r>
              <a:rPr lang="zh-TW" altLang="en-US" sz="4800" b="1" dirty="0">
                <a:solidFill>
                  <a:srgbClr val="C00000"/>
                </a:solidFill>
                <a:latin typeface="標楷體" panose="03000509000000000000" pitchFamily="65" charset="-120"/>
                <a:ea typeface="標楷體" panose="03000509000000000000" pitchFamily="65" charset="-120"/>
              </a:rPr>
              <a:t>資料</a:t>
            </a:r>
            <a:r>
              <a:rPr lang="zh-TW" altLang="en-US" sz="4800" b="1" dirty="0" smtClean="0">
                <a:solidFill>
                  <a:srgbClr val="C00000"/>
                </a:solidFill>
                <a:latin typeface="標楷體" panose="03000509000000000000" pitchFamily="65" charset="-120"/>
                <a:ea typeface="標楷體" panose="03000509000000000000" pitchFamily="65" charset="-120"/>
              </a:rPr>
              <a:t>確認</a:t>
            </a:r>
            <a:r>
              <a:rPr lang="en-US" altLang="zh-TW" sz="4800" b="1" dirty="0" smtClean="0">
                <a:solidFill>
                  <a:srgbClr val="C00000"/>
                </a:solidFill>
                <a:latin typeface="標楷體" panose="03000509000000000000" pitchFamily="65" charset="-120"/>
                <a:ea typeface="標楷體" panose="03000509000000000000" pitchFamily="65" charset="-120"/>
              </a:rPr>
              <a:t>(3/4)</a:t>
            </a:r>
            <a:endParaRPr lang="zh-TW" altLang="en-US" sz="4800" b="1" dirty="0">
              <a:solidFill>
                <a:srgbClr val="C00000"/>
              </a:solidFill>
              <a:latin typeface="標楷體" panose="03000509000000000000" pitchFamily="65" charset="-120"/>
              <a:ea typeface="標楷體" panose="03000509000000000000" pitchFamily="65" charset="-120"/>
            </a:endParaRPr>
          </a:p>
        </p:txBody>
      </p:sp>
      <p:pic>
        <p:nvPicPr>
          <p:cNvPr id="7" name="圖片 6"/>
          <p:cNvPicPr>
            <a:picLocks noChangeAspect="1"/>
          </p:cNvPicPr>
          <p:nvPr/>
        </p:nvPicPr>
        <p:blipFill rotWithShape="1">
          <a:blip r:embed="rId2">
            <a:extLst>
              <a:ext uri="{28A0092B-C50C-407E-A947-70E740481C1C}">
                <a14:useLocalDpi xmlns:a14="http://schemas.microsoft.com/office/drawing/2010/main" val="0"/>
              </a:ext>
            </a:extLst>
          </a:blip>
          <a:srcRect r="76009" b="-136"/>
          <a:stretch/>
        </p:blipFill>
        <p:spPr>
          <a:xfrm>
            <a:off x="8983804" y="3747888"/>
            <a:ext cx="3125337" cy="3005770"/>
          </a:xfrm>
          <a:prstGeom prst="rect">
            <a:avLst/>
          </a:prstGeom>
          <a:effectLst>
            <a:glow rad="127000">
              <a:schemeClr val="accent1">
                <a:lumMod val="20000"/>
                <a:lumOff val="80000"/>
              </a:schemeClr>
            </a:glow>
          </a:effectLst>
        </p:spPr>
      </p:pic>
      <p:pic>
        <p:nvPicPr>
          <p:cNvPr id="8" name="圖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3675" y="200258"/>
            <a:ext cx="4013867" cy="1052968"/>
          </a:xfrm>
          <a:prstGeom prst="rect">
            <a:avLst/>
          </a:prstGeom>
        </p:spPr>
      </p:pic>
      <p:sp>
        <p:nvSpPr>
          <p:cNvPr id="6" name="內容版面配置區 2"/>
          <p:cNvSpPr>
            <a:spLocks noGrp="1"/>
          </p:cNvSpPr>
          <p:nvPr>
            <p:ph type="body" idx="1"/>
          </p:nvPr>
        </p:nvSpPr>
        <p:spPr>
          <a:xfrm>
            <a:off x="290146" y="2228849"/>
            <a:ext cx="11695479" cy="4365381"/>
          </a:xfrm>
        </p:spPr>
        <p:txBody>
          <a:bodyPr>
            <a:normAutofit/>
          </a:bodyPr>
          <a:lstStyle/>
          <a:p>
            <a:pPr marL="457200" indent="-457200">
              <a:lnSpc>
                <a:spcPts val="4200"/>
              </a:lnSpc>
              <a:buFont typeface="Wingdings" panose="05000000000000000000" pitchFamily="2" charset="2"/>
              <a:buChar char="l"/>
            </a:pPr>
            <a:r>
              <a:rPr lang="zh-TW" altLang="en-US" sz="3200" dirty="0" smtClean="0">
                <a:solidFill>
                  <a:schemeClr val="tx1"/>
                </a:solidFill>
                <a:latin typeface="標楷體" panose="03000509000000000000" pitchFamily="65" charset="-120"/>
                <a:ea typeface="標楷體" panose="03000509000000000000" pitchFamily="65" charset="-120"/>
              </a:rPr>
              <a:t>提醒</a:t>
            </a:r>
            <a:r>
              <a:rPr lang="zh-TW" altLang="en-US" sz="3200" dirty="0">
                <a:solidFill>
                  <a:schemeClr val="tx1"/>
                </a:solidFill>
                <a:latin typeface="標楷體" panose="03000509000000000000" pitchFamily="65" charset="-120"/>
                <a:ea typeface="標楷體" panose="03000509000000000000" pitchFamily="65" charset="-120"/>
              </a:rPr>
              <a:t>各單位在</a:t>
            </a:r>
            <a:r>
              <a:rPr lang="zh-TW" altLang="en-US" sz="3200" u="sng" dirty="0">
                <a:solidFill>
                  <a:srgbClr val="FF0000"/>
                </a:solidFill>
                <a:latin typeface="標楷體" panose="03000509000000000000" pitchFamily="65" charset="-120"/>
                <a:ea typeface="標楷體" panose="03000509000000000000" pitchFamily="65" charset="-120"/>
              </a:rPr>
              <a:t>輸入收款人匯款資料務必再三確認</a:t>
            </a:r>
            <a:r>
              <a:rPr lang="zh-TW" altLang="en-US" sz="3200" dirty="0">
                <a:solidFill>
                  <a:schemeClr val="tx1"/>
                </a:solidFill>
                <a:latin typeface="標楷體" panose="03000509000000000000" pitchFamily="65" charset="-120"/>
                <a:ea typeface="標楷體" panose="03000509000000000000" pitchFamily="65" charset="-120"/>
              </a:rPr>
              <a:t>，匯款資料錯誤將造成銀行</a:t>
            </a:r>
            <a:r>
              <a:rPr lang="zh-TW" altLang="en-US" sz="3200" u="sng" dirty="0">
                <a:solidFill>
                  <a:srgbClr val="0000FF"/>
                </a:solidFill>
                <a:latin typeface="標楷體" panose="03000509000000000000" pitchFamily="65" charset="-120"/>
                <a:ea typeface="標楷體" panose="03000509000000000000" pitchFamily="65" charset="-120"/>
              </a:rPr>
              <a:t>退匯需收手續費</a:t>
            </a:r>
            <a:r>
              <a:rPr lang="en-US" altLang="zh-TW" sz="3200" u="sng" dirty="0">
                <a:solidFill>
                  <a:srgbClr val="0000FF"/>
                </a:solidFill>
                <a:latin typeface="標楷體" panose="03000509000000000000" pitchFamily="65" charset="-120"/>
                <a:ea typeface="標楷體" panose="03000509000000000000" pitchFamily="65" charset="-120"/>
              </a:rPr>
              <a:t>30</a:t>
            </a:r>
            <a:r>
              <a:rPr lang="zh-TW" altLang="en-US" sz="3200" u="sng" dirty="0">
                <a:solidFill>
                  <a:srgbClr val="0000FF"/>
                </a:solidFill>
                <a:latin typeface="標楷體" panose="03000509000000000000" pitchFamily="65" charset="-120"/>
                <a:ea typeface="標楷體" panose="03000509000000000000" pitchFamily="65" charset="-120"/>
              </a:rPr>
              <a:t>元</a:t>
            </a:r>
            <a:r>
              <a:rPr lang="zh-TW" altLang="en-US" sz="3200" dirty="0">
                <a:solidFill>
                  <a:schemeClr val="tx1"/>
                </a:solidFill>
                <a:latin typeface="標楷體" panose="03000509000000000000" pitchFamily="65" charset="-120"/>
                <a:ea typeface="標楷體" panose="03000509000000000000" pitchFamily="65" charset="-120"/>
              </a:rPr>
              <a:t>，先前本組承辦人協助繳多次，然為了釐清責任，匯款輸入錯誤為當初輸入之承辦人責任，爾後將由該承辦人</a:t>
            </a:r>
            <a:r>
              <a:rPr lang="zh-TW" altLang="en-US" sz="3200" u="sng" dirty="0">
                <a:solidFill>
                  <a:schemeClr val="tx1"/>
                </a:solidFill>
                <a:latin typeface="標楷體" panose="03000509000000000000" pitchFamily="65" charset="-120"/>
                <a:ea typeface="標楷體" panose="03000509000000000000" pitchFamily="65" charset="-120"/>
              </a:rPr>
              <a:t>自行支付</a:t>
            </a:r>
            <a:r>
              <a:rPr lang="zh-TW" altLang="en-US" sz="3200" dirty="0">
                <a:solidFill>
                  <a:schemeClr val="tx1"/>
                </a:solidFill>
                <a:latin typeface="標楷體" panose="03000509000000000000" pitchFamily="65" charset="-120"/>
                <a:ea typeface="標楷體" panose="03000509000000000000" pitchFamily="65" charset="-120"/>
              </a:rPr>
              <a:t>此手續費款項。</a:t>
            </a:r>
          </a:p>
          <a:p>
            <a:pPr marL="457200" indent="-457200">
              <a:lnSpc>
                <a:spcPts val="4200"/>
              </a:lnSpc>
              <a:buFont typeface="Wingdings" panose="05000000000000000000" pitchFamily="2" charset="2"/>
              <a:buChar char="l"/>
            </a:pPr>
            <a:r>
              <a:rPr lang="zh-TW" altLang="en-US" sz="3200" u="sng" dirty="0">
                <a:solidFill>
                  <a:srgbClr val="0000FF"/>
                </a:solidFill>
                <a:latin typeface="標楷體" panose="03000509000000000000" pitchFamily="65" charset="-120"/>
                <a:ea typeface="標楷體" panose="03000509000000000000" pitchFamily="65" charset="-120"/>
              </a:rPr>
              <a:t>外籍人士</a:t>
            </a:r>
            <a:r>
              <a:rPr lang="zh-TW" altLang="en-US" sz="3200" dirty="0">
                <a:solidFill>
                  <a:schemeClr val="tx1"/>
                </a:solidFill>
                <a:latin typeface="標楷體" panose="03000509000000000000" pitchFamily="65" charset="-120"/>
                <a:ea typeface="標楷體" panose="03000509000000000000" pitchFamily="65" charset="-120"/>
              </a:rPr>
              <a:t>請領費用請記得提供</a:t>
            </a:r>
            <a:r>
              <a:rPr lang="zh-TW" altLang="en-US" sz="3200" u="sng" dirty="0">
                <a:solidFill>
                  <a:srgbClr val="0000FF"/>
                </a:solidFill>
                <a:latin typeface="標楷體" panose="03000509000000000000" pitchFamily="65" charset="-120"/>
                <a:ea typeface="標楷體" panose="03000509000000000000" pitchFamily="65" charset="-120"/>
              </a:rPr>
              <a:t>護照或居留證</a:t>
            </a:r>
            <a:r>
              <a:rPr lang="zh-TW" altLang="en-US" sz="3200" dirty="0" smtClean="0">
                <a:solidFill>
                  <a:schemeClr val="tx1"/>
                </a:solidFill>
                <a:latin typeface="標楷體" panose="03000509000000000000" pitchFamily="65" charset="-120"/>
                <a:ea typeface="標楷體" panose="03000509000000000000" pitchFamily="65" charset="-120"/>
              </a:rPr>
              <a:t>。</a:t>
            </a:r>
            <a:endParaRPr lang="zh-TW" altLang="en-US" sz="3200" dirty="0">
              <a:solidFill>
                <a:schemeClr val="tx1"/>
              </a:solidFill>
              <a:latin typeface="標楷體" panose="03000509000000000000" pitchFamily="65" charset="-120"/>
              <a:ea typeface="標楷體" panose="03000509000000000000" pitchFamily="65" charset="-120"/>
            </a:endParaRPr>
          </a:p>
        </p:txBody>
      </p:sp>
      <p:sp>
        <p:nvSpPr>
          <p:cNvPr id="3" name="投影片編號版面配置區 2"/>
          <p:cNvSpPr>
            <a:spLocks noGrp="1"/>
          </p:cNvSpPr>
          <p:nvPr>
            <p:ph type="sldNum" sz="quarter" idx="12"/>
          </p:nvPr>
        </p:nvSpPr>
        <p:spPr>
          <a:xfrm>
            <a:off x="5318760" y="6411667"/>
            <a:ext cx="652272" cy="365125"/>
          </a:xfrm>
        </p:spPr>
        <p:txBody>
          <a:bodyPr/>
          <a:lstStyle/>
          <a:p>
            <a:pPr algn="ctr"/>
            <a:fld id="{79B44AEE-BA3D-4760-80D7-75703F0B2E6D}" type="slidenum">
              <a:rPr lang="zh-TW" altLang="en-US" sz="1400" smtClean="0">
                <a:solidFill>
                  <a:schemeClr val="tx1"/>
                </a:solidFill>
              </a:rPr>
              <a:pPr algn="ctr"/>
              <a:t>78</a:t>
            </a:fld>
            <a:endParaRPr lang="zh-TW" altLang="en-US" sz="1400" dirty="0">
              <a:solidFill>
                <a:schemeClr val="tx1"/>
              </a:solidFill>
            </a:endParaRPr>
          </a:p>
        </p:txBody>
      </p:sp>
    </p:spTree>
    <p:extLst>
      <p:ext uri="{BB962C8B-B14F-4D97-AF65-F5344CB8AC3E}">
        <p14:creationId xmlns:p14="http://schemas.microsoft.com/office/powerpoint/2010/main" val="2582093607"/>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793018" y="1143000"/>
            <a:ext cx="10515600" cy="742950"/>
          </a:xfrm>
        </p:spPr>
        <p:txBody>
          <a:bodyPr>
            <a:normAutofit fontScale="90000"/>
          </a:bodyPr>
          <a:lstStyle/>
          <a:p>
            <a:pPr algn="ctr"/>
            <a:r>
              <a:rPr lang="zh-TW" altLang="en-US" sz="4900" b="1" dirty="0" smtClean="0">
                <a:solidFill>
                  <a:srgbClr val="C00000"/>
                </a:solidFill>
                <a:latin typeface="標楷體" panose="03000509000000000000" pitchFamily="65" charset="-120"/>
                <a:ea typeface="標楷體" panose="03000509000000000000" pitchFamily="65" charset="-120"/>
              </a:rPr>
              <a:t>薪資</a:t>
            </a:r>
            <a:r>
              <a:rPr lang="zh-TW" altLang="en-US" sz="4900" b="1" dirty="0">
                <a:solidFill>
                  <a:srgbClr val="C00000"/>
                </a:solidFill>
                <a:latin typeface="標楷體" panose="03000509000000000000" pitchFamily="65" charset="-120"/>
                <a:ea typeface="標楷體" panose="03000509000000000000" pitchFamily="65" charset="-120"/>
              </a:rPr>
              <a:t>所得扣繳稅額為新臺幣</a:t>
            </a:r>
            <a:r>
              <a:rPr lang="en-US" altLang="zh-TW" sz="4900" b="1" dirty="0" smtClean="0">
                <a:solidFill>
                  <a:srgbClr val="0000FF"/>
                </a:solidFill>
                <a:latin typeface="標楷體" panose="03000509000000000000" pitchFamily="65" charset="-120"/>
                <a:ea typeface="標楷體" panose="03000509000000000000" pitchFamily="65" charset="-120"/>
              </a:rPr>
              <a:t>84,501</a:t>
            </a:r>
            <a:r>
              <a:rPr lang="zh-TW" altLang="en-US" sz="4900" b="1" dirty="0" smtClean="0">
                <a:solidFill>
                  <a:srgbClr val="C00000"/>
                </a:solidFill>
                <a:latin typeface="標楷體" panose="03000509000000000000" pitchFamily="65" charset="-120"/>
                <a:ea typeface="標楷體" panose="03000509000000000000" pitchFamily="65" charset="-120"/>
              </a:rPr>
              <a:t>元</a:t>
            </a:r>
            <a:r>
              <a:rPr lang="en-US" altLang="zh-TW" sz="4900" b="1" dirty="0" smtClean="0">
                <a:solidFill>
                  <a:srgbClr val="C00000"/>
                </a:solidFill>
                <a:latin typeface="標楷體" panose="03000509000000000000" pitchFamily="65" charset="-120"/>
                <a:ea typeface="標楷體" panose="03000509000000000000" pitchFamily="65" charset="-120"/>
              </a:rPr>
              <a:t>(4/4)</a:t>
            </a:r>
            <a:endParaRPr lang="zh-TW" altLang="en-US" b="1" dirty="0">
              <a:solidFill>
                <a:srgbClr val="C00000"/>
              </a:solidFill>
              <a:latin typeface="標楷體" panose="03000509000000000000" pitchFamily="65" charset="-120"/>
              <a:ea typeface="標楷體" panose="03000509000000000000" pitchFamily="65" charset="-120"/>
            </a:endParaRPr>
          </a:p>
        </p:txBody>
      </p:sp>
      <p:pic>
        <p:nvPicPr>
          <p:cNvPr id="7" name="圖片 6"/>
          <p:cNvPicPr>
            <a:picLocks noChangeAspect="1"/>
          </p:cNvPicPr>
          <p:nvPr/>
        </p:nvPicPr>
        <p:blipFill rotWithShape="1">
          <a:blip r:embed="rId2">
            <a:extLst>
              <a:ext uri="{28A0092B-C50C-407E-A947-70E740481C1C}">
                <a14:useLocalDpi xmlns:a14="http://schemas.microsoft.com/office/drawing/2010/main" val="0"/>
              </a:ext>
            </a:extLst>
          </a:blip>
          <a:srcRect r="76009" b="-136"/>
          <a:stretch/>
        </p:blipFill>
        <p:spPr>
          <a:xfrm>
            <a:off x="8983804" y="3747888"/>
            <a:ext cx="3125337" cy="3005770"/>
          </a:xfrm>
          <a:prstGeom prst="rect">
            <a:avLst/>
          </a:prstGeom>
          <a:effectLst>
            <a:glow rad="127000">
              <a:schemeClr val="accent1">
                <a:lumMod val="20000"/>
                <a:lumOff val="80000"/>
              </a:schemeClr>
            </a:glow>
          </a:effectLst>
        </p:spPr>
      </p:pic>
      <p:pic>
        <p:nvPicPr>
          <p:cNvPr id="8" name="圖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3675" y="200258"/>
            <a:ext cx="4013867" cy="1052968"/>
          </a:xfrm>
          <a:prstGeom prst="rect">
            <a:avLst/>
          </a:prstGeom>
        </p:spPr>
      </p:pic>
      <p:sp>
        <p:nvSpPr>
          <p:cNvPr id="6" name="內容版面配置區 2"/>
          <p:cNvSpPr>
            <a:spLocks noGrp="1"/>
          </p:cNvSpPr>
          <p:nvPr>
            <p:ph type="body" idx="1"/>
          </p:nvPr>
        </p:nvSpPr>
        <p:spPr>
          <a:xfrm>
            <a:off x="290146" y="2105025"/>
            <a:ext cx="11695479" cy="4489206"/>
          </a:xfrm>
        </p:spPr>
        <p:txBody>
          <a:bodyPr>
            <a:normAutofit fontScale="92500"/>
          </a:bodyPr>
          <a:lstStyle/>
          <a:p>
            <a:pPr marL="457200" indent="-457200">
              <a:lnSpc>
                <a:spcPts val="4200"/>
              </a:lnSpc>
              <a:buFont typeface="Wingdings" panose="05000000000000000000" pitchFamily="2" charset="2"/>
              <a:buChar char="l"/>
            </a:pPr>
            <a:r>
              <a:rPr lang="en-US" altLang="zh-TW" sz="3200" u="sng" dirty="0">
                <a:solidFill>
                  <a:schemeClr val="tx1"/>
                </a:solidFill>
                <a:latin typeface="標楷體" panose="03000509000000000000" pitchFamily="65" charset="-120"/>
                <a:ea typeface="標楷體" panose="03000509000000000000" pitchFamily="65" charset="-120"/>
              </a:rPr>
              <a:t>108</a:t>
            </a:r>
            <a:r>
              <a:rPr lang="zh-TW" altLang="en-US" sz="3200" u="sng" dirty="0">
                <a:solidFill>
                  <a:schemeClr val="tx1"/>
                </a:solidFill>
                <a:latin typeface="標楷體" panose="03000509000000000000" pitchFamily="65" charset="-120"/>
                <a:ea typeface="標楷體" panose="03000509000000000000" pitchFamily="65" charset="-120"/>
              </a:rPr>
              <a:t>年度薪資所得扣繳稅額表無配偶及受扶養親屬者之起扣標準經財政部發布為新臺幣</a:t>
            </a:r>
            <a:r>
              <a:rPr lang="en-US" altLang="zh-TW" sz="3200" u="sng" dirty="0">
                <a:solidFill>
                  <a:schemeClr val="tx1"/>
                </a:solidFill>
                <a:latin typeface="標楷體" panose="03000509000000000000" pitchFamily="65" charset="-120"/>
                <a:ea typeface="標楷體" panose="03000509000000000000" pitchFamily="65" charset="-120"/>
              </a:rPr>
              <a:t>(</a:t>
            </a:r>
            <a:r>
              <a:rPr lang="zh-TW" altLang="en-US" sz="3200" u="sng" dirty="0">
                <a:solidFill>
                  <a:schemeClr val="tx1"/>
                </a:solidFill>
                <a:latin typeface="標楷體" panose="03000509000000000000" pitchFamily="65" charset="-120"/>
                <a:ea typeface="標楷體" panose="03000509000000000000" pitchFamily="65" charset="-120"/>
              </a:rPr>
              <a:t>下同</a:t>
            </a:r>
            <a:r>
              <a:rPr lang="en-US" altLang="zh-TW" sz="3200" u="sng" dirty="0">
                <a:solidFill>
                  <a:schemeClr val="tx1"/>
                </a:solidFill>
                <a:latin typeface="標楷體" panose="03000509000000000000" pitchFamily="65" charset="-120"/>
                <a:ea typeface="標楷體" panose="03000509000000000000" pitchFamily="65" charset="-120"/>
              </a:rPr>
              <a:t>)</a:t>
            </a:r>
            <a:r>
              <a:rPr lang="en-US" altLang="zh-TW" sz="3200" u="sng" dirty="0">
                <a:solidFill>
                  <a:srgbClr val="0000FF"/>
                </a:solidFill>
                <a:latin typeface="標楷體" panose="03000509000000000000" pitchFamily="65" charset="-120"/>
                <a:ea typeface="標楷體" panose="03000509000000000000" pitchFamily="65" charset="-120"/>
              </a:rPr>
              <a:t>84,501</a:t>
            </a:r>
            <a:r>
              <a:rPr lang="zh-TW" altLang="en-US" sz="3200" u="sng" dirty="0">
                <a:solidFill>
                  <a:schemeClr val="tx1"/>
                </a:solidFill>
                <a:latin typeface="標楷體" panose="03000509000000000000" pitchFamily="65" charset="-120"/>
                <a:ea typeface="標楷體" panose="03000509000000000000" pitchFamily="65" charset="-120"/>
              </a:rPr>
              <a:t>元，扣繳單位給付每月固定薪資扣繳方式如下</a:t>
            </a:r>
            <a:r>
              <a:rPr lang="zh-TW" altLang="en-US" sz="3200" u="sng" dirty="0" smtClean="0">
                <a:solidFill>
                  <a:schemeClr val="tx1"/>
                </a:solidFill>
                <a:latin typeface="標楷體" panose="03000509000000000000" pitchFamily="65" charset="-120"/>
                <a:ea typeface="標楷體" panose="03000509000000000000" pitchFamily="65" charset="-120"/>
              </a:rPr>
              <a:t>：</a:t>
            </a:r>
            <a:r>
              <a:rPr lang="zh-TW" altLang="en-US" sz="3200" dirty="0" smtClean="0">
                <a:solidFill>
                  <a:schemeClr val="tx1"/>
                </a:solidFill>
                <a:latin typeface="標楷體" panose="03000509000000000000" pitchFamily="65" charset="-120"/>
                <a:ea typeface="標楷體" panose="03000509000000000000" pitchFamily="65" charset="-120"/>
              </a:rPr>
              <a:t>若</a:t>
            </a:r>
            <a:r>
              <a:rPr lang="zh-TW" altLang="en-US" sz="3200" dirty="0">
                <a:solidFill>
                  <a:schemeClr val="tx1"/>
                </a:solidFill>
                <a:latin typeface="標楷體" panose="03000509000000000000" pitchFamily="65" charset="-120"/>
                <a:ea typeface="標楷體" panose="03000509000000000000" pitchFamily="65" charset="-120"/>
              </a:rPr>
              <a:t>薪資受領人填寫免稅額申報表，扣繳義務人於每月給付薪資時得查表扣繳；未填表者，則按全月薪資扣繳</a:t>
            </a:r>
            <a:r>
              <a:rPr lang="en-US" altLang="zh-TW" sz="3200" dirty="0">
                <a:solidFill>
                  <a:schemeClr val="tx1"/>
                </a:solidFill>
                <a:latin typeface="標楷體" panose="03000509000000000000" pitchFamily="65" charset="-120"/>
                <a:ea typeface="標楷體" panose="03000509000000000000" pitchFamily="65" charset="-120"/>
              </a:rPr>
              <a:t>5%</a:t>
            </a:r>
            <a:r>
              <a:rPr lang="zh-TW" altLang="en-US" sz="3200" dirty="0">
                <a:solidFill>
                  <a:schemeClr val="tx1"/>
                </a:solidFill>
                <a:latin typeface="標楷體" panose="03000509000000000000" pitchFamily="65" charset="-120"/>
                <a:ea typeface="標楷體" panose="03000509000000000000" pitchFamily="65" charset="-120"/>
              </a:rPr>
              <a:t>，惟應扣繳稅額未超過</a:t>
            </a:r>
            <a:r>
              <a:rPr lang="en-US" altLang="zh-TW" sz="3200" dirty="0">
                <a:solidFill>
                  <a:schemeClr val="tx1"/>
                </a:solidFill>
                <a:latin typeface="標楷體" panose="03000509000000000000" pitchFamily="65" charset="-120"/>
                <a:ea typeface="標楷體" panose="03000509000000000000" pitchFamily="65" charset="-120"/>
              </a:rPr>
              <a:t>2,000</a:t>
            </a:r>
            <a:r>
              <a:rPr lang="zh-TW" altLang="en-US" sz="3200" dirty="0">
                <a:solidFill>
                  <a:schemeClr val="tx1"/>
                </a:solidFill>
                <a:latin typeface="標楷體" panose="03000509000000000000" pitchFamily="65" charset="-120"/>
                <a:ea typeface="標楷體" panose="03000509000000000000" pitchFamily="65" charset="-120"/>
              </a:rPr>
              <a:t>元，得免予扣繳。另給付非固定薪資常見之三節獎金、年終獎金部分，若每次給付金額未達無配偶及受扶養親屬者之起扣標準，免予扣繳，超過</a:t>
            </a:r>
            <a:r>
              <a:rPr lang="en-US" altLang="zh-TW" sz="3200" dirty="0">
                <a:solidFill>
                  <a:schemeClr val="tx1"/>
                </a:solidFill>
                <a:latin typeface="標楷體" panose="03000509000000000000" pitchFamily="65" charset="-120"/>
                <a:ea typeface="標楷體" panose="03000509000000000000" pitchFamily="65" charset="-120"/>
              </a:rPr>
              <a:t>84,500</a:t>
            </a:r>
            <a:r>
              <a:rPr lang="zh-TW" altLang="en-US" sz="3200" dirty="0">
                <a:solidFill>
                  <a:schemeClr val="tx1"/>
                </a:solidFill>
                <a:latin typeface="標楷體" panose="03000509000000000000" pitchFamily="65" charset="-120"/>
                <a:ea typeface="標楷體" panose="03000509000000000000" pitchFamily="65" charset="-120"/>
              </a:rPr>
              <a:t>元者，即按全數扣繳</a:t>
            </a:r>
            <a:r>
              <a:rPr lang="en-US" altLang="zh-TW" sz="3200" dirty="0">
                <a:solidFill>
                  <a:schemeClr val="tx1"/>
                </a:solidFill>
                <a:latin typeface="標楷體" panose="03000509000000000000" pitchFamily="65" charset="-120"/>
                <a:ea typeface="標楷體" panose="03000509000000000000" pitchFamily="65" charset="-120"/>
              </a:rPr>
              <a:t>5%</a:t>
            </a:r>
            <a:r>
              <a:rPr lang="zh-TW" altLang="en-US" sz="3200" dirty="0">
                <a:solidFill>
                  <a:schemeClr val="tx1"/>
                </a:solidFill>
                <a:latin typeface="標楷體" panose="03000509000000000000" pitchFamily="65" charset="-120"/>
                <a:ea typeface="標楷體" panose="03000509000000000000" pitchFamily="65" charset="-120"/>
              </a:rPr>
              <a:t>，免併入全月薪資總額計算扣繳稅額</a:t>
            </a:r>
            <a:r>
              <a:rPr lang="zh-TW" altLang="en-US" sz="3200" dirty="0" smtClean="0">
                <a:solidFill>
                  <a:schemeClr val="tx1"/>
                </a:solidFill>
                <a:latin typeface="標楷體" panose="03000509000000000000" pitchFamily="65" charset="-120"/>
                <a:ea typeface="標楷體" panose="03000509000000000000" pitchFamily="65" charset="-120"/>
              </a:rPr>
              <a:t>。</a:t>
            </a:r>
            <a:endParaRPr lang="zh-TW" altLang="en-US" sz="3200" dirty="0">
              <a:solidFill>
                <a:schemeClr val="tx1"/>
              </a:solidFill>
              <a:latin typeface="標楷體" panose="03000509000000000000" pitchFamily="65" charset="-120"/>
              <a:ea typeface="標楷體" panose="03000509000000000000" pitchFamily="65" charset="-120"/>
            </a:endParaRPr>
          </a:p>
        </p:txBody>
      </p:sp>
      <p:sp>
        <p:nvSpPr>
          <p:cNvPr id="3" name="投影片編號版面配置區 2"/>
          <p:cNvSpPr>
            <a:spLocks noGrp="1"/>
          </p:cNvSpPr>
          <p:nvPr>
            <p:ph type="sldNum" sz="quarter" idx="12"/>
          </p:nvPr>
        </p:nvSpPr>
        <p:spPr>
          <a:xfrm>
            <a:off x="5747542" y="6491382"/>
            <a:ext cx="606552" cy="365125"/>
          </a:xfrm>
        </p:spPr>
        <p:txBody>
          <a:bodyPr/>
          <a:lstStyle/>
          <a:p>
            <a:pPr algn="ctr"/>
            <a:fld id="{79B44AEE-BA3D-4760-80D7-75703F0B2E6D}" type="slidenum">
              <a:rPr lang="zh-TW" altLang="en-US" sz="1400" smtClean="0">
                <a:solidFill>
                  <a:schemeClr val="tx1"/>
                </a:solidFill>
              </a:rPr>
              <a:pPr algn="ctr"/>
              <a:t>79</a:t>
            </a:fld>
            <a:endParaRPr lang="zh-TW" altLang="en-US" sz="1400" dirty="0">
              <a:solidFill>
                <a:schemeClr val="tx1"/>
              </a:solidFill>
            </a:endParaRPr>
          </a:p>
        </p:txBody>
      </p:sp>
    </p:spTree>
    <p:extLst>
      <p:ext uri="{BB962C8B-B14F-4D97-AF65-F5344CB8AC3E}">
        <p14:creationId xmlns:p14="http://schemas.microsoft.com/office/powerpoint/2010/main" val="21096015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838200" y="632070"/>
            <a:ext cx="10515600" cy="1325563"/>
          </a:xfrm>
        </p:spPr>
        <p:txBody>
          <a:bodyPr>
            <a:noAutofit/>
          </a:bodyPr>
          <a:lstStyle/>
          <a:p>
            <a:pPr algn="ctr"/>
            <a:r>
              <a:rPr lang="zh-TW" altLang="en-US" sz="4000" b="1" dirty="0" smtClean="0">
                <a:latin typeface="標楷體" panose="03000509000000000000" pitchFamily="65" charset="-120"/>
                <a:ea typeface="標楷體" panose="03000509000000000000" pitchFamily="65" charset="-120"/>
              </a:rPr>
              <a:t>一、政府支出憑證處理要點</a:t>
            </a:r>
            <a:r>
              <a:rPr lang="en-US" altLang="zh-TW" sz="4000" b="1" dirty="0" smtClean="0">
                <a:latin typeface="標楷體" panose="03000509000000000000" pitchFamily="65" charset="-120"/>
                <a:ea typeface="標楷體" panose="03000509000000000000" pitchFamily="65" charset="-120"/>
              </a:rPr>
              <a:t/>
            </a:r>
            <a:br>
              <a:rPr lang="en-US" altLang="zh-TW" sz="4000" b="1" dirty="0" smtClean="0">
                <a:latin typeface="標楷體" panose="03000509000000000000" pitchFamily="65" charset="-120"/>
                <a:ea typeface="標楷體" panose="03000509000000000000" pitchFamily="65" charset="-120"/>
              </a:rPr>
            </a:br>
            <a:r>
              <a:rPr lang="zh-TW" altLang="en-US" sz="4000" b="1" dirty="0" smtClean="0">
                <a:latin typeface="標楷體" panose="03000509000000000000" pitchFamily="65" charset="-120"/>
                <a:ea typeface="標楷體" panose="03000509000000000000" pitchFamily="65" charset="-120"/>
              </a:rPr>
              <a:t>修正條文</a:t>
            </a:r>
            <a:r>
              <a:rPr lang="en-US" altLang="zh-TW" sz="4000" b="1" dirty="0" smtClean="0">
                <a:latin typeface="標楷體" panose="03000509000000000000" pitchFamily="65" charset="-120"/>
                <a:ea typeface="標楷體" panose="03000509000000000000" pitchFamily="65" charset="-120"/>
              </a:rPr>
              <a:t>-</a:t>
            </a:r>
            <a:r>
              <a:rPr lang="zh-TW" altLang="en-US" sz="4000" b="1" dirty="0" smtClean="0">
                <a:latin typeface="標楷體" panose="03000509000000000000" pitchFamily="65" charset="-120"/>
                <a:ea typeface="標楷體" panose="03000509000000000000" pitchFamily="65" charset="-120"/>
              </a:rPr>
              <a:t>第五點第三項</a:t>
            </a:r>
            <a:r>
              <a:rPr lang="en-US" altLang="zh-TW" sz="4000" b="1" dirty="0" smtClean="0">
                <a:latin typeface="標楷體" panose="03000509000000000000" pitchFamily="65" charset="-120"/>
                <a:ea typeface="標楷體" panose="03000509000000000000" pitchFamily="65" charset="-120"/>
              </a:rPr>
              <a:t>(2/4)</a:t>
            </a:r>
            <a:endParaRPr lang="zh-TW" altLang="en-US" sz="4000" b="1" dirty="0">
              <a:latin typeface="標楷體" panose="03000509000000000000" pitchFamily="65" charset="-120"/>
              <a:ea typeface="標楷體" panose="03000509000000000000" pitchFamily="65" charset="-120"/>
            </a:endParaRPr>
          </a:p>
        </p:txBody>
      </p:sp>
      <p:sp>
        <p:nvSpPr>
          <p:cNvPr id="3" name="投影片編號版面配置區 2"/>
          <p:cNvSpPr>
            <a:spLocks noGrp="1"/>
          </p:cNvSpPr>
          <p:nvPr>
            <p:ph type="sldNum" sz="quarter" idx="12"/>
          </p:nvPr>
        </p:nvSpPr>
        <p:spPr/>
        <p:txBody>
          <a:bodyPr/>
          <a:lstStyle/>
          <a:p>
            <a:pPr algn="ctr"/>
            <a:fld id="{79B44AEE-BA3D-4760-80D7-75703F0B2E6D}" type="slidenum">
              <a:rPr lang="zh-TW" altLang="en-US" sz="1400" smtClean="0">
                <a:solidFill>
                  <a:schemeClr val="tx1"/>
                </a:solidFill>
              </a:rPr>
              <a:pPr algn="ctr"/>
              <a:t>8</a:t>
            </a:fld>
            <a:endParaRPr lang="zh-TW" altLang="en-US" sz="1400" dirty="0">
              <a:solidFill>
                <a:schemeClr val="tx1"/>
              </a:solidFill>
            </a:endParaRPr>
          </a:p>
        </p:txBody>
      </p:sp>
      <p:sp>
        <p:nvSpPr>
          <p:cNvPr id="4" name="文字版面配置區 3"/>
          <p:cNvSpPr>
            <a:spLocks noGrp="1"/>
          </p:cNvSpPr>
          <p:nvPr>
            <p:ph type="body" idx="4294967295"/>
          </p:nvPr>
        </p:nvSpPr>
        <p:spPr>
          <a:xfrm>
            <a:off x="0" y="1681163"/>
            <a:ext cx="5157788" cy="823912"/>
          </a:xfrm>
        </p:spPr>
        <p:txBody>
          <a:bodyPr/>
          <a:lstStyle/>
          <a:p>
            <a:pPr marL="0" lvl="0" indent="0">
              <a:buNone/>
            </a:pPr>
            <a:endParaRPr kumimoji="1" lang="zh-TW" altLang="en-US" dirty="0" smtClean="0">
              <a:solidFill>
                <a:srgbClr val="000000"/>
              </a:solidFill>
              <a:latin typeface="標楷體" pitchFamily="65" charset="-120"/>
              <a:ea typeface="標楷體" pitchFamily="65" charset="-120"/>
              <a:cs typeface="Times New Roman" pitchFamily="18" charset="0"/>
            </a:endParaRPr>
          </a:p>
          <a:p>
            <a:endParaRPr lang="zh-TW" altLang="en-US" dirty="0"/>
          </a:p>
        </p:txBody>
      </p:sp>
      <p:pic>
        <p:nvPicPr>
          <p:cNvPr id="7" name="圖片 6"/>
          <p:cNvPicPr>
            <a:picLocks noChangeAspect="1"/>
          </p:cNvPicPr>
          <p:nvPr/>
        </p:nvPicPr>
        <p:blipFill rotWithShape="1">
          <a:blip r:embed="rId2">
            <a:extLst>
              <a:ext uri="{28A0092B-C50C-407E-A947-70E740481C1C}">
                <a14:useLocalDpi xmlns:a14="http://schemas.microsoft.com/office/drawing/2010/main" val="0"/>
              </a:ext>
            </a:extLst>
          </a:blip>
          <a:srcRect r="76009" b="-136"/>
          <a:stretch/>
        </p:blipFill>
        <p:spPr>
          <a:xfrm>
            <a:off x="8983804" y="3747888"/>
            <a:ext cx="3125337" cy="3005770"/>
          </a:xfrm>
          <a:prstGeom prst="rect">
            <a:avLst/>
          </a:prstGeom>
          <a:effectLst>
            <a:glow rad="127000">
              <a:schemeClr val="accent1">
                <a:lumMod val="20000"/>
                <a:lumOff val="80000"/>
              </a:schemeClr>
            </a:glow>
          </a:effectLst>
        </p:spPr>
      </p:pic>
      <p:pic>
        <p:nvPicPr>
          <p:cNvPr id="8" name="圖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5787"/>
            <a:ext cx="4013867" cy="1052968"/>
          </a:xfrm>
          <a:prstGeom prst="rect">
            <a:avLst/>
          </a:prstGeom>
        </p:spPr>
      </p:pic>
      <p:graphicFrame>
        <p:nvGraphicFramePr>
          <p:cNvPr id="12" name="Group 29"/>
          <p:cNvGraphicFramePr>
            <a:graphicFrameLocks/>
          </p:cNvGraphicFramePr>
          <p:nvPr>
            <p:extLst>
              <p:ext uri="{D42A27DB-BD31-4B8C-83A1-F6EECF244321}">
                <p14:modId xmlns:p14="http://schemas.microsoft.com/office/powerpoint/2010/main" val="3265512085"/>
              </p:ext>
            </p:extLst>
          </p:nvPr>
        </p:nvGraphicFramePr>
        <p:xfrm>
          <a:off x="647700" y="2118626"/>
          <a:ext cx="10706100" cy="4271392"/>
        </p:xfrm>
        <a:graphic>
          <a:graphicData uri="http://schemas.openxmlformats.org/drawingml/2006/table">
            <a:tbl>
              <a:tblPr/>
              <a:tblGrid>
                <a:gridCol w="5341620">
                  <a:extLst>
                    <a:ext uri="{9D8B030D-6E8A-4147-A177-3AD203B41FA5}">
                      <a16:colId xmlns:a16="http://schemas.microsoft.com/office/drawing/2014/main" val="20000"/>
                    </a:ext>
                  </a:extLst>
                </a:gridCol>
                <a:gridCol w="5364480">
                  <a:extLst>
                    <a:ext uri="{9D8B030D-6E8A-4147-A177-3AD203B41FA5}">
                      <a16:colId xmlns:a16="http://schemas.microsoft.com/office/drawing/2014/main" val="20001"/>
                    </a:ext>
                  </a:extLst>
                </a:gridCol>
              </a:tblGrid>
              <a:tr h="423265">
                <a:tc>
                  <a:txBody>
                    <a:bodyPr/>
                    <a:lstStyle>
                      <a:lvl1pPr marL="342900" indent="-342900" eaLnBrk="0" hangingPunct="0">
                        <a:spcBef>
                          <a:spcPct val="20000"/>
                        </a:spcBef>
                        <a:buClr>
                          <a:srgbClr val="FF0000"/>
                        </a:buClr>
                        <a:buFont typeface="Wingdings" pitchFamily="2" charset="2"/>
                        <a:defRPr kumimoji="1" sz="2800">
                          <a:solidFill>
                            <a:schemeClr val="tx1"/>
                          </a:solidFill>
                          <a:latin typeface="標楷體" pitchFamily="65" charset="-120"/>
                          <a:ea typeface="標楷體" pitchFamily="65" charset="-120"/>
                        </a:defRPr>
                      </a:lvl1pPr>
                      <a:lvl2pPr marL="742950" indent="-285750" eaLnBrk="0" hangingPunct="0">
                        <a:spcBef>
                          <a:spcPct val="20000"/>
                        </a:spcBef>
                        <a:defRPr kumimoji="1" sz="2400">
                          <a:solidFill>
                            <a:schemeClr val="tx1"/>
                          </a:solidFill>
                          <a:latin typeface="標楷體" pitchFamily="65" charset="-120"/>
                          <a:ea typeface="標楷體" pitchFamily="65" charset="-120"/>
                        </a:defRPr>
                      </a:lvl2pPr>
                      <a:lvl3pPr marL="1143000" indent="-228600" eaLnBrk="0" hangingPunct="0">
                        <a:spcBef>
                          <a:spcPct val="20000"/>
                        </a:spcBef>
                        <a:defRPr kumimoji="1" sz="2000">
                          <a:solidFill>
                            <a:schemeClr val="tx1"/>
                          </a:solidFill>
                          <a:latin typeface="標楷體" pitchFamily="65" charset="-120"/>
                          <a:ea typeface="標楷體" pitchFamily="65" charset="-120"/>
                        </a:defRPr>
                      </a:lvl3pPr>
                      <a:lvl4pPr marL="1600200" indent="-228600" eaLnBrk="0" hangingPunct="0">
                        <a:spcBef>
                          <a:spcPct val="20000"/>
                        </a:spcBef>
                        <a:defRPr kumimoji="1">
                          <a:solidFill>
                            <a:schemeClr val="tx1"/>
                          </a:solidFill>
                          <a:latin typeface="標楷體" pitchFamily="65" charset="-120"/>
                          <a:ea typeface="標楷體" pitchFamily="65" charset="-120"/>
                        </a:defRPr>
                      </a:lvl4pPr>
                      <a:lvl5pPr marL="2057400" indent="-228600" eaLnBrk="0" hangingPunct="0">
                        <a:spcBef>
                          <a:spcPct val="20000"/>
                        </a:spcBef>
                        <a:defRPr kumimoji="1">
                          <a:solidFill>
                            <a:schemeClr val="tx1"/>
                          </a:solidFill>
                          <a:latin typeface="標楷體" pitchFamily="65" charset="-120"/>
                          <a:ea typeface="標楷體" pitchFamily="65" charset="-120"/>
                        </a:defRPr>
                      </a:lvl5pPr>
                      <a:lvl6pPr marL="2514600" indent="-228600" eaLnBrk="0" fontAlgn="base" hangingPunct="0">
                        <a:spcBef>
                          <a:spcPct val="20000"/>
                        </a:spcBef>
                        <a:spcAft>
                          <a:spcPct val="0"/>
                        </a:spcAft>
                        <a:defRPr kumimoji="1">
                          <a:solidFill>
                            <a:schemeClr val="tx1"/>
                          </a:solidFill>
                          <a:latin typeface="標楷體" pitchFamily="65" charset="-120"/>
                          <a:ea typeface="標楷體" pitchFamily="65" charset="-120"/>
                        </a:defRPr>
                      </a:lvl6pPr>
                      <a:lvl7pPr marL="2971800" indent="-228600" eaLnBrk="0" fontAlgn="base" hangingPunct="0">
                        <a:spcBef>
                          <a:spcPct val="20000"/>
                        </a:spcBef>
                        <a:spcAft>
                          <a:spcPct val="0"/>
                        </a:spcAft>
                        <a:defRPr kumimoji="1">
                          <a:solidFill>
                            <a:schemeClr val="tx1"/>
                          </a:solidFill>
                          <a:latin typeface="標楷體" pitchFamily="65" charset="-120"/>
                          <a:ea typeface="標楷體" pitchFamily="65" charset="-120"/>
                        </a:defRPr>
                      </a:lvl7pPr>
                      <a:lvl8pPr marL="3429000" indent="-228600" eaLnBrk="0" fontAlgn="base" hangingPunct="0">
                        <a:spcBef>
                          <a:spcPct val="20000"/>
                        </a:spcBef>
                        <a:spcAft>
                          <a:spcPct val="0"/>
                        </a:spcAft>
                        <a:defRPr kumimoji="1">
                          <a:solidFill>
                            <a:schemeClr val="tx1"/>
                          </a:solidFill>
                          <a:latin typeface="標楷體" pitchFamily="65" charset="-120"/>
                          <a:ea typeface="標楷體" pitchFamily="65" charset="-120"/>
                        </a:defRPr>
                      </a:lvl8pPr>
                      <a:lvl9pPr marL="3886200" indent="-228600" eaLnBrk="0" fontAlgn="base" hangingPunct="0">
                        <a:spcBef>
                          <a:spcPct val="20000"/>
                        </a:spcBef>
                        <a:spcAft>
                          <a:spcPct val="0"/>
                        </a:spcAft>
                        <a:defRPr kumimoji="1">
                          <a:solidFill>
                            <a:schemeClr val="tx1"/>
                          </a:solidFill>
                          <a:latin typeface="標楷體" pitchFamily="65" charset="-120"/>
                          <a:ea typeface="標楷體" pitchFamily="65" charset="-120"/>
                        </a:defRPr>
                      </a:lvl9pPr>
                    </a:lstStyle>
                    <a:p>
                      <a:pPr marL="342900" marR="0" lvl="0" indent="-342900" algn="ctr" defTabSz="914400" rtl="0" eaLnBrk="1" fontAlgn="base" latinLnBrk="0" hangingPunct="1">
                        <a:lnSpc>
                          <a:spcPct val="100000"/>
                        </a:lnSpc>
                        <a:spcBef>
                          <a:spcPct val="20000"/>
                        </a:spcBef>
                        <a:spcAft>
                          <a:spcPct val="0"/>
                        </a:spcAft>
                        <a:buClr>
                          <a:srgbClr val="FF0000"/>
                        </a:buClr>
                        <a:buSzTx/>
                        <a:buFont typeface="Wingdings" pitchFamily="2" charset="2"/>
                        <a:buNone/>
                        <a:tabLst/>
                      </a:pPr>
                      <a:r>
                        <a:rPr kumimoji="1" lang="zh-TW" altLang="en-US" sz="2400" b="1" i="0" u="none" strike="noStrike" cap="none" normalizeH="0" baseline="0" dirty="0" smtClean="0">
                          <a:ln>
                            <a:noFill/>
                          </a:ln>
                          <a:solidFill>
                            <a:srgbClr val="000000"/>
                          </a:solidFill>
                          <a:effectLst/>
                          <a:latin typeface="標楷體" pitchFamily="65" charset="-120"/>
                          <a:ea typeface="標楷體" pitchFamily="65" charset="-120"/>
                          <a:cs typeface="Times New Roman" pitchFamily="18" charset="0"/>
                        </a:rPr>
                        <a:t>修正規定</a:t>
                      </a:r>
                    </a:p>
                  </a:txBody>
                  <a:tcPr marL="90000" marR="90000" marT="46768" marB="4676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rgbClr val="FF0000"/>
                        </a:buClr>
                        <a:buFont typeface="Wingdings" pitchFamily="2" charset="2"/>
                        <a:defRPr kumimoji="1" sz="2800">
                          <a:solidFill>
                            <a:schemeClr val="tx1"/>
                          </a:solidFill>
                          <a:latin typeface="標楷體" pitchFamily="65" charset="-120"/>
                          <a:ea typeface="標楷體" pitchFamily="65" charset="-120"/>
                        </a:defRPr>
                      </a:lvl1pPr>
                      <a:lvl2pPr marL="742950" indent="-285750" eaLnBrk="0" hangingPunct="0">
                        <a:spcBef>
                          <a:spcPct val="20000"/>
                        </a:spcBef>
                        <a:defRPr kumimoji="1" sz="2400">
                          <a:solidFill>
                            <a:schemeClr val="tx1"/>
                          </a:solidFill>
                          <a:latin typeface="標楷體" pitchFamily="65" charset="-120"/>
                          <a:ea typeface="標楷體" pitchFamily="65" charset="-120"/>
                        </a:defRPr>
                      </a:lvl2pPr>
                      <a:lvl3pPr marL="1143000" indent="-228600" eaLnBrk="0" hangingPunct="0">
                        <a:spcBef>
                          <a:spcPct val="20000"/>
                        </a:spcBef>
                        <a:defRPr kumimoji="1" sz="2000">
                          <a:solidFill>
                            <a:schemeClr val="tx1"/>
                          </a:solidFill>
                          <a:latin typeface="標楷體" pitchFamily="65" charset="-120"/>
                          <a:ea typeface="標楷體" pitchFamily="65" charset="-120"/>
                        </a:defRPr>
                      </a:lvl3pPr>
                      <a:lvl4pPr marL="1600200" indent="-228600" eaLnBrk="0" hangingPunct="0">
                        <a:spcBef>
                          <a:spcPct val="20000"/>
                        </a:spcBef>
                        <a:defRPr kumimoji="1">
                          <a:solidFill>
                            <a:schemeClr val="tx1"/>
                          </a:solidFill>
                          <a:latin typeface="標楷體" pitchFamily="65" charset="-120"/>
                          <a:ea typeface="標楷體" pitchFamily="65" charset="-120"/>
                        </a:defRPr>
                      </a:lvl4pPr>
                      <a:lvl5pPr marL="2057400" indent="-228600" eaLnBrk="0" hangingPunct="0">
                        <a:spcBef>
                          <a:spcPct val="20000"/>
                        </a:spcBef>
                        <a:defRPr kumimoji="1">
                          <a:solidFill>
                            <a:schemeClr val="tx1"/>
                          </a:solidFill>
                          <a:latin typeface="標楷體" pitchFamily="65" charset="-120"/>
                          <a:ea typeface="標楷體" pitchFamily="65" charset="-120"/>
                        </a:defRPr>
                      </a:lvl5pPr>
                      <a:lvl6pPr marL="2514600" indent="-228600" eaLnBrk="0" fontAlgn="base" hangingPunct="0">
                        <a:spcBef>
                          <a:spcPct val="20000"/>
                        </a:spcBef>
                        <a:spcAft>
                          <a:spcPct val="0"/>
                        </a:spcAft>
                        <a:defRPr kumimoji="1">
                          <a:solidFill>
                            <a:schemeClr val="tx1"/>
                          </a:solidFill>
                          <a:latin typeface="標楷體" pitchFamily="65" charset="-120"/>
                          <a:ea typeface="標楷體" pitchFamily="65" charset="-120"/>
                        </a:defRPr>
                      </a:lvl6pPr>
                      <a:lvl7pPr marL="2971800" indent="-228600" eaLnBrk="0" fontAlgn="base" hangingPunct="0">
                        <a:spcBef>
                          <a:spcPct val="20000"/>
                        </a:spcBef>
                        <a:spcAft>
                          <a:spcPct val="0"/>
                        </a:spcAft>
                        <a:defRPr kumimoji="1">
                          <a:solidFill>
                            <a:schemeClr val="tx1"/>
                          </a:solidFill>
                          <a:latin typeface="標楷體" pitchFamily="65" charset="-120"/>
                          <a:ea typeface="標楷體" pitchFamily="65" charset="-120"/>
                        </a:defRPr>
                      </a:lvl7pPr>
                      <a:lvl8pPr marL="3429000" indent="-228600" eaLnBrk="0" fontAlgn="base" hangingPunct="0">
                        <a:spcBef>
                          <a:spcPct val="20000"/>
                        </a:spcBef>
                        <a:spcAft>
                          <a:spcPct val="0"/>
                        </a:spcAft>
                        <a:defRPr kumimoji="1">
                          <a:solidFill>
                            <a:schemeClr val="tx1"/>
                          </a:solidFill>
                          <a:latin typeface="標楷體" pitchFamily="65" charset="-120"/>
                          <a:ea typeface="標楷體" pitchFamily="65" charset="-120"/>
                        </a:defRPr>
                      </a:lvl8pPr>
                      <a:lvl9pPr marL="3886200" indent="-228600" eaLnBrk="0" fontAlgn="base" hangingPunct="0">
                        <a:spcBef>
                          <a:spcPct val="20000"/>
                        </a:spcBef>
                        <a:spcAft>
                          <a:spcPct val="0"/>
                        </a:spcAft>
                        <a:defRPr kumimoji="1">
                          <a:solidFill>
                            <a:schemeClr val="tx1"/>
                          </a:solidFill>
                          <a:latin typeface="標楷體" pitchFamily="65" charset="-120"/>
                          <a:ea typeface="標楷體" pitchFamily="65" charset="-120"/>
                        </a:defRPr>
                      </a:lvl9pPr>
                    </a:lstStyle>
                    <a:p>
                      <a:pPr marL="342900" marR="0" lvl="0" indent="-342900" algn="ctr" defTabSz="914400" rtl="0" eaLnBrk="1" fontAlgn="base" latinLnBrk="0" hangingPunct="1">
                        <a:lnSpc>
                          <a:spcPct val="100000"/>
                        </a:lnSpc>
                        <a:spcBef>
                          <a:spcPct val="20000"/>
                        </a:spcBef>
                        <a:spcAft>
                          <a:spcPct val="0"/>
                        </a:spcAft>
                        <a:buClr>
                          <a:srgbClr val="FF0000"/>
                        </a:buClr>
                        <a:buSzTx/>
                        <a:buFont typeface="Wingdings" pitchFamily="2" charset="2"/>
                        <a:buNone/>
                        <a:tabLst/>
                      </a:pPr>
                      <a:r>
                        <a:rPr kumimoji="1" lang="zh-TW" altLang="en-US" sz="2400" b="1" i="0" u="none" strike="noStrike" cap="none" normalizeH="0" baseline="0" dirty="0" smtClean="0">
                          <a:ln>
                            <a:noFill/>
                          </a:ln>
                          <a:solidFill>
                            <a:srgbClr val="000000"/>
                          </a:solidFill>
                          <a:effectLst/>
                          <a:latin typeface="標楷體" pitchFamily="65" charset="-120"/>
                          <a:ea typeface="標楷體" pitchFamily="65" charset="-120"/>
                          <a:cs typeface="Times New Roman" pitchFamily="18" charset="0"/>
                        </a:rPr>
                        <a:t>說　　明</a:t>
                      </a:r>
                    </a:p>
                  </a:txBody>
                  <a:tcPr marL="90000" marR="90000" marT="46768" marB="4676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466849">
                <a:tc>
                  <a:txBody>
                    <a:bodyPr/>
                    <a:lstStyle>
                      <a:lvl1pPr eaLnBrk="0" hangingPunct="0">
                        <a:spcBef>
                          <a:spcPct val="20000"/>
                        </a:spcBef>
                        <a:buClr>
                          <a:srgbClr val="FF0000"/>
                        </a:buClr>
                        <a:buFont typeface="Wingdings" pitchFamily="2" charset="2"/>
                        <a:defRPr kumimoji="1" sz="2800">
                          <a:solidFill>
                            <a:schemeClr val="tx1"/>
                          </a:solidFill>
                          <a:latin typeface="標楷體" pitchFamily="65" charset="-120"/>
                          <a:ea typeface="標楷體" pitchFamily="65" charset="-120"/>
                        </a:defRPr>
                      </a:lvl1pPr>
                      <a:lvl2pPr marL="742950" indent="-285750" eaLnBrk="0" hangingPunct="0">
                        <a:spcBef>
                          <a:spcPct val="20000"/>
                        </a:spcBef>
                        <a:defRPr kumimoji="1" sz="2400">
                          <a:solidFill>
                            <a:schemeClr val="tx1"/>
                          </a:solidFill>
                          <a:latin typeface="標楷體" pitchFamily="65" charset="-120"/>
                          <a:ea typeface="標楷體" pitchFamily="65" charset="-120"/>
                        </a:defRPr>
                      </a:lvl2pPr>
                      <a:lvl3pPr marL="1143000" indent="-228600" eaLnBrk="0" hangingPunct="0">
                        <a:spcBef>
                          <a:spcPct val="20000"/>
                        </a:spcBef>
                        <a:defRPr kumimoji="1" sz="2000">
                          <a:solidFill>
                            <a:schemeClr val="tx1"/>
                          </a:solidFill>
                          <a:latin typeface="標楷體" pitchFamily="65" charset="-120"/>
                          <a:ea typeface="標楷體" pitchFamily="65" charset="-120"/>
                        </a:defRPr>
                      </a:lvl3pPr>
                      <a:lvl4pPr marL="1600200" indent="-228600" eaLnBrk="0" hangingPunct="0">
                        <a:spcBef>
                          <a:spcPct val="20000"/>
                        </a:spcBef>
                        <a:defRPr kumimoji="1">
                          <a:solidFill>
                            <a:schemeClr val="tx1"/>
                          </a:solidFill>
                          <a:latin typeface="標楷體" pitchFamily="65" charset="-120"/>
                          <a:ea typeface="標楷體" pitchFamily="65" charset="-120"/>
                        </a:defRPr>
                      </a:lvl4pPr>
                      <a:lvl5pPr marL="2057400" indent="-228600" eaLnBrk="0" hangingPunct="0">
                        <a:spcBef>
                          <a:spcPct val="20000"/>
                        </a:spcBef>
                        <a:defRPr kumimoji="1">
                          <a:solidFill>
                            <a:schemeClr val="tx1"/>
                          </a:solidFill>
                          <a:latin typeface="標楷體" pitchFamily="65" charset="-120"/>
                          <a:ea typeface="標楷體" pitchFamily="65" charset="-120"/>
                        </a:defRPr>
                      </a:lvl5pPr>
                      <a:lvl6pPr marL="2514600" indent="-228600" eaLnBrk="0" fontAlgn="base" hangingPunct="0">
                        <a:spcBef>
                          <a:spcPct val="20000"/>
                        </a:spcBef>
                        <a:spcAft>
                          <a:spcPct val="0"/>
                        </a:spcAft>
                        <a:defRPr kumimoji="1">
                          <a:solidFill>
                            <a:schemeClr val="tx1"/>
                          </a:solidFill>
                          <a:latin typeface="標楷體" pitchFamily="65" charset="-120"/>
                          <a:ea typeface="標楷體" pitchFamily="65" charset="-120"/>
                        </a:defRPr>
                      </a:lvl6pPr>
                      <a:lvl7pPr marL="2971800" indent="-228600" eaLnBrk="0" fontAlgn="base" hangingPunct="0">
                        <a:spcBef>
                          <a:spcPct val="20000"/>
                        </a:spcBef>
                        <a:spcAft>
                          <a:spcPct val="0"/>
                        </a:spcAft>
                        <a:defRPr kumimoji="1">
                          <a:solidFill>
                            <a:schemeClr val="tx1"/>
                          </a:solidFill>
                          <a:latin typeface="標楷體" pitchFamily="65" charset="-120"/>
                          <a:ea typeface="標楷體" pitchFamily="65" charset="-120"/>
                        </a:defRPr>
                      </a:lvl7pPr>
                      <a:lvl8pPr marL="3429000" indent="-228600" eaLnBrk="0" fontAlgn="base" hangingPunct="0">
                        <a:spcBef>
                          <a:spcPct val="20000"/>
                        </a:spcBef>
                        <a:spcAft>
                          <a:spcPct val="0"/>
                        </a:spcAft>
                        <a:defRPr kumimoji="1">
                          <a:solidFill>
                            <a:schemeClr val="tx1"/>
                          </a:solidFill>
                          <a:latin typeface="標楷體" pitchFamily="65" charset="-120"/>
                          <a:ea typeface="標楷體" pitchFamily="65" charset="-120"/>
                        </a:defRPr>
                      </a:lvl8pPr>
                      <a:lvl9pPr marL="3886200" indent="-228600" eaLnBrk="0" fontAlgn="base" hangingPunct="0">
                        <a:spcBef>
                          <a:spcPct val="20000"/>
                        </a:spcBef>
                        <a:spcAft>
                          <a:spcPct val="0"/>
                        </a:spcAft>
                        <a:defRPr kumimoji="1">
                          <a:solidFill>
                            <a:schemeClr val="tx1"/>
                          </a:solidFill>
                          <a:latin typeface="標楷體" pitchFamily="65" charset="-120"/>
                          <a:ea typeface="標楷體" pitchFamily="65" charset="-120"/>
                        </a:defRPr>
                      </a:lvl9pPr>
                    </a:lstStyle>
                    <a:p>
                      <a:pPr marL="0" marR="0" lvl="0" indent="0" algn="just" defTabSz="914400" rtl="0" eaLnBrk="1" fontAlgn="base" latinLnBrk="0" hangingPunct="1">
                        <a:lnSpc>
                          <a:spcPct val="100000"/>
                        </a:lnSpc>
                        <a:spcBef>
                          <a:spcPct val="20000"/>
                        </a:spcBef>
                        <a:spcAft>
                          <a:spcPct val="0"/>
                        </a:spcAft>
                        <a:buClr>
                          <a:srgbClr val="FF0000"/>
                        </a:buClr>
                        <a:buSzTx/>
                        <a:buFont typeface="Wingdings" pitchFamily="2" charset="2"/>
                        <a:buNone/>
                        <a:tabLst/>
                      </a:pPr>
                      <a:r>
                        <a:rPr kumimoji="1" lang="en-US" altLang="zh-TW" sz="2000" b="0" i="0" u="none" strike="noStrike" cap="none" normalizeH="0" baseline="0" dirty="0" smtClean="0">
                          <a:ln>
                            <a:noFill/>
                          </a:ln>
                          <a:solidFill>
                            <a:schemeClr val="tx1"/>
                          </a:solidFill>
                          <a:effectLst/>
                          <a:latin typeface="標楷體" pitchFamily="65" charset="-120"/>
                          <a:ea typeface="標楷體" pitchFamily="65" charset="-120"/>
                        </a:rPr>
                        <a:t>……</a:t>
                      </a:r>
                      <a:r>
                        <a:rPr kumimoji="1" lang="zh-TW" altLang="en-US" sz="2000" b="0" i="0" u="none" strike="noStrike" cap="none" normalizeH="0" baseline="0" dirty="0" smtClean="0">
                          <a:ln>
                            <a:noFill/>
                          </a:ln>
                          <a:solidFill>
                            <a:schemeClr val="tx1"/>
                          </a:solidFill>
                          <a:effectLst/>
                          <a:latin typeface="標楷體" pitchFamily="65" charset="-120"/>
                          <a:ea typeface="標楷體" pitchFamily="65" charset="-120"/>
                        </a:rPr>
                        <a:t>電子發票證明聯之取得，依電子發票實施作業要點規定由營業人提供或機關自行下載列印，其未列明營業人名稱者，免予補正；</a:t>
                      </a:r>
                      <a:r>
                        <a:rPr kumimoji="1" lang="zh-TW" altLang="en-US" sz="2000" b="1" i="0" u="sng" strike="noStrike" cap="none" normalizeH="0" baseline="0" dirty="0" smtClean="0">
                          <a:ln>
                            <a:noFill/>
                          </a:ln>
                          <a:solidFill>
                            <a:srgbClr val="FF0000"/>
                          </a:solidFill>
                          <a:effectLst/>
                          <a:latin typeface="標楷體" pitchFamily="65" charset="-120"/>
                          <a:ea typeface="標楷體" pitchFamily="65" charset="-120"/>
                        </a:rPr>
                        <a:t>機關自行下載列印者，免由經手人簽名。</a:t>
                      </a:r>
                      <a:r>
                        <a:rPr kumimoji="1" lang="en-US" altLang="zh-TW" sz="2000" b="0" i="0" u="none" strike="noStrike" cap="none" normalizeH="0" baseline="0" dirty="0" smtClean="0">
                          <a:ln>
                            <a:noFill/>
                          </a:ln>
                          <a:solidFill>
                            <a:schemeClr val="tx1"/>
                          </a:solidFill>
                          <a:effectLst/>
                          <a:latin typeface="標楷體" pitchFamily="65" charset="-120"/>
                          <a:ea typeface="標楷體" pitchFamily="65" charset="-120"/>
                        </a:rPr>
                        <a:t>……</a:t>
                      </a:r>
                    </a:p>
                    <a:p>
                      <a:pPr marL="0" marR="0" lvl="0" indent="0" algn="just" defTabSz="914400" rtl="0" eaLnBrk="1" fontAlgn="base" latinLnBrk="0" hangingPunct="1">
                        <a:lnSpc>
                          <a:spcPct val="100000"/>
                        </a:lnSpc>
                        <a:spcBef>
                          <a:spcPct val="20000"/>
                        </a:spcBef>
                        <a:spcAft>
                          <a:spcPct val="0"/>
                        </a:spcAft>
                        <a:buClr>
                          <a:srgbClr val="FF0000"/>
                        </a:buClr>
                        <a:buSzTx/>
                        <a:buFont typeface="Wingdings" pitchFamily="2" charset="2"/>
                        <a:buNone/>
                        <a:tabLst/>
                      </a:pPr>
                      <a:endParaRPr kumimoji="1" lang="en-US" altLang="zh-TW" sz="2000" b="0" i="0" u="none" strike="noStrike" cap="none" normalizeH="0" baseline="0" dirty="0" smtClean="0">
                        <a:ln>
                          <a:noFill/>
                        </a:ln>
                        <a:solidFill>
                          <a:schemeClr val="tx1"/>
                        </a:solidFill>
                        <a:effectLst/>
                        <a:latin typeface="標楷體" pitchFamily="65" charset="-120"/>
                        <a:ea typeface="標楷體" pitchFamily="65" charset="-120"/>
                      </a:endParaRPr>
                    </a:p>
                  </a:txBody>
                  <a:tcPr marL="90000" marR="90000" marT="46768" marB="4676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274638" indent="-274638" eaLnBrk="0" hangingPunct="0">
                        <a:spcBef>
                          <a:spcPct val="20000"/>
                        </a:spcBef>
                        <a:buClr>
                          <a:srgbClr val="FF0000"/>
                        </a:buClr>
                        <a:buFont typeface="Wingdings" pitchFamily="2" charset="2"/>
                        <a:tabLst>
                          <a:tab pos="274638" algn="l"/>
                        </a:tabLst>
                        <a:defRPr kumimoji="1" sz="2800">
                          <a:solidFill>
                            <a:schemeClr val="tx1"/>
                          </a:solidFill>
                          <a:latin typeface="標楷體" pitchFamily="65" charset="-120"/>
                          <a:ea typeface="標楷體" pitchFamily="65" charset="-120"/>
                        </a:defRPr>
                      </a:lvl1pPr>
                      <a:lvl2pPr marL="830263" indent="-285750" eaLnBrk="0" hangingPunct="0">
                        <a:spcBef>
                          <a:spcPct val="20000"/>
                        </a:spcBef>
                        <a:tabLst>
                          <a:tab pos="274638" algn="l"/>
                        </a:tabLst>
                        <a:defRPr kumimoji="1" sz="2400">
                          <a:solidFill>
                            <a:schemeClr val="tx1"/>
                          </a:solidFill>
                          <a:latin typeface="標楷體" pitchFamily="65" charset="-120"/>
                          <a:ea typeface="標楷體" pitchFamily="65" charset="-120"/>
                        </a:defRPr>
                      </a:lvl2pPr>
                      <a:lvl3pPr marL="1238250" indent="-228600" eaLnBrk="0" hangingPunct="0">
                        <a:spcBef>
                          <a:spcPct val="20000"/>
                        </a:spcBef>
                        <a:tabLst>
                          <a:tab pos="274638" algn="l"/>
                        </a:tabLst>
                        <a:defRPr kumimoji="1" sz="2000">
                          <a:solidFill>
                            <a:schemeClr val="tx1"/>
                          </a:solidFill>
                          <a:latin typeface="標楷體" pitchFamily="65" charset="-120"/>
                          <a:ea typeface="標楷體" pitchFamily="65" charset="-120"/>
                        </a:defRPr>
                      </a:lvl3pPr>
                      <a:lvl4pPr marL="1646238" indent="-228600" eaLnBrk="0" hangingPunct="0">
                        <a:spcBef>
                          <a:spcPct val="20000"/>
                        </a:spcBef>
                        <a:tabLst>
                          <a:tab pos="274638" algn="l"/>
                        </a:tabLst>
                        <a:defRPr kumimoji="1">
                          <a:solidFill>
                            <a:schemeClr val="tx1"/>
                          </a:solidFill>
                          <a:latin typeface="標楷體" pitchFamily="65" charset="-120"/>
                          <a:ea typeface="標楷體" pitchFamily="65" charset="-120"/>
                        </a:defRPr>
                      </a:lvl4pPr>
                      <a:lvl5pPr marL="2057400" indent="-228600" eaLnBrk="0" hangingPunct="0">
                        <a:spcBef>
                          <a:spcPct val="20000"/>
                        </a:spcBef>
                        <a:tabLst>
                          <a:tab pos="274638" algn="l"/>
                        </a:tabLst>
                        <a:defRPr kumimoji="1">
                          <a:solidFill>
                            <a:schemeClr val="tx1"/>
                          </a:solidFill>
                          <a:latin typeface="標楷體" pitchFamily="65" charset="-120"/>
                          <a:ea typeface="標楷體" pitchFamily="65" charset="-120"/>
                        </a:defRPr>
                      </a:lvl5pPr>
                      <a:lvl6pPr marL="2514600" indent="-228600" eaLnBrk="0" fontAlgn="base" hangingPunct="0">
                        <a:spcBef>
                          <a:spcPct val="20000"/>
                        </a:spcBef>
                        <a:spcAft>
                          <a:spcPct val="0"/>
                        </a:spcAft>
                        <a:tabLst>
                          <a:tab pos="274638" algn="l"/>
                        </a:tabLst>
                        <a:defRPr kumimoji="1">
                          <a:solidFill>
                            <a:schemeClr val="tx1"/>
                          </a:solidFill>
                          <a:latin typeface="標楷體" pitchFamily="65" charset="-120"/>
                          <a:ea typeface="標楷體" pitchFamily="65" charset="-120"/>
                        </a:defRPr>
                      </a:lvl6pPr>
                      <a:lvl7pPr marL="2971800" indent="-228600" eaLnBrk="0" fontAlgn="base" hangingPunct="0">
                        <a:spcBef>
                          <a:spcPct val="20000"/>
                        </a:spcBef>
                        <a:spcAft>
                          <a:spcPct val="0"/>
                        </a:spcAft>
                        <a:tabLst>
                          <a:tab pos="274638" algn="l"/>
                        </a:tabLst>
                        <a:defRPr kumimoji="1">
                          <a:solidFill>
                            <a:schemeClr val="tx1"/>
                          </a:solidFill>
                          <a:latin typeface="標楷體" pitchFamily="65" charset="-120"/>
                          <a:ea typeface="標楷體" pitchFamily="65" charset="-120"/>
                        </a:defRPr>
                      </a:lvl7pPr>
                      <a:lvl8pPr marL="3429000" indent="-228600" eaLnBrk="0" fontAlgn="base" hangingPunct="0">
                        <a:spcBef>
                          <a:spcPct val="20000"/>
                        </a:spcBef>
                        <a:spcAft>
                          <a:spcPct val="0"/>
                        </a:spcAft>
                        <a:tabLst>
                          <a:tab pos="274638" algn="l"/>
                        </a:tabLst>
                        <a:defRPr kumimoji="1">
                          <a:solidFill>
                            <a:schemeClr val="tx1"/>
                          </a:solidFill>
                          <a:latin typeface="標楷體" pitchFamily="65" charset="-120"/>
                          <a:ea typeface="標楷體" pitchFamily="65" charset="-120"/>
                        </a:defRPr>
                      </a:lvl8pPr>
                      <a:lvl9pPr marL="3886200" indent="-228600" eaLnBrk="0" fontAlgn="base" hangingPunct="0">
                        <a:spcBef>
                          <a:spcPct val="20000"/>
                        </a:spcBef>
                        <a:spcAft>
                          <a:spcPct val="0"/>
                        </a:spcAft>
                        <a:tabLst>
                          <a:tab pos="274638" algn="l"/>
                        </a:tabLst>
                        <a:defRPr kumimoji="1">
                          <a:solidFill>
                            <a:schemeClr val="tx1"/>
                          </a:solidFill>
                          <a:latin typeface="標楷體" pitchFamily="65" charset="-120"/>
                          <a:ea typeface="標楷體" pitchFamily="65" charset="-120"/>
                        </a:defRPr>
                      </a:lvl9pPr>
                    </a:lstStyle>
                    <a:p>
                      <a:pPr marL="457200" marR="0" lvl="0" indent="-457200" algn="l" defTabSz="914400" rtl="0" eaLnBrk="1" fontAlgn="base" latinLnBrk="0" hangingPunct="1">
                        <a:lnSpc>
                          <a:spcPct val="100000"/>
                        </a:lnSpc>
                        <a:spcBef>
                          <a:spcPct val="20000"/>
                        </a:spcBef>
                        <a:spcAft>
                          <a:spcPct val="0"/>
                        </a:spcAft>
                        <a:buClr>
                          <a:schemeClr val="tx1"/>
                        </a:buClr>
                        <a:buSzTx/>
                        <a:buFont typeface="+mj-ea"/>
                        <a:buAutoNum type="ea1ChtPeriod"/>
                        <a:tabLst/>
                      </a:pPr>
                      <a:r>
                        <a:rPr kumimoji="1" lang="zh-TW" altLang="en-US" sz="2000" b="0" i="0" u="none" strike="noStrike" kern="1200" cap="none" normalizeH="0" baseline="0" dirty="0" smtClean="0">
                          <a:ln>
                            <a:noFill/>
                          </a:ln>
                          <a:solidFill>
                            <a:schemeClr val="tx1"/>
                          </a:solidFill>
                          <a:effectLst/>
                          <a:latin typeface="標楷體" pitchFamily="65" charset="-120"/>
                          <a:ea typeface="標楷體" pitchFamily="65" charset="-120"/>
                          <a:cs typeface="+mn-cs"/>
                        </a:rPr>
                        <a:t>各機關取得電子發票證明聯之方式，除由營業人提供外，亦可自行至財政部電子發票整合服務平台</a:t>
                      </a:r>
                      <a:r>
                        <a:rPr kumimoji="1" lang="en-US" altLang="zh-TW" sz="2000" b="0" i="0" u="none" strike="noStrike" kern="1200" cap="none" normalizeH="0" baseline="0" dirty="0" smtClean="0">
                          <a:ln>
                            <a:noFill/>
                          </a:ln>
                          <a:solidFill>
                            <a:schemeClr val="tx1"/>
                          </a:solidFill>
                          <a:effectLst/>
                          <a:latin typeface="標楷體" pitchFamily="65" charset="-120"/>
                          <a:ea typeface="標楷體" pitchFamily="65" charset="-120"/>
                          <a:cs typeface="+mn-cs"/>
                        </a:rPr>
                        <a:t>(</a:t>
                      </a:r>
                      <a:r>
                        <a:rPr kumimoji="1" lang="zh-TW" altLang="en-US" sz="2000" b="0" i="0" u="none" strike="noStrike" kern="1200" cap="none" normalizeH="0" baseline="0" dirty="0" smtClean="0">
                          <a:ln>
                            <a:noFill/>
                          </a:ln>
                          <a:solidFill>
                            <a:schemeClr val="tx1"/>
                          </a:solidFill>
                          <a:effectLst/>
                          <a:latin typeface="標楷體" pitchFamily="65" charset="-120"/>
                          <a:ea typeface="標楷體" pitchFamily="65" charset="-120"/>
                          <a:cs typeface="+mn-cs"/>
                        </a:rPr>
                        <a:t>以下簡稱服務平台</a:t>
                      </a:r>
                      <a:r>
                        <a:rPr kumimoji="1" lang="en-US" altLang="zh-TW" sz="2000" b="0" i="0" u="none" strike="noStrike" kern="1200" cap="none" normalizeH="0" baseline="0" dirty="0" smtClean="0">
                          <a:ln>
                            <a:noFill/>
                          </a:ln>
                          <a:solidFill>
                            <a:schemeClr val="tx1"/>
                          </a:solidFill>
                          <a:effectLst/>
                          <a:latin typeface="標楷體" pitchFamily="65" charset="-120"/>
                          <a:ea typeface="標楷體" pitchFamily="65" charset="-120"/>
                          <a:cs typeface="+mn-cs"/>
                        </a:rPr>
                        <a:t>)</a:t>
                      </a:r>
                      <a:r>
                        <a:rPr kumimoji="1" lang="zh-TW" altLang="en-US" sz="2000" b="0" i="0" u="none" strike="noStrike" kern="1200" cap="none" normalizeH="0" baseline="0" dirty="0" smtClean="0">
                          <a:ln>
                            <a:noFill/>
                          </a:ln>
                          <a:solidFill>
                            <a:schemeClr val="tx1"/>
                          </a:solidFill>
                          <a:effectLst/>
                          <a:latin typeface="標楷體" pitchFamily="65" charset="-120"/>
                          <a:ea typeface="標楷體" pitchFamily="65" charset="-120"/>
                          <a:cs typeface="+mn-cs"/>
                        </a:rPr>
                        <a:t>下載列印，據以辦理經費結報。又現行機關自行至服務平台下載列印電子發票證明聯之格式及內容，與營業人至服務平台下載列印後提供者相同。</a:t>
                      </a:r>
                      <a:endParaRPr kumimoji="1" lang="en-US" altLang="zh-TW" sz="2000" b="0" i="0" u="none" strike="noStrike" kern="1200" cap="none" normalizeH="0" baseline="0" dirty="0" smtClean="0">
                        <a:ln>
                          <a:noFill/>
                        </a:ln>
                        <a:solidFill>
                          <a:schemeClr val="tx1"/>
                        </a:solidFill>
                        <a:effectLst/>
                        <a:latin typeface="標楷體" pitchFamily="65" charset="-120"/>
                        <a:ea typeface="標楷體" pitchFamily="65" charset="-120"/>
                        <a:cs typeface="+mn-cs"/>
                      </a:endParaRPr>
                    </a:p>
                    <a:p>
                      <a:pPr marL="457200" marR="0" lvl="0" indent="-457200" algn="l" defTabSz="914400" rtl="0" eaLnBrk="1" fontAlgn="base" latinLnBrk="0" hangingPunct="1">
                        <a:lnSpc>
                          <a:spcPct val="100000"/>
                        </a:lnSpc>
                        <a:spcBef>
                          <a:spcPct val="20000"/>
                        </a:spcBef>
                        <a:spcAft>
                          <a:spcPct val="0"/>
                        </a:spcAft>
                        <a:buClr>
                          <a:schemeClr val="tx1"/>
                        </a:buClr>
                        <a:buSzTx/>
                        <a:buFont typeface="+mj-ea"/>
                        <a:buAutoNum type="ea1ChtPeriod"/>
                        <a:tabLst/>
                      </a:pPr>
                      <a:r>
                        <a:rPr kumimoji="1" lang="zh-TW" altLang="en-US" sz="2000" b="0" i="0" u="none" strike="noStrike" kern="1200" cap="none" normalizeH="0" baseline="0" dirty="0" smtClean="0">
                          <a:ln>
                            <a:noFill/>
                          </a:ln>
                          <a:solidFill>
                            <a:schemeClr val="tx1"/>
                          </a:solidFill>
                          <a:effectLst/>
                          <a:latin typeface="標楷體" pitchFamily="65" charset="-120"/>
                          <a:ea typeface="標楷體" pitchFamily="65" charset="-120"/>
                          <a:cs typeface="+mn-cs"/>
                        </a:rPr>
                        <a:t>茲因機關履反映自行至服務平台下載列印之電子發票證明聯，依第二點第二項規定應由經手人簽名，惟經手人不諳規定或疏於注意，</a:t>
                      </a:r>
                      <a:r>
                        <a:rPr kumimoji="1" lang="zh-TW" altLang="en-US" sz="2000" b="0" i="0" u="none" strike="noStrike" kern="1200" cap="none" normalizeH="0" baseline="0" dirty="0" smtClean="0">
                          <a:ln>
                            <a:noFill/>
                          </a:ln>
                          <a:solidFill>
                            <a:srgbClr val="0000FF"/>
                          </a:solidFill>
                          <a:effectLst/>
                          <a:latin typeface="標楷體" pitchFamily="65" charset="-120"/>
                          <a:ea typeface="標楷體" pitchFamily="65" charset="-120"/>
                          <a:cs typeface="+mn-cs"/>
                        </a:rPr>
                        <a:t>常有漏未簽名之情事</a:t>
                      </a:r>
                      <a:r>
                        <a:rPr kumimoji="1" lang="zh-TW" altLang="en-US" sz="2000" b="0" i="0" u="none" strike="noStrike" kern="1200" cap="none" normalizeH="0" baseline="0" dirty="0" smtClean="0">
                          <a:ln>
                            <a:noFill/>
                          </a:ln>
                          <a:solidFill>
                            <a:schemeClr val="tx1"/>
                          </a:solidFill>
                          <a:effectLst/>
                          <a:latin typeface="標楷體" pitchFamily="65" charset="-120"/>
                          <a:ea typeface="標楷體" pitchFamily="65" charset="-120"/>
                          <a:cs typeface="+mn-cs"/>
                        </a:rPr>
                        <a:t>。鑑於</a:t>
                      </a:r>
                      <a:r>
                        <a:rPr kumimoji="1" lang="zh-TW" altLang="en-US" sz="2000" b="0" i="0" u="none" strike="noStrike" kern="1200" cap="none" normalizeH="0" baseline="0" dirty="0" smtClean="0">
                          <a:ln>
                            <a:noFill/>
                          </a:ln>
                          <a:solidFill>
                            <a:srgbClr val="FF0000"/>
                          </a:solidFill>
                          <a:effectLst/>
                          <a:latin typeface="標楷體" pitchFamily="65" charset="-120"/>
                          <a:ea typeface="標楷體" pitchFamily="65" charset="-120"/>
                          <a:cs typeface="+mn-cs"/>
                        </a:rPr>
                        <a:t>電子發票證明聯之取得方式，無論係由營業人</a:t>
                      </a:r>
                      <a:endParaRPr kumimoji="1" lang="en-US" altLang="zh-TW" sz="2000" b="0" i="0" u="none" strike="noStrike" kern="1200" cap="none" normalizeH="0" baseline="0" dirty="0" smtClean="0">
                        <a:ln>
                          <a:noFill/>
                        </a:ln>
                        <a:solidFill>
                          <a:srgbClr val="FF0000"/>
                        </a:solidFill>
                        <a:effectLst/>
                        <a:latin typeface="標楷體" pitchFamily="65" charset="-120"/>
                        <a:ea typeface="標楷體" pitchFamily="65" charset="-120"/>
                        <a:cs typeface="+mn-cs"/>
                      </a:endParaRPr>
                    </a:p>
                  </a:txBody>
                  <a:tcPr marL="90000" marR="90000" marT="46768" marB="4676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999674784"/>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圖片 6"/>
          <p:cNvPicPr>
            <a:picLocks noChangeAspect="1"/>
          </p:cNvPicPr>
          <p:nvPr/>
        </p:nvPicPr>
        <p:blipFill rotWithShape="1">
          <a:blip r:embed="rId2">
            <a:extLst>
              <a:ext uri="{28A0092B-C50C-407E-A947-70E740481C1C}">
                <a14:useLocalDpi xmlns:a14="http://schemas.microsoft.com/office/drawing/2010/main" val="0"/>
              </a:ext>
            </a:extLst>
          </a:blip>
          <a:srcRect r="76009" b="-136"/>
          <a:stretch/>
        </p:blipFill>
        <p:spPr>
          <a:xfrm>
            <a:off x="8983804" y="3747888"/>
            <a:ext cx="3125337" cy="3005770"/>
          </a:xfrm>
          <a:prstGeom prst="rect">
            <a:avLst/>
          </a:prstGeom>
          <a:effectLst>
            <a:glow rad="127000">
              <a:schemeClr val="accent1">
                <a:lumMod val="20000"/>
                <a:lumOff val="80000"/>
              </a:schemeClr>
            </a:glow>
          </a:effectLst>
        </p:spPr>
      </p:pic>
      <p:pic>
        <p:nvPicPr>
          <p:cNvPr id="8" name="圖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3675" y="200258"/>
            <a:ext cx="4013867" cy="1052968"/>
          </a:xfrm>
          <a:prstGeom prst="rect">
            <a:avLst/>
          </a:prstGeom>
        </p:spPr>
      </p:pic>
      <p:sp>
        <p:nvSpPr>
          <p:cNvPr id="3" name="標題 2"/>
          <p:cNvSpPr>
            <a:spLocks noGrp="1"/>
          </p:cNvSpPr>
          <p:nvPr>
            <p:ph type="title"/>
          </p:nvPr>
        </p:nvSpPr>
        <p:spPr>
          <a:xfrm>
            <a:off x="1090748" y="2159725"/>
            <a:ext cx="10073640" cy="2412275"/>
          </a:xfrm>
        </p:spPr>
        <p:txBody>
          <a:bodyPr>
            <a:noAutofit/>
          </a:bodyPr>
          <a:lstStyle/>
          <a:p>
            <a:pPr algn="ctr"/>
            <a:r>
              <a:rPr lang="en-US" altLang="zh-TW" sz="6000" b="1" dirty="0">
                <a:latin typeface="標楷體" panose="03000509000000000000" pitchFamily="65" charset="-120"/>
                <a:ea typeface="標楷體" panose="03000509000000000000" pitchFamily="65" charset="-120"/>
              </a:rPr>
              <a:t/>
            </a:r>
            <a:br>
              <a:rPr lang="en-US" altLang="zh-TW" sz="6000" b="1" dirty="0">
                <a:latin typeface="標楷體" panose="03000509000000000000" pitchFamily="65" charset="-120"/>
                <a:ea typeface="標楷體" panose="03000509000000000000" pitchFamily="65" charset="-120"/>
              </a:rPr>
            </a:br>
            <a:r>
              <a:rPr lang="zh-TW" altLang="en-US" sz="6000" b="1" dirty="0" smtClean="0">
                <a:latin typeface="標楷體" panose="03000509000000000000" pitchFamily="65" charset="-120"/>
                <a:ea typeface="標楷體" panose="03000509000000000000" pitchFamily="65" charset="-120"/>
              </a:rPr>
              <a:t>出納組報告完畢</a:t>
            </a:r>
            <a:r>
              <a:rPr lang="en-US" altLang="zh-TW" sz="6000" b="1" dirty="0" smtClean="0">
                <a:latin typeface="標楷體" panose="03000509000000000000" pitchFamily="65" charset="-120"/>
                <a:ea typeface="標楷體" panose="03000509000000000000" pitchFamily="65" charset="-120"/>
              </a:rPr>
              <a:t/>
            </a:r>
            <a:br>
              <a:rPr lang="en-US" altLang="zh-TW" sz="6000" b="1" dirty="0" smtClean="0">
                <a:latin typeface="標楷體" panose="03000509000000000000" pitchFamily="65" charset="-120"/>
                <a:ea typeface="標楷體" panose="03000509000000000000" pitchFamily="65" charset="-120"/>
              </a:rPr>
            </a:br>
            <a:r>
              <a:rPr lang="en-US" altLang="zh-TW" sz="6000" b="1" dirty="0" smtClean="0">
                <a:latin typeface="標楷體" panose="03000509000000000000" pitchFamily="65" charset="-120"/>
                <a:ea typeface="標楷體" panose="03000509000000000000" pitchFamily="65" charset="-120"/>
              </a:rPr>
              <a:t/>
            </a:r>
            <a:br>
              <a:rPr lang="en-US" altLang="zh-TW" sz="6000" b="1" dirty="0" smtClean="0">
                <a:latin typeface="標楷體" panose="03000509000000000000" pitchFamily="65" charset="-120"/>
                <a:ea typeface="標楷體" panose="03000509000000000000" pitchFamily="65" charset="-120"/>
              </a:rPr>
            </a:br>
            <a:r>
              <a:rPr lang="zh-TW" altLang="en-US" sz="6000" b="1" dirty="0" smtClean="0">
                <a:latin typeface="標楷體" panose="03000509000000000000" pitchFamily="65" charset="-120"/>
                <a:ea typeface="標楷體" panose="03000509000000000000" pitchFamily="65" charset="-120"/>
              </a:rPr>
              <a:t>謝謝</a:t>
            </a:r>
            <a:r>
              <a:rPr lang="zh-TW" altLang="en-US" sz="6000" b="1" dirty="0">
                <a:latin typeface="標楷體" panose="03000509000000000000" pitchFamily="65" charset="-120"/>
                <a:ea typeface="標楷體" panose="03000509000000000000" pitchFamily="65" charset="-120"/>
              </a:rPr>
              <a:t/>
            </a:r>
            <a:br>
              <a:rPr lang="zh-TW" altLang="en-US" sz="6000" b="1" dirty="0">
                <a:latin typeface="標楷體" panose="03000509000000000000" pitchFamily="65" charset="-120"/>
                <a:ea typeface="標楷體" panose="03000509000000000000" pitchFamily="65" charset="-120"/>
              </a:rPr>
            </a:br>
            <a:endParaRPr lang="zh-TW" altLang="en-US" sz="6000" b="1" dirty="0">
              <a:latin typeface="標楷體" panose="03000509000000000000" pitchFamily="65" charset="-120"/>
              <a:ea typeface="標楷體" panose="03000509000000000000" pitchFamily="65" charset="-120"/>
            </a:endParaRPr>
          </a:p>
        </p:txBody>
      </p:sp>
      <p:sp>
        <p:nvSpPr>
          <p:cNvPr id="2" name="投影片編號版面配置區 1"/>
          <p:cNvSpPr>
            <a:spLocks noGrp="1"/>
          </p:cNvSpPr>
          <p:nvPr>
            <p:ph type="sldNum" sz="quarter" idx="12"/>
          </p:nvPr>
        </p:nvSpPr>
        <p:spPr>
          <a:xfrm>
            <a:off x="5940552" y="6388533"/>
            <a:ext cx="633984" cy="365125"/>
          </a:xfrm>
        </p:spPr>
        <p:txBody>
          <a:bodyPr/>
          <a:lstStyle/>
          <a:p>
            <a:pPr algn="ctr"/>
            <a:fld id="{79B44AEE-BA3D-4760-80D7-75703F0B2E6D}" type="slidenum">
              <a:rPr lang="zh-TW" altLang="en-US" sz="1400" smtClean="0">
                <a:solidFill>
                  <a:schemeClr val="tx1"/>
                </a:solidFill>
              </a:rPr>
              <a:pPr algn="ctr"/>
              <a:t>80</a:t>
            </a:fld>
            <a:endParaRPr lang="zh-TW" altLang="en-US" sz="1400" dirty="0">
              <a:solidFill>
                <a:schemeClr val="tx1"/>
              </a:solidFill>
            </a:endParaRPr>
          </a:p>
        </p:txBody>
      </p:sp>
    </p:spTree>
    <p:extLst>
      <p:ext uri="{BB962C8B-B14F-4D97-AF65-F5344CB8AC3E}">
        <p14:creationId xmlns:p14="http://schemas.microsoft.com/office/powerpoint/2010/main" val="661431324"/>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906211" y="1866027"/>
            <a:ext cx="10515600" cy="1016510"/>
          </a:xfrm>
        </p:spPr>
        <p:txBody>
          <a:bodyPr>
            <a:noAutofit/>
          </a:bodyPr>
          <a:lstStyle/>
          <a:p>
            <a:pPr algn="ctr"/>
            <a:r>
              <a:rPr lang="en-US" altLang="zh-TW" sz="66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110</a:t>
            </a:r>
            <a:r>
              <a:rPr lang="zh-TW" altLang="en-US" sz="66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年度人事業務講習</a:t>
            </a:r>
            <a:endParaRPr lang="zh-TW" altLang="en-US" sz="66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p:txBody>
      </p:sp>
      <p:pic>
        <p:nvPicPr>
          <p:cNvPr id="7" name="圖片 6"/>
          <p:cNvPicPr>
            <a:picLocks noChangeAspect="1"/>
          </p:cNvPicPr>
          <p:nvPr/>
        </p:nvPicPr>
        <p:blipFill rotWithShape="1">
          <a:blip r:embed="rId2">
            <a:extLst>
              <a:ext uri="{28A0092B-C50C-407E-A947-70E740481C1C}">
                <a14:useLocalDpi xmlns:a14="http://schemas.microsoft.com/office/drawing/2010/main" val="0"/>
              </a:ext>
            </a:extLst>
          </a:blip>
          <a:srcRect r="76009" b="-136"/>
          <a:stretch/>
        </p:blipFill>
        <p:spPr>
          <a:xfrm>
            <a:off x="8983804" y="3747888"/>
            <a:ext cx="3125337" cy="3005770"/>
          </a:xfrm>
          <a:prstGeom prst="rect">
            <a:avLst/>
          </a:prstGeom>
          <a:effectLst>
            <a:glow rad="127000">
              <a:schemeClr val="accent1">
                <a:lumMod val="20000"/>
                <a:lumOff val="80000"/>
              </a:schemeClr>
            </a:glow>
          </a:effectLst>
        </p:spPr>
      </p:pic>
      <p:pic>
        <p:nvPicPr>
          <p:cNvPr id="8" name="圖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3675" y="200258"/>
            <a:ext cx="4013867" cy="1052968"/>
          </a:xfrm>
          <a:prstGeom prst="rect">
            <a:avLst/>
          </a:prstGeom>
        </p:spPr>
      </p:pic>
      <p:sp>
        <p:nvSpPr>
          <p:cNvPr id="3" name="文字版面配置區 2"/>
          <p:cNvSpPr>
            <a:spLocks noGrp="1"/>
          </p:cNvSpPr>
          <p:nvPr>
            <p:ph type="body" idx="1"/>
          </p:nvPr>
        </p:nvSpPr>
        <p:spPr>
          <a:xfrm>
            <a:off x="906211" y="3509556"/>
            <a:ext cx="10515600" cy="1872342"/>
          </a:xfrm>
        </p:spPr>
        <p:txBody>
          <a:bodyPr>
            <a:normAutofit/>
          </a:bodyPr>
          <a:lstStyle/>
          <a:p>
            <a:pPr algn="ctr"/>
            <a:r>
              <a:rPr lang="zh-TW" altLang="en-US" sz="5400" b="1" dirty="0" smtClean="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人事室</a:t>
            </a:r>
            <a:endParaRPr lang="en-US" altLang="zh-TW" sz="5400" b="1" dirty="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a:p>
            <a:pPr algn="ctr"/>
            <a:r>
              <a:rPr lang="en-US" altLang="zh-TW" sz="5400" b="1" dirty="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110</a:t>
            </a:r>
            <a:r>
              <a:rPr lang="zh-TW" altLang="en-US" sz="5400" b="1" dirty="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年</a:t>
            </a:r>
            <a:r>
              <a:rPr lang="en-US" altLang="zh-TW" sz="5400" b="1" dirty="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10</a:t>
            </a:r>
            <a:r>
              <a:rPr lang="zh-TW" altLang="en-US" sz="5400" b="1" dirty="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月</a:t>
            </a:r>
            <a:r>
              <a:rPr lang="en-US" altLang="zh-TW" sz="5400" b="1" dirty="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6</a:t>
            </a:r>
            <a:r>
              <a:rPr lang="zh-TW" altLang="en-US" sz="5400" b="1" dirty="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日</a:t>
            </a:r>
          </a:p>
          <a:p>
            <a:pPr algn="ctr"/>
            <a:endParaRPr lang="zh-TW" altLang="en-US" sz="5400" dirty="0">
              <a:solidFill>
                <a:schemeClr val="tx1"/>
              </a:solidFill>
            </a:endParaRPr>
          </a:p>
        </p:txBody>
      </p:sp>
      <p:sp>
        <p:nvSpPr>
          <p:cNvPr id="4" name="投影片編號版面配置區 3"/>
          <p:cNvSpPr>
            <a:spLocks noGrp="1"/>
          </p:cNvSpPr>
          <p:nvPr>
            <p:ph type="sldNum" sz="quarter" idx="12"/>
          </p:nvPr>
        </p:nvSpPr>
        <p:spPr>
          <a:xfrm>
            <a:off x="5712907" y="6388533"/>
            <a:ext cx="451104" cy="365125"/>
          </a:xfrm>
        </p:spPr>
        <p:txBody>
          <a:bodyPr/>
          <a:lstStyle/>
          <a:p>
            <a:pPr algn="ctr"/>
            <a:fld id="{79B44AEE-BA3D-4760-80D7-75703F0B2E6D}" type="slidenum">
              <a:rPr lang="zh-TW" altLang="en-US" smtClean="0">
                <a:solidFill>
                  <a:schemeClr val="tx1"/>
                </a:solidFill>
              </a:rPr>
              <a:pPr algn="ctr"/>
              <a:t>81</a:t>
            </a:fld>
            <a:endParaRPr lang="zh-TW" altLang="en-US" dirty="0">
              <a:solidFill>
                <a:schemeClr val="tx1"/>
              </a:solidFill>
            </a:endParaRPr>
          </a:p>
        </p:txBody>
      </p:sp>
    </p:spTree>
    <p:extLst>
      <p:ext uri="{BB962C8B-B14F-4D97-AF65-F5344CB8AC3E}">
        <p14:creationId xmlns:p14="http://schemas.microsoft.com/office/powerpoint/2010/main" val="3828085044"/>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097056" y="1045702"/>
            <a:ext cx="10515600" cy="1167146"/>
          </a:xfrm>
        </p:spPr>
        <p:txBody>
          <a:bodyPr>
            <a:normAutofit fontScale="90000"/>
          </a:bodyPr>
          <a:lstStyle/>
          <a:p>
            <a:pPr algn="ctr"/>
            <a:r>
              <a:rPr lang="zh-TW" altLang="en-US" sz="4400" b="1" dirty="0" smtClean="0">
                <a:solidFill>
                  <a:srgbClr val="C00000"/>
                </a:solidFill>
                <a:latin typeface="標楷體" panose="03000509000000000000" pitchFamily="65" charset="-120"/>
                <a:ea typeface="標楷體" panose="03000509000000000000" pitchFamily="65" charset="-120"/>
              </a:rPr>
              <a:t>公務人員</a:t>
            </a:r>
            <a:r>
              <a:rPr lang="zh-TW" altLang="en-US" sz="4400" b="1" dirty="0">
                <a:solidFill>
                  <a:srgbClr val="C00000"/>
                </a:solidFill>
                <a:latin typeface="標楷體" panose="03000509000000000000" pitchFamily="65" charset="-120"/>
                <a:ea typeface="標楷體" panose="03000509000000000000" pitchFamily="65" charset="-120"/>
              </a:rPr>
              <a:t>執行職務意外傷亡慰問金發給</a:t>
            </a:r>
            <a:r>
              <a:rPr lang="zh-TW" altLang="en-US" sz="4400" b="1" dirty="0" smtClean="0">
                <a:solidFill>
                  <a:srgbClr val="C00000"/>
                </a:solidFill>
                <a:latin typeface="標楷體" panose="03000509000000000000" pitchFamily="65" charset="-120"/>
                <a:ea typeface="標楷體" panose="03000509000000000000" pitchFamily="65" charset="-120"/>
              </a:rPr>
              <a:t>辦法</a:t>
            </a:r>
            <a:r>
              <a:rPr lang="en-US" altLang="zh-TW" sz="4400" b="1" dirty="0" smtClean="0">
                <a:solidFill>
                  <a:srgbClr val="C00000"/>
                </a:solidFill>
                <a:latin typeface="標楷體" panose="03000509000000000000" pitchFamily="65" charset="-120"/>
                <a:ea typeface="標楷體" panose="03000509000000000000" pitchFamily="65" charset="-120"/>
              </a:rPr>
              <a:t/>
            </a:r>
            <a:br>
              <a:rPr lang="en-US" altLang="zh-TW" sz="4400" b="1" dirty="0" smtClean="0">
                <a:solidFill>
                  <a:srgbClr val="C00000"/>
                </a:solidFill>
                <a:latin typeface="標楷體" panose="03000509000000000000" pitchFamily="65" charset="-120"/>
                <a:ea typeface="標楷體" panose="03000509000000000000" pitchFamily="65" charset="-120"/>
              </a:rPr>
            </a:br>
            <a:r>
              <a:rPr lang="zh-TW" altLang="en-US" sz="4400" b="1" dirty="0" smtClean="0">
                <a:solidFill>
                  <a:srgbClr val="C00000"/>
                </a:solidFill>
                <a:latin typeface="標楷體" panose="03000509000000000000" pitchFamily="65" charset="-120"/>
                <a:ea typeface="標楷體" panose="03000509000000000000" pitchFamily="65" charset="-120"/>
              </a:rPr>
              <a:t>－第九</a:t>
            </a:r>
            <a:r>
              <a:rPr lang="zh-TW" altLang="en-US" sz="4400" b="1" dirty="0">
                <a:solidFill>
                  <a:srgbClr val="C00000"/>
                </a:solidFill>
                <a:latin typeface="標楷體" panose="03000509000000000000" pitchFamily="65" charset="-120"/>
                <a:ea typeface="標楷體" panose="03000509000000000000" pitchFamily="65" charset="-120"/>
              </a:rPr>
              <a:t>條</a:t>
            </a:r>
          </a:p>
        </p:txBody>
      </p:sp>
      <p:pic>
        <p:nvPicPr>
          <p:cNvPr id="7" name="圖片 6"/>
          <p:cNvPicPr>
            <a:picLocks noChangeAspect="1"/>
          </p:cNvPicPr>
          <p:nvPr/>
        </p:nvPicPr>
        <p:blipFill rotWithShape="1">
          <a:blip r:embed="rId2">
            <a:extLst>
              <a:ext uri="{28A0092B-C50C-407E-A947-70E740481C1C}">
                <a14:useLocalDpi xmlns:a14="http://schemas.microsoft.com/office/drawing/2010/main" val="0"/>
              </a:ext>
            </a:extLst>
          </a:blip>
          <a:srcRect r="76009" b="-136"/>
          <a:stretch/>
        </p:blipFill>
        <p:spPr>
          <a:xfrm>
            <a:off x="8983804" y="3747888"/>
            <a:ext cx="3125337" cy="3005770"/>
          </a:xfrm>
          <a:prstGeom prst="rect">
            <a:avLst/>
          </a:prstGeom>
          <a:effectLst>
            <a:glow rad="127000">
              <a:schemeClr val="accent1">
                <a:lumMod val="20000"/>
                <a:lumOff val="80000"/>
              </a:schemeClr>
            </a:glow>
          </a:effectLst>
        </p:spPr>
      </p:pic>
      <p:pic>
        <p:nvPicPr>
          <p:cNvPr id="8" name="圖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3675" y="200258"/>
            <a:ext cx="4013867" cy="1052968"/>
          </a:xfrm>
          <a:prstGeom prst="rect">
            <a:avLst/>
          </a:prstGeom>
        </p:spPr>
      </p:pic>
      <p:sp>
        <p:nvSpPr>
          <p:cNvPr id="6" name="內容版面配置區 2"/>
          <p:cNvSpPr>
            <a:spLocks noGrp="1"/>
          </p:cNvSpPr>
          <p:nvPr>
            <p:ph type="body" idx="1"/>
          </p:nvPr>
        </p:nvSpPr>
        <p:spPr>
          <a:xfrm>
            <a:off x="689141" y="2176272"/>
            <a:ext cx="11167286" cy="4302253"/>
          </a:xfrm>
        </p:spPr>
        <p:txBody>
          <a:bodyPr>
            <a:normAutofit/>
          </a:bodyPr>
          <a:lstStyle/>
          <a:p>
            <a:pPr>
              <a:lnSpc>
                <a:spcPct val="120000"/>
              </a:lnSpc>
              <a:spcBef>
                <a:spcPts val="0"/>
              </a:spcBef>
            </a:pPr>
            <a:r>
              <a:rPr lang="zh-TW" altLang="zh-TW" sz="2800" b="1" u="sng" dirty="0" smtClean="0">
                <a:solidFill>
                  <a:schemeClr val="tx1"/>
                </a:solidFill>
                <a:latin typeface="標楷體" panose="03000509000000000000" pitchFamily="65" charset="-120"/>
                <a:ea typeface="標楷體" panose="03000509000000000000" pitchFamily="65" charset="-120"/>
              </a:rPr>
              <a:t>本</a:t>
            </a:r>
            <a:r>
              <a:rPr lang="zh-TW" altLang="zh-TW" sz="2800" b="1" u="sng" dirty="0">
                <a:solidFill>
                  <a:schemeClr val="tx1"/>
                </a:solidFill>
                <a:latin typeface="標楷體" panose="03000509000000000000" pitchFamily="65" charset="-120"/>
                <a:ea typeface="標楷體" panose="03000509000000000000" pitchFamily="65" charset="-120"/>
              </a:rPr>
              <a:t>辦法施行後</a:t>
            </a:r>
            <a:r>
              <a:rPr lang="zh-TW" altLang="zh-TW" sz="2800" u="sng" dirty="0">
                <a:solidFill>
                  <a:schemeClr val="tx1"/>
                </a:solidFill>
                <a:latin typeface="標楷體" panose="03000509000000000000" pitchFamily="65" charset="-120"/>
                <a:ea typeface="標楷體" panose="03000509000000000000" pitchFamily="65" charset="-120"/>
              </a:rPr>
              <a:t>，各機關學校</a:t>
            </a:r>
            <a:r>
              <a:rPr lang="zh-TW" altLang="zh-TW" sz="2800" b="1" u="sng" dirty="0">
                <a:solidFill>
                  <a:schemeClr val="tx1"/>
                </a:solidFill>
                <a:latin typeface="標楷體" panose="03000509000000000000" pitchFamily="65" charset="-120"/>
                <a:ea typeface="標楷體" panose="03000509000000000000" pitchFamily="65" charset="-120"/>
              </a:rPr>
              <a:t>不得</a:t>
            </a:r>
            <a:r>
              <a:rPr lang="zh-TW" altLang="zh-TW" sz="2800" u="sng" dirty="0">
                <a:solidFill>
                  <a:schemeClr val="tx1"/>
                </a:solidFill>
                <a:latin typeface="標楷體" panose="03000509000000000000" pitchFamily="65" charset="-120"/>
                <a:ea typeface="標楷體" panose="03000509000000000000" pitchFamily="65" charset="-120"/>
              </a:rPr>
              <a:t>再為其人員投保額外保險。但依下列各款辦理之保險，不在此</a:t>
            </a:r>
            <a:r>
              <a:rPr lang="zh-TW" altLang="zh-TW" sz="2800" u="sng" dirty="0" smtClean="0">
                <a:solidFill>
                  <a:schemeClr val="tx1"/>
                </a:solidFill>
                <a:latin typeface="標楷體" panose="03000509000000000000" pitchFamily="65" charset="-120"/>
                <a:ea typeface="標楷體" panose="03000509000000000000" pitchFamily="65" charset="-120"/>
              </a:rPr>
              <a:t>限</a:t>
            </a:r>
            <a:r>
              <a:rPr lang="zh-TW" altLang="en-US" sz="2800" u="sng" dirty="0" smtClean="0">
                <a:solidFill>
                  <a:schemeClr val="tx1"/>
                </a:solidFill>
                <a:latin typeface="標楷體" panose="03000509000000000000" pitchFamily="65" charset="-120"/>
                <a:ea typeface="標楷體" panose="03000509000000000000" pitchFamily="65" charset="-120"/>
              </a:rPr>
              <a:t>：</a:t>
            </a:r>
            <a:endParaRPr lang="en-US" altLang="zh-TW" sz="2800" u="sng" dirty="0" smtClean="0">
              <a:solidFill>
                <a:schemeClr val="tx1"/>
              </a:solidFill>
              <a:latin typeface="標楷體" panose="03000509000000000000" pitchFamily="65" charset="-120"/>
              <a:ea typeface="標楷體" panose="03000509000000000000" pitchFamily="65" charset="-120"/>
            </a:endParaRPr>
          </a:p>
          <a:p>
            <a:pPr marL="457200" indent="-457200">
              <a:lnSpc>
                <a:spcPct val="120000"/>
              </a:lnSpc>
              <a:spcBef>
                <a:spcPts val="0"/>
              </a:spcBef>
              <a:buFont typeface="+mj-ea"/>
              <a:buAutoNum type="ea1ChtPeriod"/>
            </a:pPr>
            <a:r>
              <a:rPr lang="zh-TW" altLang="en-US" sz="2800" dirty="0" smtClean="0">
                <a:solidFill>
                  <a:schemeClr val="tx1"/>
                </a:solidFill>
                <a:latin typeface="標楷體" panose="03000509000000000000" pitchFamily="65" charset="-120"/>
                <a:ea typeface="標楷體" panose="03000509000000000000" pitchFamily="65" charset="-120"/>
              </a:rPr>
              <a:t>依法律或法規命令規定得以辦理保險者。</a:t>
            </a:r>
            <a:endParaRPr lang="en-US" altLang="zh-TW" sz="2800" dirty="0">
              <a:solidFill>
                <a:schemeClr val="tx1"/>
              </a:solidFill>
              <a:latin typeface="標楷體" panose="03000509000000000000" pitchFamily="65" charset="-120"/>
              <a:ea typeface="標楷體" panose="03000509000000000000" pitchFamily="65" charset="-120"/>
            </a:endParaRPr>
          </a:p>
          <a:p>
            <a:pPr marL="457200" indent="-457200">
              <a:lnSpc>
                <a:spcPct val="120000"/>
              </a:lnSpc>
              <a:spcBef>
                <a:spcPts val="0"/>
              </a:spcBef>
              <a:buFont typeface="+mj-ea"/>
              <a:buAutoNum type="ea1ChtPeriod"/>
            </a:pPr>
            <a:r>
              <a:rPr lang="zh-TW" altLang="en-US" sz="2800" dirty="0" smtClean="0">
                <a:solidFill>
                  <a:schemeClr val="tx1"/>
                </a:solidFill>
                <a:latin typeface="標楷體" panose="03000509000000000000" pitchFamily="65" charset="-120"/>
                <a:ea typeface="標楷體" panose="03000509000000000000" pitchFamily="65" charset="-120"/>
              </a:rPr>
              <a:t>執行特殊職務期間得經行政院同意辦理保險者。</a:t>
            </a:r>
            <a:endParaRPr lang="en-US" altLang="zh-TW" sz="2800" dirty="0">
              <a:solidFill>
                <a:schemeClr val="tx1"/>
              </a:solidFill>
              <a:latin typeface="標楷體" panose="03000509000000000000" pitchFamily="65" charset="-120"/>
              <a:ea typeface="標楷體" panose="03000509000000000000" pitchFamily="65" charset="-120"/>
            </a:endParaRPr>
          </a:p>
          <a:p>
            <a:pPr marL="457200" indent="-457200">
              <a:lnSpc>
                <a:spcPct val="120000"/>
              </a:lnSpc>
              <a:spcBef>
                <a:spcPts val="0"/>
              </a:spcBef>
              <a:buFont typeface="+mj-ea"/>
              <a:buAutoNum type="ea1ChtPeriod"/>
            </a:pPr>
            <a:r>
              <a:rPr lang="zh-TW" altLang="en-US" sz="2800" dirty="0" smtClean="0">
                <a:solidFill>
                  <a:schemeClr val="tx1"/>
                </a:solidFill>
                <a:latin typeface="標楷體" panose="03000509000000000000" pitchFamily="65" charset="-120"/>
                <a:ea typeface="標楷體" panose="03000509000000000000" pitchFamily="65" charset="-120"/>
              </a:rPr>
              <a:t>因公赴國外出差人員得免經核准，由服務機關學校逕依有關規定辦理保險者。</a:t>
            </a:r>
            <a:endParaRPr lang="en-US" altLang="zh-TW" sz="2800" dirty="0">
              <a:solidFill>
                <a:schemeClr val="tx1"/>
              </a:solidFill>
              <a:latin typeface="標楷體" panose="03000509000000000000" pitchFamily="65" charset="-120"/>
              <a:ea typeface="標楷體" panose="03000509000000000000" pitchFamily="65" charset="-120"/>
            </a:endParaRPr>
          </a:p>
          <a:p>
            <a:pPr marL="457200" indent="-457200">
              <a:lnSpc>
                <a:spcPct val="120000"/>
              </a:lnSpc>
              <a:spcBef>
                <a:spcPts val="0"/>
              </a:spcBef>
              <a:buFont typeface="+mj-ea"/>
              <a:buAutoNum type="ea1ChtPeriod"/>
            </a:pPr>
            <a:r>
              <a:rPr lang="zh-TW" altLang="en-US" sz="2800" dirty="0" smtClean="0">
                <a:solidFill>
                  <a:schemeClr val="tx1"/>
                </a:solidFill>
                <a:latin typeface="標楷體" panose="03000509000000000000" pitchFamily="65" charset="-120"/>
                <a:ea typeface="標楷體" panose="03000509000000000000" pitchFamily="65" charset="-120"/>
              </a:rPr>
              <a:t>派駐有戰爭危險國家之駐外人員得辦理投保兵災險者。</a:t>
            </a:r>
            <a:endParaRPr lang="en-US" altLang="zh-TW" sz="2800" dirty="0">
              <a:solidFill>
                <a:schemeClr val="tx1"/>
              </a:solidFill>
              <a:latin typeface="標楷體" panose="03000509000000000000" pitchFamily="65" charset="-120"/>
              <a:ea typeface="標楷體" panose="03000509000000000000" pitchFamily="65" charset="-120"/>
            </a:endParaRPr>
          </a:p>
          <a:p>
            <a:pPr marL="457200" indent="-457200">
              <a:lnSpc>
                <a:spcPct val="120000"/>
              </a:lnSpc>
              <a:spcBef>
                <a:spcPts val="0"/>
              </a:spcBef>
              <a:buFont typeface="+mj-ea"/>
              <a:buAutoNum type="ea1ChtPeriod"/>
            </a:pPr>
            <a:r>
              <a:rPr lang="zh-TW" altLang="en-US" sz="2800" dirty="0" smtClean="0">
                <a:solidFill>
                  <a:schemeClr val="tx1"/>
                </a:solidFill>
                <a:latin typeface="標楷體" panose="03000509000000000000" pitchFamily="65" charset="-120"/>
                <a:ea typeface="標楷體" panose="03000509000000000000" pitchFamily="65" charset="-120"/>
              </a:rPr>
              <a:t>辦理文康旅遊活動得為參加人員投保旅遊平安保險者。</a:t>
            </a:r>
            <a:endParaRPr lang="zh-TW" altLang="en-US" sz="2800" dirty="0">
              <a:solidFill>
                <a:schemeClr val="tx1"/>
              </a:solidFill>
              <a:latin typeface="標楷體" panose="03000509000000000000" pitchFamily="65" charset="-120"/>
              <a:ea typeface="標楷體" panose="03000509000000000000" pitchFamily="65" charset="-120"/>
            </a:endParaRPr>
          </a:p>
          <a:p>
            <a:endParaRPr lang="en-US" altLang="zh-TW" sz="2800" dirty="0" smtClean="0">
              <a:solidFill>
                <a:schemeClr val="tx1"/>
              </a:solidFill>
              <a:latin typeface="標楷體" panose="03000509000000000000" pitchFamily="65" charset="-120"/>
              <a:ea typeface="標楷體" panose="03000509000000000000" pitchFamily="65" charset="-120"/>
            </a:endParaRPr>
          </a:p>
        </p:txBody>
      </p:sp>
      <p:sp>
        <p:nvSpPr>
          <p:cNvPr id="3" name="投影片編號版面配置區 2"/>
          <p:cNvSpPr>
            <a:spLocks noGrp="1"/>
          </p:cNvSpPr>
          <p:nvPr>
            <p:ph type="sldNum" sz="quarter" idx="12"/>
          </p:nvPr>
        </p:nvSpPr>
        <p:spPr>
          <a:xfrm>
            <a:off x="5812536" y="6388533"/>
            <a:ext cx="460248" cy="365125"/>
          </a:xfrm>
        </p:spPr>
        <p:txBody>
          <a:bodyPr/>
          <a:lstStyle/>
          <a:p>
            <a:pPr algn="ctr"/>
            <a:fld id="{79B44AEE-BA3D-4760-80D7-75703F0B2E6D}" type="slidenum">
              <a:rPr lang="zh-TW" altLang="en-US" sz="1400" smtClean="0">
                <a:solidFill>
                  <a:schemeClr val="tx1"/>
                </a:solidFill>
              </a:rPr>
              <a:pPr algn="ctr"/>
              <a:t>82</a:t>
            </a:fld>
            <a:endParaRPr lang="zh-TW" altLang="en-US" sz="1400" dirty="0">
              <a:solidFill>
                <a:schemeClr val="tx1"/>
              </a:solidFill>
            </a:endParaRPr>
          </a:p>
        </p:txBody>
      </p:sp>
    </p:spTree>
    <p:extLst>
      <p:ext uri="{BB962C8B-B14F-4D97-AF65-F5344CB8AC3E}">
        <p14:creationId xmlns:p14="http://schemas.microsoft.com/office/powerpoint/2010/main" val="911715326"/>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圖片 6"/>
          <p:cNvPicPr>
            <a:picLocks noChangeAspect="1"/>
          </p:cNvPicPr>
          <p:nvPr/>
        </p:nvPicPr>
        <p:blipFill rotWithShape="1">
          <a:blip r:embed="rId2">
            <a:extLst>
              <a:ext uri="{28A0092B-C50C-407E-A947-70E740481C1C}">
                <a14:useLocalDpi xmlns:a14="http://schemas.microsoft.com/office/drawing/2010/main" val="0"/>
              </a:ext>
            </a:extLst>
          </a:blip>
          <a:srcRect r="76009" b="-136"/>
          <a:stretch/>
        </p:blipFill>
        <p:spPr>
          <a:xfrm>
            <a:off x="8983804" y="3747888"/>
            <a:ext cx="3125337" cy="3005770"/>
          </a:xfrm>
          <a:prstGeom prst="rect">
            <a:avLst/>
          </a:prstGeom>
          <a:effectLst>
            <a:glow rad="127000">
              <a:schemeClr val="accent1">
                <a:lumMod val="20000"/>
                <a:lumOff val="80000"/>
              </a:schemeClr>
            </a:glow>
          </a:effectLst>
        </p:spPr>
      </p:pic>
      <p:pic>
        <p:nvPicPr>
          <p:cNvPr id="8" name="圖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3675" y="200258"/>
            <a:ext cx="4013867" cy="1052968"/>
          </a:xfrm>
          <a:prstGeom prst="rect">
            <a:avLst/>
          </a:prstGeom>
        </p:spPr>
      </p:pic>
      <p:sp>
        <p:nvSpPr>
          <p:cNvPr id="3" name="標題 2"/>
          <p:cNvSpPr>
            <a:spLocks noGrp="1"/>
          </p:cNvSpPr>
          <p:nvPr>
            <p:ph type="title"/>
          </p:nvPr>
        </p:nvSpPr>
        <p:spPr>
          <a:xfrm>
            <a:off x="1090748" y="2159725"/>
            <a:ext cx="10073640" cy="2412275"/>
          </a:xfrm>
        </p:spPr>
        <p:txBody>
          <a:bodyPr>
            <a:noAutofit/>
          </a:bodyPr>
          <a:lstStyle/>
          <a:p>
            <a:pPr algn="ctr"/>
            <a:r>
              <a:rPr lang="en-US" altLang="zh-TW" sz="6000" b="1" dirty="0">
                <a:latin typeface="標楷體" panose="03000509000000000000" pitchFamily="65" charset="-120"/>
                <a:ea typeface="標楷體" panose="03000509000000000000" pitchFamily="65" charset="-120"/>
              </a:rPr>
              <a:t/>
            </a:r>
            <a:br>
              <a:rPr lang="en-US" altLang="zh-TW" sz="6000" b="1" dirty="0">
                <a:latin typeface="標楷體" panose="03000509000000000000" pitchFamily="65" charset="-120"/>
                <a:ea typeface="標楷體" panose="03000509000000000000" pitchFamily="65" charset="-120"/>
              </a:rPr>
            </a:br>
            <a:r>
              <a:rPr lang="zh-TW" altLang="en-US" sz="6000" b="1" dirty="0" smtClean="0">
                <a:latin typeface="標楷體" panose="03000509000000000000" pitchFamily="65" charset="-120"/>
                <a:ea typeface="標楷體" panose="03000509000000000000" pitchFamily="65" charset="-120"/>
              </a:rPr>
              <a:t>人事</a:t>
            </a:r>
            <a:r>
              <a:rPr lang="zh-TW" altLang="en-US" sz="6000" b="1" dirty="0">
                <a:latin typeface="標楷體" panose="03000509000000000000" pitchFamily="65" charset="-120"/>
                <a:ea typeface="標楷體" panose="03000509000000000000" pitchFamily="65" charset="-120"/>
              </a:rPr>
              <a:t>室</a:t>
            </a:r>
            <a:r>
              <a:rPr lang="zh-TW" altLang="en-US" sz="6000" b="1" dirty="0" smtClean="0">
                <a:latin typeface="標楷體" panose="03000509000000000000" pitchFamily="65" charset="-120"/>
                <a:ea typeface="標楷體" panose="03000509000000000000" pitchFamily="65" charset="-120"/>
              </a:rPr>
              <a:t>報告完畢</a:t>
            </a:r>
            <a:r>
              <a:rPr lang="en-US" altLang="zh-TW" sz="6000" b="1" dirty="0" smtClean="0">
                <a:latin typeface="標楷體" panose="03000509000000000000" pitchFamily="65" charset="-120"/>
                <a:ea typeface="標楷體" panose="03000509000000000000" pitchFamily="65" charset="-120"/>
              </a:rPr>
              <a:t/>
            </a:r>
            <a:br>
              <a:rPr lang="en-US" altLang="zh-TW" sz="6000" b="1" dirty="0" smtClean="0">
                <a:latin typeface="標楷體" panose="03000509000000000000" pitchFamily="65" charset="-120"/>
                <a:ea typeface="標楷體" panose="03000509000000000000" pitchFamily="65" charset="-120"/>
              </a:rPr>
            </a:br>
            <a:r>
              <a:rPr lang="en-US" altLang="zh-TW" sz="6000" b="1" dirty="0" smtClean="0">
                <a:latin typeface="標楷體" panose="03000509000000000000" pitchFamily="65" charset="-120"/>
                <a:ea typeface="標楷體" panose="03000509000000000000" pitchFamily="65" charset="-120"/>
              </a:rPr>
              <a:t/>
            </a:r>
            <a:br>
              <a:rPr lang="en-US" altLang="zh-TW" sz="6000" b="1" dirty="0" smtClean="0">
                <a:latin typeface="標楷體" panose="03000509000000000000" pitchFamily="65" charset="-120"/>
                <a:ea typeface="標楷體" panose="03000509000000000000" pitchFamily="65" charset="-120"/>
              </a:rPr>
            </a:br>
            <a:r>
              <a:rPr lang="zh-TW" altLang="en-US" sz="6000" b="1" dirty="0" smtClean="0">
                <a:latin typeface="標楷體" panose="03000509000000000000" pitchFamily="65" charset="-120"/>
                <a:ea typeface="標楷體" panose="03000509000000000000" pitchFamily="65" charset="-120"/>
              </a:rPr>
              <a:t>謝謝</a:t>
            </a:r>
            <a:r>
              <a:rPr lang="zh-TW" altLang="en-US" sz="6000" b="1" dirty="0">
                <a:latin typeface="標楷體" panose="03000509000000000000" pitchFamily="65" charset="-120"/>
                <a:ea typeface="標楷體" panose="03000509000000000000" pitchFamily="65" charset="-120"/>
              </a:rPr>
              <a:t/>
            </a:r>
            <a:br>
              <a:rPr lang="zh-TW" altLang="en-US" sz="6000" b="1" dirty="0">
                <a:latin typeface="標楷體" panose="03000509000000000000" pitchFamily="65" charset="-120"/>
                <a:ea typeface="標楷體" panose="03000509000000000000" pitchFamily="65" charset="-120"/>
              </a:rPr>
            </a:br>
            <a:endParaRPr lang="zh-TW" altLang="en-US" sz="6000" b="1" dirty="0">
              <a:latin typeface="標楷體" panose="03000509000000000000" pitchFamily="65" charset="-120"/>
              <a:ea typeface="標楷體" panose="03000509000000000000" pitchFamily="65" charset="-120"/>
            </a:endParaRPr>
          </a:p>
        </p:txBody>
      </p:sp>
      <p:sp>
        <p:nvSpPr>
          <p:cNvPr id="2" name="投影片編號版面配置區 1"/>
          <p:cNvSpPr>
            <a:spLocks noGrp="1"/>
          </p:cNvSpPr>
          <p:nvPr>
            <p:ph type="sldNum" sz="quarter" idx="12"/>
          </p:nvPr>
        </p:nvSpPr>
        <p:spPr>
          <a:xfrm>
            <a:off x="5940552" y="6388533"/>
            <a:ext cx="633984" cy="365125"/>
          </a:xfrm>
        </p:spPr>
        <p:txBody>
          <a:bodyPr/>
          <a:lstStyle/>
          <a:p>
            <a:pPr algn="ctr"/>
            <a:fld id="{79B44AEE-BA3D-4760-80D7-75703F0B2E6D}" type="slidenum">
              <a:rPr lang="zh-TW" altLang="en-US" sz="1400" smtClean="0">
                <a:solidFill>
                  <a:schemeClr val="tx1"/>
                </a:solidFill>
              </a:rPr>
              <a:pPr algn="ctr"/>
              <a:t>83</a:t>
            </a:fld>
            <a:endParaRPr lang="zh-TW" altLang="en-US" sz="1400" dirty="0">
              <a:solidFill>
                <a:schemeClr val="tx1"/>
              </a:solidFill>
            </a:endParaRPr>
          </a:p>
        </p:txBody>
      </p:sp>
    </p:spTree>
    <p:extLst>
      <p:ext uri="{BB962C8B-B14F-4D97-AF65-F5344CB8AC3E}">
        <p14:creationId xmlns:p14="http://schemas.microsoft.com/office/powerpoint/2010/main" val="2043739897"/>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626775" y="2231136"/>
            <a:ext cx="8336004" cy="1289304"/>
          </a:xfrm>
        </p:spPr>
        <p:txBody>
          <a:bodyPr>
            <a:noAutofit/>
          </a:bodyPr>
          <a:lstStyle/>
          <a:p>
            <a:pPr algn="ctr"/>
            <a:r>
              <a:rPr lang="zh-TW" altLang="en-US" sz="66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Arial Unicode MS" panose="020B0604020202020204" pitchFamily="34" charset="-120"/>
              </a:rPr>
              <a:t>肆</a:t>
            </a:r>
            <a:r>
              <a:rPr lang="zh-TW" altLang="en-US" sz="66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Arial Unicode MS" panose="020B0604020202020204" pitchFamily="34" charset="-120"/>
              </a:rPr>
              <a:t>、</a:t>
            </a:r>
            <a:r>
              <a:rPr lang="en-US" altLang="zh-TW" sz="66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Arial Unicode MS" panose="020B0604020202020204" pitchFamily="34" charset="-120"/>
              </a:rPr>
              <a:t>Q</a:t>
            </a:r>
            <a:r>
              <a:rPr lang="zh-TW" altLang="en-US" sz="66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Arial Unicode MS" panose="020B0604020202020204" pitchFamily="34" charset="-120"/>
              </a:rPr>
              <a:t> </a:t>
            </a:r>
            <a:r>
              <a:rPr lang="en-US" altLang="zh-TW" sz="66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Arial Unicode MS" panose="020B0604020202020204" pitchFamily="34" charset="-120"/>
              </a:rPr>
              <a:t>&amp;</a:t>
            </a:r>
            <a:r>
              <a:rPr lang="zh-TW" altLang="en-US" sz="66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Arial Unicode MS" panose="020B0604020202020204" pitchFamily="34" charset="-120"/>
              </a:rPr>
              <a:t> </a:t>
            </a:r>
            <a:r>
              <a:rPr lang="en-US" altLang="zh-TW" sz="66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Arial Unicode MS" panose="020B0604020202020204" pitchFamily="34" charset="-120"/>
              </a:rPr>
              <a:t>A</a:t>
            </a:r>
            <a:endParaRPr lang="zh-TW" altLang="en-US" sz="66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Arial Unicode MS" panose="020B0604020202020204" pitchFamily="34" charset="-120"/>
            </a:endParaRPr>
          </a:p>
        </p:txBody>
      </p:sp>
      <p:pic>
        <p:nvPicPr>
          <p:cNvPr id="8" name="圖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076" y="87182"/>
            <a:ext cx="3123398" cy="819369"/>
          </a:xfrm>
          <a:prstGeom prst="rect">
            <a:avLst/>
          </a:prstGeom>
        </p:spPr>
      </p:pic>
      <p:pic>
        <p:nvPicPr>
          <p:cNvPr id="4" name="圖片 3"/>
          <p:cNvPicPr>
            <a:picLocks noChangeAspect="1"/>
          </p:cNvPicPr>
          <p:nvPr/>
        </p:nvPicPr>
        <p:blipFill rotWithShape="1">
          <a:blip r:embed="rId3">
            <a:extLst>
              <a:ext uri="{28A0092B-C50C-407E-A947-70E740481C1C}">
                <a14:useLocalDpi xmlns:a14="http://schemas.microsoft.com/office/drawing/2010/main" val="0"/>
              </a:ext>
            </a:extLst>
          </a:blip>
          <a:srcRect r="76009" b="-136"/>
          <a:stretch/>
        </p:blipFill>
        <p:spPr>
          <a:xfrm>
            <a:off x="8983804" y="3747888"/>
            <a:ext cx="3125337" cy="3005770"/>
          </a:xfrm>
          <a:prstGeom prst="rect">
            <a:avLst/>
          </a:prstGeom>
          <a:effectLst>
            <a:glow rad="127000">
              <a:schemeClr val="accent1">
                <a:lumMod val="20000"/>
                <a:lumOff val="80000"/>
              </a:schemeClr>
            </a:glow>
          </a:effectLst>
        </p:spPr>
      </p:pic>
    </p:spTree>
    <p:extLst>
      <p:ext uri="{BB962C8B-B14F-4D97-AF65-F5344CB8AC3E}">
        <p14:creationId xmlns:p14="http://schemas.microsoft.com/office/powerpoint/2010/main" val="95305485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838200" y="632070"/>
            <a:ext cx="10515600" cy="1325563"/>
          </a:xfrm>
        </p:spPr>
        <p:txBody>
          <a:bodyPr>
            <a:noAutofit/>
          </a:bodyPr>
          <a:lstStyle/>
          <a:p>
            <a:pPr algn="ctr"/>
            <a:r>
              <a:rPr lang="zh-TW" altLang="en-US" sz="4000" b="1" dirty="0" smtClean="0">
                <a:latin typeface="標楷體" panose="03000509000000000000" pitchFamily="65" charset="-120"/>
                <a:ea typeface="標楷體" panose="03000509000000000000" pitchFamily="65" charset="-120"/>
              </a:rPr>
              <a:t>一、政府支出憑證處理要點</a:t>
            </a:r>
            <a:r>
              <a:rPr lang="en-US" altLang="zh-TW" sz="4000" b="1" dirty="0" smtClean="0">
                <a:latin typeface="標楷體" panose="03000509000000000000" pitchFamily="65" charset="-120"/>
                <a:ea typeface="標楷體" panose="03000509000000000000" pitchFamily="65" charset="-120"/>
              </a:rPr>
              <a:t/>
            </a:r>
            <a:br>
              <a:rPr lang="en-US" altLang="zh-TW" sz="4000" b="1" dirty="0" smtClean="0">
                <a:latin typeface="標楷體" panose="03000509000000000000" pitchFamily="65" charset="-120"/>
                <a:ea typeface="標楷體" panose="03000509000000000000" pitchFamily="65" charset="-120"/>
              </a:rPr>
            </a:br>
            <a:r>
              <a:rPr lang="zh-TW" altLang="en-US" sz="4000" b="1" dirty="0" smtClean="0">
                <a:latin typeface="標楷體" panose="03000509000000000000" pitchFamily="65" charset="-120"/>
                <a:ea typeface="標楷體" panose="03000509000000000000" pitchFamily="65" charset="-120"/>
              </a:rPr>
              <a:t>修正條文</a:t>
            </a:r>
            <a:r>
              <a:rPr lang="en-US" altLang="zh-TW" sz="4000" b="1" dirty="0" smtClean="0">
                <a:latin typeface="標楷體" panose="03000509000000000000" pitchFamily="65" charset="-120"/>
                <a:ea typeface="標楷體" panose="03000509000000000000" pitchFamily="65" charset="-120"/>
              </a:rPr>
              <a:t>-</a:t>
            </a:r>
            <a:r>
              <a:rPr lang="zh-TW" altLang="en-US" sz="4000" b="1" dirty="0" smtClean="0">
                <a:latin typeface="標楷體" panose="03000509000000000000" pitchFamily="65" charset="-120"/>
                <a:ea typeface="標楷體" panose="03000509000000000000" pitchFamily="65" charset="-120"/>
              </a:rPr>
              <a:t>第五點第三項</a:t>
            </a:r>
            <a:r>
              <a:rPr lang="en-US" altLang="zh-TW" sz="4000" b="1" dirty="0" smtClean="0">
                <a:latin typeface="標楷體" panose="03000509000000000000" pitchFamily="65" charset="-120"/>
                <a:ea typeface="標楷體" panose="03000509000000000000" pitchFamily="65" charset="-120"/>
              </a:rPr>
              <a:t>(3/4)</a:t>
            </a:r>
            <a:endParaRPr lang="zh-TW" altLang="en-US" sz="4000" b="1" dirty="0">
              <a:latin typeface="標楷體" panose="03000509000000000000" pitchFamily="65" charset="-120"/>
              <a:ea typeface="標楷體" panose="03000509000000000000" pitchFamily="65" charset="-120"/>
            </a:endParaRPr>
          </a:p>
        </p:txBody>
      </p:sp>
      <p:sp>
        <p:nvSpPr>
          <p:cNvPr id="3" name="投影片編號版面配置區 2"/>
          <p:cNvSpPr>
            <a:spLocks noGrp="1"/>
          </p:cNvSpPr>
          <p:nvPr>
            <p:ph type="sldNum" sz="quarter" idx="12"/>
          </p:nvPr>
        </p:nvSpPr>
        <p:spPr/>
        <p:txBody>
          <a:bodyPr/>
          <a:lstStyle/>
          <a:p>
            <a:pPr algn="ctr"/>
            <a:fld id="{79B44AEE-BA3D-4760-80D7-75703F0B2E6D}" type="slidenum">
              <a:rPr lang="zh-TW" altLang="en-US" sz="1400" smtClean="0">
                <a:solidFill>
                  <a:schemeClr val="tx1"/>
                </a:solidFill>
              </a:rPr>
              <a:pPr algn="ctr"/>
              <a:t>9</a:t>
            </a:fld>
            <a:endParaRPr lang="zh-TW" altLang="en-US" sz="1400" dirty="0">
              <a:solidFill>
                <a:schemeClr val="tx1"/>
              </a:solidFill>
            </a:endParaRPr>
          </a:p>
        </p:txBody>
      </p:sp>
      <p:sp>
        <p:nvSpPr>
          <p:cNvPr id="4" name="文字版面配置區 3"/>
          <p:cNvSpPr>
            <a:spLocks noGrp="1"/>
          </p:cNvSpPr>
          <p:nvPr>
            <p:ph type="body" idx="4294967295"/>
          </p:nvPr>
        </p:nvSpPr>
        <p:spPr>
          <a:xfrm>
            <a:off x="0" y="1681163"/>
            <a:ext cx="5157788" cy="823912"/>
          </a:xfrm>
        </p:spPr>
        <p:txBody>
          <a:bodyPr/>
          <a:lstStyle/>
          <a:p>
            <a:pPr marL="0" lvl="0" indent="0">
              <a:buNone/>
            </a:pPr>
            <a:endParaRPr kumimoji="1" lang="zh-TW" altLang="en-US" dirty="0" smtClean="0">
              <a:solidFill>
                <a:srgbClr val="000000"/>
              </a:solidFill>
              <a:latin typeface="標楷體" pitchFamily="65" charset="-120"/>
              <a:ea typeface="標楷體" pitchFamily="65" charset="-120"/>
              <a:cs typeface="Times New Roman" pitchFamily="18" charset="0"/>
            </a:endParaRPr>
          </a:p>
          <a:p>
            <a:endParaRPr lang="zh-TW" altLang="en-US" dirty="0"/>
          </a:p>
        </p:txBody>
      </p:sp>
      <p:pic>
        <p:nvPicPr>
          <p:cNvPr id="7" name="圖片 6"/>
          <p:cNvPicPr>
            <a:picLocks noChangeAspect="1"/>
          </p:cNvPicPr>
          <p:nvPr/>
        </p:nvPicPr>
        <p:blipFill rotWithShape="1">
          <a:blip r:embed="rId2">
            <a:extLst>
              <a:ext uri="{28A0092B-C50C-407E-A947-70E740481C1C}">
                <a14:useLocalDpi xmlns:a14="http://schemas.microsoft.com/office/drawing/2010/main" val="0"/>
              </a:ext>
            </a:extLst>
          </a:blip>
          <a:srcRect r="76009" b="-136"/>
          <a:stretch/>
        </p:blipFill>
        <p:spPr>
          <a:xfrm>
            <a:off x="8983804" y="3747888"/>
            <a:ext cx="3125337" cy="3005770"/>
          </a:xfrm>
          <a:prstGeom prst="rect">
            <a:avLst/>
          </a:prstGeom>
          <a:effectLst>
            <a:glow rad="127000">
              <a:schemeClr val="accent1">
                <a:lumMod val="20000"/>
                <a:lumOff val="80000"/>
              </a:schemeClr>
            </a:glow>
          </a:effectLst>
        </p:spPr>
      </p:pic>
      <p:pic>
        <p:nvPicPr>
          <p:cNvPr id="8" name="圖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5787"/>
            <a:ext cx="4013867" cy="1052968"/>
          </a:xfrm>
          <a:prstGeom prst="rect">
            <a:avLst/>
          </a:prstGeom>
        </p:spPr>
      </p:pic>
      <p:graphicFrame>
        <p:nvGraphicFramePr>
          <p:cNvPr id="12" name="Group 29"/>
          <p:cNvGraphicFramePr>
            <a:graphicFrameLocks/>
          </p:cNvGraphicFramePr>
          <p:nvPr>
            <p:extLst>
              <p:ext uri="{D42A27DB-BD31-4B8C-83A1-F6EECF244321}">
                <p14:modId xmlns:p14="http://schemas.microsoft.com/office/powerpoint/2010/main" val="674387401"/>
              </p:ext>
            </p:extLst>
          </p:nvPr>
        </p:nvGraphicFramePr>
        <p:xfrm>
          <a:off x="647700" y="2118626"/>
          <a:ext cx="10706100" cy="3926145"/>
        </p:xfrm>
        <a:graphic>
          <a:graphicData uri="http://schemas.openxmlformats.org/drawingml/2006/table">
            <a:tbl>
              <a:tblPr/>
              <a:tblGrid>
                <a:gridCol w="5341620">
                  <a:extLst>
                    <a:ext uri="{9D8B030D-6E8A-4147-A177-3AD203B41FA5}">
                      <a16:colId xmlns:a16="http://schemas.microsoft.com/office/drawing/2014/main" val="20000"/>
                    </a:ext>
                  </a:extLst>
                </a:gridCol>
                <a:gridCol w="5364480">
                  <a:extLst>
                    <a:ext uri="{9D8B030D-6E8A-4147-A177-3AD203B41FA5}">
                      <a16:colId xmlns:a16="http://schemas.microsoft.com/office/drawing/2014/main" val="20001"/>
                    </a:ext>
                  </a:extLst>
                </a:gridCol>
              </a:tblGrid>
              <a:tr h="423265">
                <a:tc>
                  <a:txBody>
                    <a:bodyPr/>
                    <a:lstStyle>
                      <a:lvl1pPr marL="342900" indent="-342900" eaLnBrk="0" hangingPunct="0">
                        <a:spcBef>
                          <a:spcPct val="20000"/>
                        </a:spcBef>
                        <a:buClr>
                          <a:srgbClr val="FF0000"/>
                        </a:buClr>
                        <a:buFont typeface="Wingdings" pitchFamily="2" charset="2"/>
                        <a:defRPr kumimoji="1" sz="2800">
                          <a:solidFill>
                            <a:schemeClr val="tx1"/>
                          </a:solidFill>
                          <a:latin typeface="標楷體" pitchFamily="65" charset="-120"/>
                          <a:ea typeface="標楷體" pitchFamily="65" charset="-120"/>
                        </a:defRPr>
                      </a:lvl1pPr>
                      <a:lvl2pPr marL="742950" indent="-285750" eaLnBrk="0" hangingPunct="0">
                        <a:spcBef>
                          <a:spcPct val="20000"/>
                        </a:spcBef>
                        <a:defRPr kumimoji="1" sz="2400">
                          <a:solidFill>
                            <a:schemeClr val="tx1"/>
                          </a:solidFill>
                          <a:latin typeface="標楷體" pitchFamily="65" charset="-120"/>
                          <a:ea typeface="標楷體" pitchFamily="65" charset="-120"/>
                        </a:defRPr>
                      </a:lvl2pPr>
                      <a:lvl3pPr marL="1143000" indent="-228600" eaLnBrk="0" hangingPunct="0">
                        <a:spcBef>
                          <a:spcPct val="20000"/>
                        </a:spcBef>
                        <a:defRPr kumimoji="1" sz="2000">
                          <a:solidFill>
                            <a:schemeClr val="tx1"/>
                          </a:solidFill>
                          <a:latin typeface="標楷體" pitchFamily="65" charset="-120"/>
                          <a:ea typeface="標楷體" pitchFamily="65" charset="-120"/>
                        </a:defRPr>
                      </a:lvl3pPr>
                      <a:lvl4pPr marL="1600200" indent="-228600" eaLnBrk="0" hangingPunct="0">
                        <a:spcBef>
                          <a:spcPct val="20000"/>
                        </a:spcBef>
                        <a:defRPr kumimoji="1">
                          <a:solidFill>
                            <a:schemeClr val="tx1"/>
                          </a:solidFill>
                          <a:latin typeface="標楷體" pitchFamily="65" charset="-120"/>
                          <a:ea typeface="標楷體" pitchFamily="65" charset="-120"/>
                        </a:defRPr>
                      </a:lvl4pPr>
                      <a:lvl5pPr marL="2057400" indent="-228600" eaLnBrk="0" hangingPunct="0">
                        <a:spcBef>
                          <a:spcPct val="20000"/>
                        </a:spcBef>
                        <a:defRPr kumimoji="1">
                          <a:solidFill>
                            <a:schemeClr val="tx1"/>
                          </a:solidFill>
                          <a:latin typeface="標楷體" pitchFamily="65" charset="-120"/>
                          <a:ea typeface="標楷體" pitchFamily="65" charset="-120"/>
                        </a:defRPr>
                      </a:lvl5pPr>
                      <a:lvl6pPr marL="2514600" indent="-228600" eaLnBrk="0" fontAlgn="base" hangingPunct="0">
                        <a:spcBef>
                          <a:spcPct val="20000"/>
                        </a:spcBef>
                        <a:spcAft>
                          <a:spcPct val="0"/>
                        </a:spcAft>
                        <a:defRPr kumimoji="1">
                          <a:solidFill>
                            <a:schemeClr val="tx1"/>
                          </a:solidFill>
                          <a:latin typeface="標楷體" pitchFamily="65" charset="-120"/>
                          <a:ea typeface="標楷體" pitchFamily="65" charset="-120"/>
                        </a:defRPr>
                      </a:lvl6pPr>
                      <a:lvl7pPr marL="2971800" indent="-228600" eaLnBrk="0" fontAlgn="base" hangingPunct="0">
                        <a:spcBef>
                          <a:spcPct val="20000"/>
                        </a:spcBef>
                        <a:spcAft>
                          <a:spcPct val="0"/>
                        </a:spcAft>
                        <a:defRPr kumimoji="1">
                          <a:solidFill>
                            <a:schemeClr val="tx1"/>
                          </a:solidFill>
                          <a:latin typeface="標楷體" pitchFamily="65" charset="-120"/>
                          <a:ea typeface="標楷體" pitchFamily="65" charset="-120"/>
                        </a:defRPr>
                      </a:lvl7pPr>
                      <a:lvl8pPr marL="3429000" indent="-228600" eaLnBrk="0" fontAlgn="base" hangingPunct="0">
                        <a:spcBef>
                          <a:spcPct val="20000"/>
                        </a:spcBef>
                        <a:spcAft>
                          <a:spcPct val="0"/>
                        </a:spcAft>
                        <a:defRPr kumimoji="1">
                          <a:solidFill>
                            <a:schemeClr val="tx1"/>
                          </a:solidFill>
                          <a:latin typeface="標楷體" pitchFamily="65" charset="-120"/>
                          <a:ea typeface="標楷體" pitchFamily="65" charset="-120"/>
                        </a:defRPr>
                      </a:lvl8pPr>
                      <a:lvl9pPr marL="3886200" indent="-228600" eaLnBrk="0" fontAlgn="base" hangingPunct="0">
                        <a:spcBef>
                          <a:spcPct val="20000"/>
                        </a:spcBef>
                        <a:spcAft>
                          <a:spcPct val="0"/>
                        </a:spcAft>
                        <a:defRPr kumimoji="1">
                          <a:solidFill>
                            <a:schemeClr val="tx1"/>
                          </a:solidFill>
                          <a:latin typeface="標楷體" pitchFamily="65" charset="-120"/>
                          <a:ea typeface="標楷體" pitchFamily="65" charset="-120"/>
                        </a:defRPr>
                      </a:lvl9pPr>
                    </a:lstStyle>
                    <a:p>
                      <a:pPr marL="342900" marR="0" lvl="0" indent="-342900" algn="ctr" defTabSz="914400" rtl="0" eaLnBrk="1" fontAlgn="base" latinLnBrk="0" hangingPunct="1">
                        <a:lnSpc>
                          <a:spcPct val="100000"/>
                        </a:lnSpc>
                        <a:spcBef>
                          <a:spcPct val="20000"/>
                        </a:spcBef>
                        <a:spcAft>
                          <a:spcPct val="0"/>
                        </a:spcAft>
                        <a:buClr>
                          <a:srgbClr val="FF0000"/>
                        </a:buClr>
                        <a:buSzTx/>
                        <a:buFont typeface="Wingdings" pitchFamily="2" charset="2"/>
                        <a:buNone/>
                        <a:tabLst/>
                      </a:pPr>
                      <a:r>
                        <a:rPr kumimoji="1" lang="zh-TW" altLang="en-US" sz="2400" b="1" i="0" u="none" strike="noStrike" cap="none" normalizeH="0" baseline="0" dirty="0" smtClean="0">
                          <a:ln>
                            <a:noFill/>
                          </a:ln>
                          <a:solidFill>
                            <a:srgbClr val="000000"/>
                          </a:solidFill>
                          <a:effectLst/>
                          <a:latin typeface="標楷體" pitchFamily="65" charset="-120"/>
                          <a:ea typeface="標楷體" pitchFamily="65" charset="-120"/>
                          <a:cs typeface="Times New Roman" pitchFamily="18" charset="0"/>
                        </a:rPr>
                        <a:t>修正規定</a:t>
                      </a:r>
                    </a:p>
                  </a:txBody>
                  <a:tcPr marL="90000" marR="90000" marT="46768" marB="4676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rgbClr val="FF0000"/>
                        </a:buClr>
                        <a:buFont typeface="Wingdings" pitchFamily="2" charset="2"/>
                        <a:defRPr kumimoji="1" sz="2800">
                          <a:solidFill>
                            <a:schemeClr val="tx1"/>
                          </a:solidFill>
                          <a:latin typeface="標楷體" pitchFamily="65" charset="-120"/>
                          <a:ea typeface="標楷體" pitchFamily="65" charset="-120"/>
                        </a:defRPr>
                      </a:lvl1pPr>
                      <a:lvl2pPr marL="742950" indent="-285750" eaLnBrk="0" hangingPunct="0">
                        <a:spcBef>
                          <a:spcPct val="20000"/>
                        </a:spcBef>
                        <a:defRPr kumimoji="1" sz="2400">
                          <a:solidFill>
                            <a:schemeClr val="tx1"/>
                          </a:solidFill>
                          <a:latin typeface="標楷體" pitchFamily="65" charset="-120"/>
                          <a:ea typeface="標楷體" pitchFamily="65" charset="-120"/>
                        </a:defRPr>
                      </a:lvl2pPr>
                      <a:lvl3pPr marL="1143000" indent="-228600" eaLnBrk="0" hangingPunct="0">
                        <a:spcBef>
                          <a:spcPct val="20000"/>
                        </a:spcBef>
                        <a:defRPr kumimoji="1" sz="2000">
                          <a:solidFill>
                            <a:schemeClr val="tx1"/>
                          </a:solidFill>
                          <a:latin typeface="標楷體" pitchFamily="65" charset="-120"/>
                          <a:ea typeface="標楷體" pitchFamily="65" charset="-120"/>
                        </a:defRPr>
                      </a:lvl3pPr>
                      <a:lvl4pPr marL="1600200" indent="-228600" eaLnBrk="0" hangingPunct="0">
                        <a:spcBef>
                          <a:spcPct val="20000"/>
                        </a:spcBef>
                        <a:defRPr kumimoji="1">
                          <a:solidFill>
                            <a:schemeClr val="tx1"/>
                          </a:solidFill>
                          <a:latin typeface="標楷體" pitchFamily="65" charset="-120"/>
                          <a:ea typeface="標楷體" pitchFamily="65" charset="-120"/>
                        </a:defRPr>
                      </a:lvl4pPr>
                      <a:lvl5pPr marL="2057400" indent="-228600" eaLnBrk="0" hangingPunct="0">
                        <a:spcBef>
                          <a:spcPct val="20000"/>
                        </a:spcBef>
                        <a:defRPr kumimoji="1">
                          <a:solidFill>
                            <a:schemeClr val="tx1"/>
                          </a:solidFill>
                          <a:latin typeface="標楷體" pitchFamily="65" charset="-120"/>
                          <a:ea typeface="標楷體" pitchFamily="65" charset="-120"/>
                        </a:defRPr>
                      </a:lvl5pPr>
                      <a:lvl6pPr marL="2514600" indent="-228600" eaLnBrk="0" fontAlgn="base" hangingPunct="0">
                        <a:spcBef>
                          <a:spcPct val="20000"/>
                        </a:spcBef>
                        <a:spcAft>
                          <a:spcPct val="0"/>
                        </a:spcAft>
                        <a:defRPr kumimoji="1">
                          <a:solidFill>
                            <a:schemeClr val="tx1"/>
                          </a:solidFill>
                          <a:latin typeface="標楷體" pitchFamily="65" charset="-120"/>
                          <a:ea typeface="標楷體" pitchFamily="65" charset="-120"/>
                        </a:defRPr>
                      </a:lvl6pPr>
                      <a:lvl7pPr marL="2971800" indent="-228600" eaLnBrk="0" fontAlgn="base" hangingPunct="0">
                        <a:spcBef>
                          <a:spcPct val="20000"/>
                        </a:spcBef>
                        <a:spcAft>
                          <a:spcPct val="0"/>
                        </a:spcAft>
                        <a:defRPr kumimoji="1">
                          <a:solidFill>
                            <a:schemeClr val="tx1"/>
                          </a:solidFill>
                          <a:latin typeface="標楷體" pitchFamily="65" charset="-120"/>
                          <a:ea typeface="標楷體" pitchFamily="65" charset="-120"/>
                        </a:defRPr>
                      </a:lvl7pPr>
                      <a:lvl8pPr marL="3429000" indent="-228600" eaLnBrk="0" fontAlgn="base" hangingPunct="0">
                        <a:spcBef>
                          <a:spcPct val="20000"/>
                        </a:spcBef>
                        <a:spcAft>
                          <a:spcPct val="0"/>
                        </a:spcAft>
                        <a:defRPr kumimoji="1">
                          <a:solidFill>
                            <a:schemeClr val="tx1"/>
                          </a:solidFill>
                          <a:latin typeface="標楷體" pitchFamily="65" charset="-120"/>
                          <a:ea typeface="標楷體" pitchFamily="65" charset="-120"/>
                        </a:defRPr>
                      </a:lvl8pPr>
                      <a:lvl9pPr marL="3886200" indent="-228600" eaLnBrk="0" fontAlgn="base" hangingPunct="0">
                        <a:spcBef>
                          <a:spcPct val="20000"/>
                        </a:spcBef>
                        <a:spcAft>
                          <a:spcPct val="0"/>
                        </a:spcAft>
                        <a:defRPr kumimoji="1">
                          <a:solidFill>
                            <a:schemeClr val="tx1"/>
                          </a:solidFill>
                          <a:latin typeface="標楷體" pitchFamily="65" charset="-120"/>
                          <a:ea typeface="標楷體" pitchFamily="65" charset="-120"/>
                        </a:defRPr>
                      </a:lvl9pPr>
                    </a:lstStyle>
                    <a:p>
                      <a:pPr marL="342900" marR="0" lvl="0" indent="-342900" algn="ctr" defTabSz="914400" rtl="0" eaLnBrk="1" fontAlgn="base" latinLnBrk="0" hangingPunct="1">
                        <a:lnSpc>
                          <a:spcPct val="100000"/>
                        </a:lnSpc>
                        <a:spcBef>
                          <a:spcPct val="20000"/>
                        </a:spcBef>
                        <a:spcAft>
                          <a:spcPct val="0"/>
                        </a:spcAft>
                        <a:buClr>
                          <a:srgbClr val="FF0000"/>
                        </a:buClr>
                        <a:buSzTx/>
                        <a:buFont typeface="Wingdings" pitchFamily="2" charset="2"/>
                        <a:buNone/>
                        <a:tabLst/>
                      </a:pPr>
                      <a:r>
                        <a:rPr kumimoji="1" lang="zh-TW" altLang="en-US" sz="2400" b="1" i="0" u="none" strike="noStrike" cap="none" normalizeH="0" baseline="0" dirty="0" smtClean="0">
                          <a:ln>
                            <a:noFill/>
                          </a:ln>
                          <a:solidFill>
                            <a:srgbClr val="000000"/>
                          </a:solidFill>
                          <a:effectLst/>
                          <a:latin typeface="標楷體" pitchFamily="65" charset="-120"/>
                          <a:ea typeface="標楷體" pitchFamily="65" charset="-120"/>
                          <a:cs typeface="Times New Roman" pitchFamily="18" charset="0"/>
                        </a:rPr>
                        <a:t>說　　明</a:t>
                      </a:r>
                    </a:p>
                  </a:txBody>
                  <a:tcPr marL="90000" marR="90000" marT="46768" marB="4676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466849">
                <a:tc>
                  <a:txBody>
                    <a:bodyPr/>
                    <a:lstStyle>
                      <a:lvl1pPr eaLnBrk="0" hangingPunct="0">
                        <a:spcBef>
                          <a:spcPct val="20000"/>
                        </a:spcBef>
                        <a:buClr>
                          <a:srgbClr val="FF0000"/>
                        </a:buClr>
                        <a:buFont typeface="Wingdings" pitchFamily="2" charset="2"/>
                        <a:defRPr kumimoji="1" sz="2800">
                          <a:solidFill>
                            <a:schemeClr val="tx1"/>
                          </a:solidFill>
                          <a:latin typeface="標楷體" pitchFamily="65" charset="-120"/>
                          <a:ea typeface="標楷體" pitchFamily="65" charset="-120"/>
                        </a:defRPr>
                      </a:lvl1pPr>
                      <a:lvl2pPr marL="742950" indent="-285750" eaLnBrk="0" hangingPunct="0">
                        <a:spcBef>
                          <a:spcPct val="20000"/>
                        </a:spcBef>
                        <a:defRPr kumimoji="1" sz="2400">
                          <a:solidFill>
                            <a:schemeClr val="tx1"/>
                          </a:solidFill>
                          <a:latin typeface="標楷體" pitchFamily="65" charset="-120"/>
                          <a:ea typeface="標楷體" pitchFamily="65" charset="-120"/>
                        </a:defRPr>
                      </a:lvl2pPr>
                      <a:lvl3pPr marL="1143000" indent="-228600" eaLnBrk="0" hangingPunct="0">
                        <a:spcBef>
                          <a:spcPct val="20000"/>
                        </a:spcBef>
                        <a:defRPr kumimoji="1" sz="2000">
                          <a:solidFill>
                            <a:schemeClr val="tx1"/>
                          </a:solidFill>
                          <a:latin typeface="標楷體" pitchFamily="65" charset="-120"/>
                          <a:ea typeface="標楷體" pitchFamily="65" charset="-120"/>
                        </a:defRPr>
                      </a:lvl3pPr>
                      <a:lvl4pPr marL="1600200" indent="-228600" eaLnBrk="0" hangingPunct="0">
                        <a:spcBef>
                          <a:spcPct val="20000"/>
                        </a:spcBef>
                        <a:defRPr kumimoji="1">
                          <a:solidFill>
                            <a:schemeClr val="tx1"/>
                          </a:solidFill>
                          <a:latin typeface="標楷體" pitchFamily="65" charset="-120"/>
                          <a:ea typeface="標楷體" pitchFamily="65" charset="-120"/>
                        </a:defRPr>
                      </a:lvl4pPr>
                      <a:lvl5pPr marL="2057400" indent="-228600" eaLnBrk="0" hangingPunct="0">
                        <a:spcBef>
                          <a:spcPct val="20000"/>
                        </a:spcBef>
                        <a:defRPr kumimoji="1">
                          <a:solidFill>
                            <a:schemeClr val="tx1"/>
                          </a:solidFill>
                          <a:latin typeface="標楷體" pitchFamily="65" charset="-120"/>
                          <a:ea typeface="標楷體" pitchFamily="65" charset="-120"/>
                        </a:defRPr>
                      </a:lvl5pPr>
                      <a:lvl6pPr marL="2514600" indent="-228600" eaLnBrk="0" fontAlgn="base" hangingPunct="0">
                        <a:spcBef>
                          <a:spcPct val="20000"/>
                        </a:spcBef>
                        <a:spcAft>
                          <a:spcPct val="0"/>
                        </a:spcAft>
                        <a:defRPr kumimoji="1">
                          <a:solidFill>
                            <a:schemeClr val="tx1"/>
                          </a:solidFill>
                          <a:latin typeface="標楷體" pitchFamily="65" charset="-120"/>
                          <a:ea typeface="標楷體" pitchFamily="65" charset="-120"/>
                        </a:defRPr>
                      </a:lvl6pPr>
                      <a:lvl7pPr marL="2971800" indent="-228600" eaLnBrk="0" fontAlgn="base" hangingPunct="0">
                        <a:spcBef>
                          <a:spcPct val="20000"/>
                        </a:spcBef>
                        <a:spcAft>
                          <a:spcPct val="0"/>
                        </a:spcAft>
                        <a:defRPr kumimoji="1">
                          <a:solidFill>
                            <a:schemeClr val="tx1"/>
                          </a:solidFill>
                          <a:latin typeface="標楷體" pitchFamily="65" charset="-120"/>
                          <a:ea typeface="標楷體" pitchFamily="65" charset="-120"/>
                        </a:defRPr>
                      </a:lvl7pPr>
                      <a:lvl8pPr marL="3429000" indent="-228600" eaLnBrk="0" fontAlgn="base" hangingPunct="0">
                        <a:spcBef>
                          <a:spcPct val="20000"/>
                        </a:spcBef>
                        <a:spcAft>
                          <a:spcPct val="0"/>
                        </a:spcAft>
                        <a:defRPr kumimoji="1">
                          <a:solidFill>
                            <a:schemeClr val="tx1"/>
                          </a:solidFill>
                          <a:latin typeface="標楷體" pitchFamily="65" charset="-120"/>
                          <a:ea typeface="標楷體" pitchFamily="65" charset="-120"/>
                        </a:defRPr>
                      </a:lvl8pPr>
                      <a:lvl9pPr marL="3886200" indent="-228600" eaLnBrk="0" fontAlgn="base" hangingPunct="0">
                        <a:spcBef>
                          <a:spcPct val="20000"/>
                        </a:spcBef>
                        <a:spcAft>
                          <a:spcPct val="0"/>
                        </a:spcAft>
                        <a:defRPr kumimoji="1">
                          <a:solidFill>
                            <a:schemeClr val="tx1"/>
                          </a:solidFill>
                          <a:latin typeface="標楷體" pitchFamily="65" charset="-120"/>
                          <a:ea typeface="標楷體" pitchFamily="65" charset="-120"/>
                        </a:defRPr>
                      </a:lvl9pPr>
                    </a:lstStyle>
                    <a:p>
                      <a:pPr marL="0" marR="0" lvl="0" indent="0" algn="just" defTabSz="914400" rtl="0" eaLnBrk="1" fontAlgn="base" latinLnBrk="0" hangingPunct="1">
                        <a:lnSpc>
                          <a:spcPct val="100000"/>
                        </a:lnSpc>
                        <a:spcBef>
                          <a:spcPct val="20000"/>
                        </a:spcBef>
                        <a:spcAft>
                          <a:spcPct val="0"/>
                        </a:spcAft>
                        <a:buClr>
                          <a:srgbClr val="FF0000"/>
                        </a:buClr>
                        <a:buSzTx/>
                        <a:buFont typeface="Wingdings" pitchFamily="2" charset="2"/>
                        <a:buNone/>
                        <a:tabLst/>
                      </a:pPr>
                      <a:endParaRPr kumimoji="1" lang="en-US" altLang="zh-TW" sz="2000" b="0" i="0" u="none" strike="noStrike" cap="none" normalizeH="0" baseline="0" dirty="0" smtClean="0">
                        <a:ln>
                          <a:noFill/>
                        </a:ln>
                        <a:solidFill>
                          <a:schemeClr val="tx1"/>
                        </a:solidFill>
                        <a:effectLst/>
                        <a:latin typeface="標楷體" pitchFamily="65" charset="-120"/>
                        <a:ea typeface="標楷體" pitchFamily="65" charset="-120"/>
                      </a:endParaRPr>
                    </a:p>
                  </a:txBody>
                  <a:tcPr marL="90000" marR="90000" marT="46768" marB="4676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274638" indent="-274638" eaLnBrk="0" hangingPunct="0">
                        <a:spcBef>
                          <a:spcPct val="20000"/>
                        </a:spcBef>
                        <a:buClr>
                          <a:srgbClr val="FF0000"/>
                        </a:buClr>
                        <a:buFont typeface="Wingdings" pitchFamily="2" charset="2"/>
                        <a:tabLst>
                          <a:tab pos="274638" algn="l"/>
                        </a:tabLst>
                        <a:defRPr kumimoji="1" sz="2800">
                          <a:solidFill>
                            <a:schemeClr val="tx1"/>
                          </a:solidFill>
                          <a:latin typeface="標楷體" pitchFamily="65" charset="-120"/>
                          <a:ea typeface="標楷體" pitchFamily="65" charset="-120"/>
                        </a:defRPr>
                      </a:lvl1pPr>
                      <a:lvl2pPr marL="830263" indent="-285750" eaLnBrk="0" hangingPunct="0">
                        <a:spcBef>
                          <a:spcPct val="20000"/>
                        </a:spcBef>
                        <a:tabLst>
                          <a:tab pos="274638" algn="l"/>
                        </a:tabLst>
                        <a:defRPr kumimoji="1" sz="2400">
                          <a:solidFill>
                            <a:schemeClr val="tx1"/>
                          </a:solidFill>
                          <a:latin typeface="標楷體" pitchFamily="65" charset="-120"/>
                          <a:ea typeface="標楷體" pitchFamily="65" charset="-120"/>
                        </a:defRPr>
                      </a:lvl2pPr>
                      <a:lvl3pPr marL="1238250" indent="-228600" eaLnBrk="0" hangingPunct="0">
                        <a:spcBef>
                          <a:spcPct val="20000"/>
                        </a:spcBef>
                        <a:tabLst>
                          <a:tab pos="274638" algn="l"/>
                        </a:tabLst>
                        <a:defRPr kumimoji="1" sz="2000">
                          <a:solidFill>
                            <a:schemeClr val="tx1"/>
                          </a:solidFill>
                          <a:latin typeface="標楷體" pitchFamily="65" charset="-120"/>
                          <a:ea typeface="標楷體" pitchFamily="65" charset="-120"/>
                        </a:defRPr>
                      </a:lvl3pPr>
                      <a:lvl4pPr marL="1646238" indent="-228600" eaLnBrk="0" hangingPunct="0">
                        <a:spcBef>
                          <a:spcPct val="20000"/>
                        </a:spcBef>
                        <a:tabLst>
                          <a:tab pos="274638" algn="l"/>
                        </a:tabLst>
                        <a:defRPr kumimoji="1">
                          <a:solidFill>
                            <a:schemeClr val="tx1"/>
                          </a:solidFill>
                          <a:latin typeface="標楷體" pitchFamily="65" charset="-120"/>
                          <a:ea typeface="標楷體" pitchFamily="65" charset="-120"/>
                        </a:defRPr>
                      </a:lvl4pPr>
                      <a:lvl5pPr marL="2057400" indent="-228600" eaLnBrk="0" hangingPunct="0">
                        <a:spcBef>
                          <a:spcPct val="20000"/>
                        </a:spcBef>
                        <a:tabLst>
                          <a:tab pos="274638" algn="l"/>
                        </a:tabLst>
                        <a:defRPr kumimoji="1">
                          <a:solidFill>
                            <a:schemeClr val="tx1"/>
                          </a:solidFill>
                          <a:latin typeface="標楷體" pitchFamily="65" charset="-120"/>
                          <a:ea typeface="標楷體" pitchFamily="65" charset="-120"/>
                        </a:defRPr>
                      </a:lvl5pPr>
                      <a:lvl6pPr marL="2514600" indent="-228600" eaLnBrk="0" fontAlgn="base" hangingPunct="0">
                        <a:spcBef>
                          <a:spcPct val="20000"/>
                        </a:spcBef>
                        <a:spcAft>
                          <a:spcPct val="0"/>
                        </a:spcAft>
                        <a:tabLst>
                          <a:tab pos="274638" algn="l"/>
                        </a:tabLst>
                        <a:defRPr kumimoji="1">
                          <a:solidFill>
                            <a:schemeClr val="tx1"/>
                          </a:solidFill>
                          <a:latin typeface="標楷體" pitchFamily="65" charset="-120"/>
                          <a:ea typeface="標楷體" pitchFamily="65" charset="-120"/>
                        </a:defRPr>
                      </a:lvl6pPr>
                      <a:lvl7pPr marL="2971800" indent="-228600" eaLnBrk="0" fontAlgn="base" hangingPunct="0">
                        <a:spcBef>
                          <a:spcPct val="20000"/>
                        </a:spcBef>
                        <a:spcAft>
                          <a:spcPct val="0"/>
                        </a:spcAft>
                        <a:tabLst>
                          <a:tab pos="274638" algn="l"/>
                        </a:tabLst>
                        <a:defRPr kumimoji="1">
                          <a:solidFill>
                            <a:schemeClr val="tx1"/>
                          </a:solidFill>
                          <a:latin typeface="標楷體" pitchFamily="65" charset="-120"/>
                          <a:ea typeface="標楷體" pitchFamily="65" charset="-120"/>
                        </a:defRPr>
                      </a:lvl7pPr>
                      <a:lvl8pPr marL="3429000" indent="-228600" eaLnBrk="0" fontAlgn="base" hangingPunct="0">
                        <a:spcBef>
                          <a:spcPct val="20000"/>
                        </a:spcBef>
                        <a:spcAft>
                          <a:spcPct val="0"/>
                        </a:spcAft>
                        <a:tabLst>
                          <a:tab pos="274638" algn="l"/>
                        </a:tabLst>
                        <a:defRPr kumimoji="1">
                          <a:solidFill>
                            <a:schemeClr val="tx1"/>
                          </a:solidFill>
                          <a:latin typeface="標楷體" pitchFamily="65" charset="-120"/>
                          <a:ea typeface="標楷體" pitchFamily="65" charset="-120"/>
                        </a:defRPr>
                      </a:lvl8pPr>
                      <a:lvl9pPr marL="3886200" indent="-228600" eaLnBrk="0" fontAlgn="base" hangingPunct="0">
                        <a:spcBef>
                          <a:spcPct val="20000"/>
                        </a:spcBef>
                        <a:spcAft>
                          <a:spcPct val="0"/>
                        </a:spcAft>
                        <a:tabLst>
                          <a:tab pos="274638" algn="l"/>
                        </a:tabLst>
                        <a:defRPr kumimoji="1">
                          <a:solidFill>
                            <a:schemeClr val="tx1"/>
                          </a:solidFill>
                          <a:latin typeface="標楷體" pitchFamily="65" charset="-120"/>
                          <a:ea typeface="標楷體" pitchFamily="65" charset="-120"/>
                        </a:defRPr>
                      </a:lvl9pPr>
                    </a:lstStyle>
                    <a:p>
                      <a:pPr marL="357188" marR="0" lvl="0" indent="-357188" algn="l" defTabSz="914400" rtl="0" eaLnBrk="1" fontAlgn="base" latinLnBrk="0" hangingPunct="1">
                        <a:lnSpc>
                          <a:spcPct val="100000"/>
                        </a:lnSpc>
                        <a:spcBef>
                          <a:spcPct val="20000"/>
                        </a:spcBef>
                        <a:spcAft>
                          <a:spcPct val="0"/>
                        </a:spcAft>
                        <a:buClr>
                          <a:schemeClr val="tx1"/>
                        </a:buClr>
                        <a:buSzTx/>
                        <a:buFont typeface="+mj-ea"/>
                        <a:buNone/>
                        <a:tabLst/>
                      </a:pPr>
                      <a:r>
                        <a:rPr kumimoji="1" lang="zh-TW" altLang="en-US" sz="2000" b="0" i="0" u="none" strike="noStrike" kern="1200" cap="none" normalizeH="0" baseline="0" dirty="0" smtClean="0">
                          <a:ln>
                            <a:noFill/>
                          </a:ln>
                          <a:solidFill>
                            <a:schemeClr val="tx1"/>
                          </a:solidFill>
                          <a:effectLst/>
                          <a:latin typeface="標楷體" pitchFamily="65" charset="-120"/>
                          <a:ea typeface="標楷體" pitchFamily="65" charset="-120"/>
                          <a:cs typeface="+mn-cs"/>
                        </a:rPr>
                        <a:t>   </a:t>
                      </a:r>
                      <a:r>
                        <a:rPr kumimoji="1" lang="zh-TW" altLang="en-US" sz="2000" b="0" i="0" u="none" strike="noStrike" kern="1200" cap="none" normalizeH="0" baseline="0" dirty="0" smtClean="0">
                          <a:ln>
                            <a:noFill/>
                          </a:ln>
                          <a:solidFill>
                            <a:srgbClr val="FF0000"/>
                          </a:solidFill>
                          <a:effectLst/>
                          <a:latin typeface="標楷體" pitchFamily="65" charset="-120"/>
                          <a:ea typeface="標楷體" pitchFamily="65" charset="-120"/>
                          <a:cs typeface="+mn-cs"/>
                        </a:rPr>
                        <a:t>至服務平台下載列印後提供或機關自行下載列印，均係透過服務平台取得</a:t>
                      </a:r>
                      <a:r>
                        <a:rPr kumimoji="1" lang="zh-TW" altLang="en-US" sz="2000" b="0" i="0" u="none" strike="noStrike" kern="1200" cap="none" normalizeH="0" baseline="0" dirty="0" smtClean="0">
                          <a:ln>
                            <a:noFill/>
                          </a:ln>
                          <a:solidFill>
                            <a:schemeClr val="tx1"/>
                          </a:solidFill>
                          <a:effectLst/>
                          <a:latin typeface="標楷體" pitchFamily="65" charset="-120"/>
                          <a:ea typeface="標楷體" pitchFamily="65" charset="-120"/>
                          <a:cs typeface="+mn-cs"/>
                        </a:rPr>
                        <a:t>，機關可至服務平台查詢相關交易資料，爰為簡化結報作業，提升行政效能，第三項增列機關自行下載列印者，免由經手人簽名之規定，以排除第二點第二項規定之適用。</a:t>
                      </a:r>
                      <a:endParaRPr kumimoji="1" lang="en-US" altLang="zh-TW" sz="2000" b="0" i="0" u="none" strike="noStrike" kern="1200" cap="none" normalizeH="0" baseline="0" dirty="0" smtClean="0">
                        <a:ln>
                          <a:noFill/>
                        </a:ln>
                        <a:solidFill>
                          <a:schemeClr val="tx1"/>
                        </a:solidFill>
                        <a:effectLst/>
                        <a:latin typeface="標楷體" pitchFamily="65" charset="-120"/>
                        <a:ea typeface="標楷體" pitchFamily="65" charset="-120"/>
                        <a:cs typeface="+mn-cs"/>
                      </a:endParaRPr>
                    </a:p>
                  </a:txBody>
                  <a:tcPr marL="90000" marR="90000" marT="46768" marB="4676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86019048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TotalTime>
  <Words>7811</Words>
  <Application>Microsoft Office PowerPoint</Application>
  <PresentationFormat>寬螢幕</PresentationFormat>
  <Paragraphs>716</Paragraphs>
  <Slides>84</Slides>
  <Notes>0</Notes>
  <HiddenSlides>0</HiddenSlides>
  <MMClips>0</MMClips>
  <ScaleCrop>false</ScaleCrop>
  <HeadingPairs>
    <vt:vector size="6" baseType="variant">
      <vt:variant>
        <vt:lpstr>使用字型</vt:lpstr>
      </vt:variant>
      <vt:variant>
        <vt:i4>9</vt:i4>
      </vt:variant>
      <vt:variant>
        <vt:lpstr>佈景主題</vt:lpstr>
      </vt:variant>
      <vt:variant>
        <vt:i4>1</vt:i4>
      </vt:variant>
      <vt:variant>
        <vt:lpstr>投影片標題</vt:lpstr>
      </vt:variant>
      <vt:variant>
        <vt:i4>84</vt:i4>
      </vt:variant>
    </vt:vector>
  </HeadingPairs>
  <TitlesOfParts>
    <vt:vector size="94" baseType="lpstr">
      <vt:lpstr>Adobe 繁黑體 Std B</vt:lpstr>
      <vt:lpstr>Arial Unicode MS</vt:lpstr>
      <vt:lpstr>新細明體</vt:lpstr>
      <vt:lpstr>標楷體</vt:lpstr>
      <vt:lpstr>Arial</vt:lpstr>
      <vt:lpstr>Calibri</vt:lpstr>
      <vt:lpstr>Calibri Light</vt:lpstr>
      <vt:lpstr>Times New Roman</vt:lpstr>
      <vt:lpstr>Wingdings</vt:lpstr>
      <vt:lpstr>Office 佈景主題</vt:lpstr>
      <vt:lpstr>110年度會計業務宣導講習</vt:lpstr>
      <vt:lpstr>課 程 大 綱</vt:lpstr>
      <vt:lpstr>PowerPoint 簡報</vt:lpstr>
      <vt:lpstr>PowerPoint 簡報</vt:lpstr>
      <vt:lpstr>PowerPoint 簡報</vt:lpstr>
      <vt:lpstr>一、政府支出憑證處理要點修正說明</vt:lpstr>
      <vt:lpstr>一、政府支出憑證處理要點 修正條文-第二點(1/4)</vt:lpstr>
      <vt:lpstr>一、政府支出憑證處理要點 修正條文-第五點第三項(2/4)</vt:lpstr>
      <vt:lpstr>一、政府支出憑證處理要點 修正條文-第五點第三項(3/4)</vt:lpstr>
      <vt:lpstr>一、政府支出憑證處理要點 修正條文-第六點(4/4)</vt:lpstr>
      <vt:lpstr>二、政府支出憑證處理要點(1/15)</vt:lpstr>
      <vt:lpstr>二、政府支出憑證處理要點(2/15)</vt:lpstr>
      <vt:lpstr>二、政府支出憑證處理要點(3/15)</vt:lpstr>
      <vt:lpstr>二、政府支出憑證處理要點(4/15)</vt:lpstr>
      <vt:lpstr>二、政府支出憑證處理要點(5/15)</vt:lpstr>
      <vt:lpstr>二、政府支出憑證處理要點(6/15)</vt:lpstr>
      <vt:lpstr>二、政府支出憑證處理要點(7/15)</vt:lpstr>
      <vt:lpstr>二、政府支出憑證處理要點(8/15)</vt:lpstr>
      <vt:lpstr>二、政府支出憑證處理要點(9/15)</vt:lpstr>
      <vt:lpstr>二、政府支出憑證處理要點(10/15)</vt:lpstr>
      <vt:lpstr>二、政府支出憑證處理要點(11/15)</vt:lpstr>
      <vt:lpstr>二、政府支出憑證處理要點(12/15)</vt:lpstr>
      <vt:lpstr>二、政府支出憑證處理要點(13/15)</vt:lpstr>
      <vt:lpstr>二、政府支出憑證處理要點(14/15)</vt:lpstr>
      <vt:lpstr>二、政府支出憑證處理要點(15/15)</vt:lpstr>
      <vt:lpstr>三、其他宣導事項(1/4)</vt:lpstr>
      <vt:lpstr>三、其他宣導事項(2/4)</vt:lpstr>
      <vt:lpstr>三、其他宣導事項(3/4)</vt:lpstr>
      <vt:lpstr>三、其他宣導事項(4/4)</vt:lpstr>
      <vt:lpstr>經費核銷相關資訊，請多多利用主計室網頁~ </vt:lpstr>
      <vt:lpstr>PowerPoint 簡報</vt:lpstr>
      <vt:lpstr>110年教學資源中心 補助計畫經費支用說明                            (高等教育深耕計畫 /藝術新4力計畫) </vt:lpstr>
      <vt:lpstr>大  綱</vt:lpstr>
      <vt:lpstr>高等教育深耕計畫 107-108 109-111</vt:lpstr>
      <vt:lpstr>經費執行依據</vt:lpstr>
      <vt:lpstr>PowerPoint 簡報</vt:lpstr>
      <vt:lpstr>大專校院高等教育深耕計畫經費使用原則</vt:lpstr>
      <vt:lpstr>PowerPoint 簡報</vt:lpstr>
      <vt:lpstr>PowerPoint 簡報</vt:lpstr>
      <vt:lpstr>PowerPoint 簡報</vt:lpstr>
      <vt:lpstr>PowerPoint 簡報</vt:lpstr>
      <vt:lpstr>PowerPoint 簡報</vt:lpstr>
      <vt:lpstr>國內外出差旅費使用原則： </vt:lpstr>
      <vt:lpstr>未執行完畢者</vt:lpstr>
      <vt:lpstr>PowerPoint 簡報</vt:lpstr>
      <vt:lpstr>PowerPoint 簡報</vt:lpstr>
      <vt:lpstr>PowerPoint 簡報</vt:lpstr>
      <vt:lpstr>PowerPoint 簡報</vt:lpstr>
      <vt:lpstr>PowerPoint 簡報</vt:lpstr>
      <vt:lpstr>PowerPoint 簡報</vt:lpstr>
      <vt:lpstr>藝術新4力計畫-全民美育旗艦計畫  106-107-108-109-110</vt:lpstr>
      <vt:lpstr>PowerPoint 簡報</vt:lpstr>
      <vt:lpstr>PowerPoint 簡報</vt:lpstr>
      <vt:lpstr>專案經費執行注意事項</vt:lpstr>
      <vt:lpstr>出差人員雜費 </vt:lpstr>
      <vt:lpstr>110年度採購業務講習</vt:lpstr>
      <vt:lpstr>非同質採購執行程序比較</vt:lpstr>
      <vt:lpstr> 事務組報告完畢  謝謝 </vt:lpstr>
      <vt:lpstr>110年度財物管理業務講習</vt:lpstr>
      <vt:lpstr>財物管理相關規定</vt:lpstr>
      <vt:lpstr>一、財物分類</vt:lpstr>
      <vt:lpstr>PowerPoint 簡報</vt:lpstr>
      <vt:lpstr>二、財產管理單位及保管人：</vt:lpstr>
      <vt:lpstr>三、財產登記及管理</vt:lpstr>
      <vt:lpstr>四、財產物品之移轉或交接</vt:lpstr>
      <vt:lpstr>五、財產報廢</vt:lpstr>
      <vt:lpstr>六、網路財管系統介紹 </vt:lpstr>
      <vt:lpstr>登入帳號(1/6)</vt:lpstr>
      <vt:lpstr>功能選項(2/6)</vt:lpstr>
      <vt:lpstr>財產查詢及修改(3/6)</vt:lpstr>
      <vt:lpstr>財產增加(4/6)</vt:lpstr>
      <vt:lpstr>財產清冊列印(5/6)</vt:lpstr>
      <vt:lpstr>財產清冊列印(6/6)</vt:lpstr>
      <vt:lpstr>有任何問題 歡迎洽詢保管組  報告完畢，謝謝 </vt:lpstr>
      <vt:lpstr>110年度出納業務講習</vt:lpstr>
      <vt:lpstr>出納法規重點宣導(1/4)</vt:lpstr>
      <vt:lpstr>出納法規重點宣導(2/4)</vt:lpstr>
      <vt:lpstr>匯款資料確認(3/4)</vt:lpstr>
      <vt:lpstr>薪資所得扣繳稅額為新臺幣84,501元(4/4)</vt:lpstr>
      <vt:lpstr> 出納組報告完畢  謝謝 </vt:lpstr>
      <vt:lpstr>110年度人事業務講習</vt:lpstr>
      <vt:lpstr>公務人員執行職務意外傷亡慰問金發給辦法 －第九條</vt:lpstr>
      <vt:lpstr> 人事室報告完畢  謝謝 </vt:lpstr>
      <vt:lpstr>肆、Q &amp; 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20160419_win7</dc:creator>
  <cp:lastModifiedBy>20200702</cp:lastModifiedBy>
  <cp:revision>276</cp:revision>
  <cp:lastPrinted>2021-09-29T06:28:51Z</cp:lastPrinted>
  <dcterms:created xsi:type="dcterms:W3CDTF">2021-09-11T06:03:28Z</dcterms:created>
  <dcterms:modified xsi:type="dcterms:W3CDTF">2021-10-05T02:49:57Z</dcterms:modified>
</cp:coreProperties>
</file>